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handoutMasterIdLst>
    <p:handoutMasterId r:id="rId21"/>
  </p:handoutMasterIdLst>
  <p:sldIdLst>
    <p:sldId id="297" r:id="rId2"/>
    <p:sldId id="293" r:id="rId3"/>
    <p:sldId id="298" r:id="rId4"/>
    <p:sldId id="268" r:id="rId5"/>
    <p:sldId id="290" r:id="rId6"/>
    <p:sldId id="291" r:id="rId7"/>
    <p:sldId id="313" r:id="rId8"/>
    <p:sldId id="314" r:id="rId9"/>
    <p:sldId id="315" r:id="rId10"/>
    <p:sldId id="316" r:id="rId11"/>
    <p:sldId id="317" r:id="rId12"/>
    <p:sldId id="318" r:id="rId13"/>
    <p:sldId id="319" r:id="rId14"/>
    <p:sldId id="320" r:id="rId15"/>
    <p:sldId id="321" r:id="rId16"/>
    <p:sldId id="322" r:id="rId17"/>
    <p:sldId id="323" r:id="rId18"/>
    <p:sldId id="32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8160" autoAdjust="0"/>
  </p:normalViewPr>
  <p:slideViewPr>
    <p:cSldViewPr>
      <p:cViewPr varScale="1">
        <p:scale>
          <a:sx n="74" d="100"/>
          <a:sy n="74" d="100"/>
        </p:scale>
        <p:origin x="10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34849-35FA-40B2-B020-976E75AB4FAF}" type="datetimeFigureOut">
              <a:rPr lang="en-US" smtClean="0"/>
              <a:t>5/1/2026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644B8-43B8-43AF-9CE5-E4A1E883B532}" type="slidenum">
              <a:rPr lang="en-US" smtClean="0"/>
              <a:t>‹#›</a:t>
            </a:fld>
            <a:endParaRPr lang="en-US"/>
          </a:p>
        </p:txBody>
      </p:sp>
    </p:spTree>
    <p:extLst>
      <p:ext uri="{BB962C8B-B14F-4D97-AF65-F5344CB8AC3E}">
        <p14:creationId xmlns:p14="http://schemas.microsoft.com/office/powerpoint/2010/main" val="38509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4F738-9167-4780-9FB4-6B88EF73CDC5}" type="datetimeFigureOut">
              <a:rPr lang="en-US" smtClean="0"/>
              <a:t>5/1/2026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2F946-7B68-4C68-995D-5EFEC089D73E}" type="slidenum">
              <a:rPr lang="en-US" smtClean="0"/>
              <a:t>‹#›</a:t>
            </a:fld>
            <a:endParaRPr lang="en-US"/>
          </a:p>
        </p:txBody>
      </p:sp>
    </p:spTree>
    <p:extLst>
      <p:ext uri="{BB962C8B-B14F-4D97-AF65-F5344CB8AC3E}">
        <p14:creationId xmlns:p14="http://schemas.microsoft.com/office/powerpoint/2010/main" val="429006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2F946-7B68-4C68-995D-5EFEC089D73E}" type="slidenum">
              <a:rPr lang="en-US" smtClean="0"/>
              <a:t>1</a:t>
            </a:fld>
            <a:endParaRPr lang="en-US"/>
          </a:p>
        </p:txBody>
      </p:sp>
    </p:spTree>
    <p:extLst>
      <p:ext uri="{BB962C8B-B14F-4D97-AF65-F5344CB8AC3E}">
        <p14:creationId xmlns:p14="http://schemas.microsoft.com/office/powerpoint/2010/main" val="94931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DE9B07-F64F-4910-BCF6-E1F837BE0008}"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5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59F28-813D-4F22-9050-14D8B4CB3257}"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417365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2A733-53AF-404F-8E9B-CBF8EE58B73A}"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360958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00F72-7C79-4FA3-AE6A-4A363843FC90}"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3256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52DDF-58AC-413B-988E-7D4E0508CA09}" type="datetime1">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75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A82F1-67AC-4AC5-B4A0-C590739E3655}" type="datetime1">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53985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0F26BB-3514-4530-81AC-8046C6254AF8}" type="datetime1">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86002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1AA72-D5C2-4714-8074-5AC80590D83D}" type="datetime1">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41972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9EAAAE-FFAA-4A16-81FF-AF8BE7A47DC4}" type="datetime1">
              <a:rPr lang="en-US" smtClean="0"/>
              <a:t>5/1/2026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2319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F97CCC-CFD7-4C9E-9B47-B11C61D1C441}" type="datetime1">
              <a:rPr lang="en-US" smtClean="0"/>
              <a:t>5/1/2026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399E6D-F375-4A8F-B198-DB763C597A06}" type="slidenum">
              <a:rPr lang="en-US" smtClean="0"/>
              <a:t>‹#›</a:t>
            </a:fld>
            <a:endParaRPr lang="en-US"/>
          </a:p>
        </p:txBody>
      </p:sp>
    </p:spTree>
    <p:extLst>
      <p:ext uri="{BB962C8B-B14F-4D97-AF65-F5344CB8AC3E}">
        <p14:creationId xmlns:p14="http://schemas.microsoft.com/office/powerpoint/2010/main" val="163172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C788B-E0B9-489A-9172-5F8A0903098B}" type="datetime1">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05746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27D763-31A4-47CB-BB27-8101F8549ABF}" type="datetime1">
              <a:rPr lang="en-US" smtClean="0"/>
              <a:t>5/1/2026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6399E6D-F375-4A8F-B198-DB763C597A0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503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0C2D-D000-EAB4-4497-15FBEA6EF79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C3F7A743-FB6C-C403-801D-DA115E99FF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87148"/>
          </a:xfrm>
          <a:prstGeom prst="rect">
            <a:avLst/>
          </a:prstGeom>
        </p:spPr>
      </p:pic>
    </p:spTree>
    <p:extLst>
      <p:ext uri="{BB962C8B-B14F-4D97-AF65-F5344CB8AC3E}">
        <p14:creationId xmlns:p14="http://schemas.microsoft.com/office/powerpoint/2010/main" val="427776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E8C2-D636-E905-57A5-7AD42D4CF622}"/>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7C9D3A37-E807-6FD5-F274-47BB429DA8EB}"/>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E4F734AD-942C-CFCF-F0D7-9FA13BB34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8525F473-2A51-592C-3966-BA0294570112}"/>
              </a:ext>
            </a:extLst>
          </p:cNvPr>
          <p:cNvSpPr txBox="1"/>
          <p:nvPr/>
        </p:nvSpPr>
        <p:spPr>
          <a:xfrm>
            <a:off x="609600" y="2057401"/>
            <a:ext cx="7772399" cy="3785652"/>
          </a:xfrm>
          <a:prstGeom prst="rect">
            <a:avLst/>
          </a:prstGeom>
          <a:noFill/>
        </p:spPr>
        <p:txBody>
          <a:bodyPr wrap="square">
            <a:spAutoFit/>
          </a:bodyPr>
          <a:lstStyle/>
          <a:p>
            <a:pPr lvl="0" algn="r" rtl="1"/>
            <a:r>
              <a:rPr lang="ar-EG" sz="2000" dirty="0"/>
              <a:t>بحث الخبير ويتضمن ما يلي :</a:t>
            </a:r>
            <a:endParaRPr lang="en-US" sz="2000" dirty="0"/>
          </a:p>
          <a:p>
            <a:pPr algn="r" rtl="1"/>
            <a:r>
              <a:rPr lang="en-US" sz="2000" dirty="0"/>
              <a:t>I </a:t>
            </a:r>
            <a:r>
              <a:rPr lang="ar-EG" sz="2000" dirty="0"/>
              <a:t>– ملخص لأقوال الخصوم .</a:t>
            </a:r>
            <a:endParaRPr lang="en-US" sz="2000" dirty="0"/>
          </a:p>
          <a:p>
            <a:pPr algn="r" rtl="1"/>
            <a:r>
              <a:rPr lang="en-US" sz="2000" dirty="0"/>
              <a:t>II </a:t>
            </a:r>
            <a:r>
              <a:rPr lang="ar-EG" sz="2000" dirty="0"/>
              <a:t>– ملخص مستندات الخصوم .</a:t>
            </a:r>
            <a:endParaRPr lang="en-US" sz="2000" dirty="0"/>
          </a:p>
          <a:p>
            <a:pPr algn="r" rtl="1"/>
            <a:r>
              <a:rPr lang="en-US" sz="2000" dirty="0"/>
              <a:t>III </a:t>
            </a:r>
            <a:r>
              <a:rPr lang="ar-EG" sz="2000" dirty="0"/>
              <a:t>– الأدلة التحليلية للمستندات على ضوء وقائع النزاع وصولا </a:t>
            </a:r>
            <a:r>
              <a:rPr lang="ar-EG" sz="2000" dirty="0" err="1"/>
              <a:t>لرأية</a:t>
            </a:r>
            <a:r>
              <a:rPr lang="ar-EG" sz="2000" dirty="0"/>
              <a:t> والأسباب التي بنى عليها.</a:t>
            </a:r>
            <a:endParaRPr lang="en-US" sz="2000" dirty="0"/>
          </a:p>
          <a:p>
            <a:pPr algn="r" rtl="1"/>
            <a:r>
              <a:rPr lang="en-US" sz="2000" dirty="0"/>
              <a:t>IV </a:t>
            </a:r>
            <a:r>
              <a:rPr lang="ar-EG" sz="2000" dirty="0"/>
              <a:t>_ رأى الخبير .</a:t>
            </a:r>
            <a:endParaRPr lang="en-US" sz="2000" dirty="0"/>
          </a:p>
          <a:p>
            <a:pPr algn="r" rtl="1"/>
            <a:r>
              <a:rPr lang="en-US" sz="2000" dirty="0"/>
              <a:t>V </a:t>
            </a:r>
            <a:r>
              <a:rPr lang="ar-EG" sz="2000" dirty="0"/>
              <a:t>– الخلاصة والنتيجة النهائية</a:t>
            </a:r>
          </a:p>
          <a:p>
            <a:pPr algn="r" rtl="1"/>
            <a:endParaRPr lang="ar-EG" sz="2000" dirty="0"/>
          </a:p>
          <a:p>
            <a:pPr algn="r" rtl="1"/>
            <a:r>
              <a:rPr lang="ar-EG" sz="2000" b="1" dirty="0"/>
              <a:t>القواعد الإجرائية : </a:t>
            </a:r>
            <a:endParaRPr lang="en-US" sz="2000" dirty="0"/>
          </a:p>
          <a:p>
            <a:pPr algn="r" rtl="1"/>
            <a:r>
              <a:rPr lang="ar-EG" sz="2000" dirty="0"/>
              <a:t>أ) محاضر الجلسات يثبت بها أسماء الحاضرين من الخصوم والمتخلفين .</a:t>
            </a:r>
            <a:endParaRPr lang="en-US" sz="2000" dirty="0"/>
          </a:p>
          <a:p>
            <a:pPr algn="r" rtl="1"/>
            <a:r>
              <a:rPr lang="ar-EG" sz="2000" dirty="0"/>
              <a:t>ب ) توقيع الخبير والخصوم في نهاية كل صفحة .</a:t>
            </a:r>
            <a:endParaRPr lang="en-US" sz="2000" dirty="0"/>
          </a:p>
          <a:p>
            <a:pPr algn="r" rtl="1"/>
            <a:r>
              <a:rPr lang="ar-EG" sz="2000" dirty="0"/>
              <a:t>ج ) توقيع الشهود في نهاية شهادتهم .</a:t>
            </a:r>
            <a:endParaRPr lang="en-US" sz="2000" dirty="0"/>
          </a:p>
          <a:p>
            <a:pPr algn="r" rtl="1"/>
            <a:r>
              <a:rPr lang="ar-EG" sz="2000" dirty="0"/>
              <a:t>وإذا امتنع أحد عن التوقيع أثبت الخبير ذلك في نهاية المحضر </a:t>
            </a:r>
            <a:endParaRPr lang="en-US" sz="2000" dirty="0"/>
          </a:p>
        </p:txBody>
      </p:sp>
    </p:spTree>
    <p:extLst>
      <p:ext uri="{BB962C8B-B14F-4D97-AF65-F5344CB8AC3E}">
        <p14:creationId xmlns:p14="http://schemas.microsoft.com/office/powerpoint/2010/main" val="169772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99EAB-E757-AF12-7463-12B81B43B52C}"/>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C096F42A-2927-0DE6-B107-793F644D3A12}"/>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EEE3B90B-2676-240D-3503-61C4D77B6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9ED19E21-6ED7-0FDA-D73A-D687281EAD04}"/>
              </a:ext>
            </a:extLst>
          </p:cNvPr>
          <p:cNvSpPr txBox="1"/>
          <p:nvPr/>
        </p:nvSpPr>
        <p:spPr>
          <a:xfrm>
            <a:off x="609600" y="2057401"/>
            <a:ext cx="7772399" cy="3231654"/>
          </a:xfrm>
          <a:prstGeom prst="rect">
            <a:avLst/>
          </a:prstGeom>
          <a:noFill/>
        </p:spPr>
        <p:txBody>
          <a:bodyPr wrap="square">
            <a:spAutoFit/>
          </a:bodyPr>
          <a:lstStyle/>
          <a:p>
            <a:pPr algn="r" rtl="1"/>
            <a:r>
              <a:rPr lang="ar-EG" sz="2000" dirty="0"/>
              <a:t>ء) إرفاق المستندات المقدمة من الخصوم بالمحضر بعد إثبات فحواها .</a:t>
            </a:r>
            <a:endParaRPr lang="en-US" sz="2000" dirty="0"/>
          </a:p>
          <a:p>
            <a:pPr algn="r" rtl="1"/>
            <a:r>
              <a:rPr lang="ar-EG" sz="2000" dirty="0"/>
              <a:t>هـ) مراجعة أصول المستندات مع الصور المقدمة واثبات ذلك على الأصول .</a:t>
            </a:r>
            <a:endParaRPr lang="en-US" sz="2000" dirty="0"/>
          </a:p>
          <a:p>
            <a:pPr algn="r" rtl="1"/>
            <a:r>
              <a:rPr lang="ar-EG" sz="2000" dirty="0"/>
              <a:t>و) التأشير على حافظة المستندات بتاريخ تقديمها وشخص مقدمها وعددها .</a:t>
            </a:r>
            <a:endParaRPr lang="en-US" sz="2000" dirty="0"/>
          </a:p>
          <a:p>
            <a:pPr algn="r" rtl="1"/>
            <a:r>
              <a:rPr lang="ar-EG" sz="2000" dirty="0"/>
              <a:t>ز</a:t>
            </a:r>
            <a:r>
              <a:rPr lang="ar-EG" sz="2000"/>
              <a:t>) لا يجوز </a:t>
            </a:r>
            <a:r>
              <a:rPr lang="ar-EG" sz="2000" dirty="0"/>
              <a:t>للخصوم طلب صور من محاضر جلسات الخبير ومستندات وأوراق الدعوى.</a:t>
            </a:r>
            <a:endParaRPr lang="en-US" sz="2000" dirty="0"/>
          </a:p>
          <a:p>
            <a:pPr algn="r" rtl="1"/>
            <a:r>
              <a:rPr lang="ar-EG" sz="2000" dirty="0"/>
              <a:t>ح) لا يجوز طلب صور من محاضر جلسات الخبير او أية وارق أخرى في الدعوى التي أنجزت تقاريرها وأرسلت اله المحكمة .</a:t>
            </a:r>
            <a:endParaRPr lang="en-US" sz="2000" dirty="0"/>
          </a:p>
          <a:p>
            <a:pPr algn="r" rtl="1"/>
            <a:r>
              <a:rPr lang="ar-EG" sz="2000" dirty="0"/>
              <a:t>ط) على الخبير عند تأجيل المأمورية لأي سبب إثبات سبب التأجيل في المحضر وسبب العدول ولا يجوز تأجيل المأمورية أكثر من مره لذات السبب إلا بموافقة الطرفين .</a:t>
            </a:r>
            <a:endParaRPr lang="en-US" sz="2000" dirty="0"/>
          </a:p>
          <a:p>
            <a:pPr algn="r" rtl="1"/>
            <a:r>
              <a:rPr lang="ar-EG" sz="2000" dirty="0"/>
              <a:t>ي) سلامة الإعلان أمام النيابة.</a:t>
            </a:r>
            <a:endParaRPr lang="en-US" sz="2000" dirty="0"/>
          </a:p>
          <a:p>
            <a:pPr algn="r" rtl="1"/>
            <a:r>
              <a:rPr lang="ar-EG" sz="2000" dirty="0"/>
              <a:t>ك) لا يجوز للخبير ان يوفق سير أي مأمورية </a:t>
            </a:r>
            <a:r>
              <a:rPr lang="ar-EG" sz="2000" dirty="0" err="1"/>
              <a:t>أكاكه</a:t>
            </a:r>
            <a:r>
              <a:rPr lang="ar-EG" sz="2000" dirty="0"/>
              <a:t> انتظارا للفصل في دعوى أخرى.</a:t>
            </a:r>
            <a:endParaRPr lang="en-US" sz="2000" dirty="0"/>
          </a:p>
        </p:txBody>
      </p:sp>
    </p:spTree>
    <p:extLst>
      <p:ext uri="{BB962C8B-B14F-4D97-AF65-F5344CB8AC3E}">
        <p14:creationId xmlns:p14="http://schemas.microsoft.com/office/powerpoint/2010/main" val="58096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BF94-C1E4-B269-B707-8B4276BE6BD4}"/>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44B3A8D8-5758-8F8B-0FE6-EF931DF879F7}"/>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2A13C757-BFE7-820B-72FF-AFD3C3B80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25B89510-2ED2-D00C-E4B2-237E14D690DE}"/>
              </a:ext>
            </a:extLst>
          </p:cNvPr>
          <p:cNvSpPr txBox="1"/>
          <p:nvPr/>
        </p:nvSpPr>
        <p:spPr>
          <a:xfrm>
            <a:off x="609600" y="2057401"/>
            <a:ext cx="7772399" cy="3170099"/>
          </a:xfrm>
          <a:prstGeom prst="rect">
            <a:avLst/>
          </a:prstGeom>
          <a:noFill/>
        </p:spPr>
        <p:txBody>
          <a:bodyPr wrap="square">
            <a:spAutoFit/>
          </a:bodyPr>
          <a:lstStyle/>
          <a:p>
            <a:pPr algn="r" rtl="1"/>
            <a:r>
              <a:rPr lang="ar-EG" sz="2000" dirty="0"/>
              <a:t>ل) أي طلب يقدم من الخصوم في غير مواعيد الجلسات المحددة يكون عن طريق الإدارة .</a:t>
            </a:r>
            <a:endParaRPr lang="en-US" sz="2000" dirty="0"/>
          </a:p>
          <a:p>
            <a:pPr algn="r" rtl="1"/>
            <a:r>
              <a:rPr lang="ar-EG" sz="2000" dirty="0"/>
              <a:t>م) تكليف الخصوم بحضور الاجتماع الأول يكفي طوال مدة المأمورية ما لم ينقطع العمل فيها .</a:t>
            </a:r>
            <a:endParaRPr lang="en-US" sz="2000" dirty="0"/>
          </a:p>
          <a:p>
            <a:pPr algn="r" rtl="1"/>
            <a:r>
              <a:rPr lang="ar-EG" sz="2000" dirty="0"/>
              <a:t>ن) للخبير الاستعانة عند القيام بمهمته بمن يراه ضرورة له.</a:t>
            </a:r>
            <a:endParaRPr lang="en-US" sz="2000" dirty="0"/>
          </a:p>
          <a:p>
            <a:pPr algn="r" rtl="1"/>
            <a:r>
              <a:rPr lang="ar-EG" sz="2000" dirty="0"/>
              <a:t>س) مناقشة الشهود بعد إثبات أسمائهم ومواطنهم ومهنتهم والتحقق من شخصيتهم وعلاقة القرابة أو المصاهرة التي تربطهم بأحد الخصوم أو المصالح المشتركة معه ويتعين إدلاء شهادتهم أمام الخصوم والبدء بشهود المدعى في غير حضور شاهد المدعي عليه ويبقى شاهد المدعى بعد ذلك بالقاعة عند سماع شهادة المدعي علية بحيث لا يتاح للشاهد سماع ما أدلى به الشاهد السابق عليه .</a:t>
            </a:r>
            <a:endParaRPr lang="en-US" sz="2000" dirty="0"/>
          </a:p>
          <a:p>
            <a:pPr algn="r" rtl="1"/>
            <a:r>
              <a:rPr lang="ar-EG" sz="2000" dirty="0"/>
              <a:t>شهادة الشاهد تثبت في المحضر وتتلى عليه تم يوقع عليها فإذا امتنع يثبت ذلك الخبير وسماع الشهود بغير يمين لأن اليمين لا يكون إلا أمام القاضي . </a:t>
            </a:r>
            <a:endParaRPr lang="en-US" sz="2000" dirty="0"/>
          </a:p>
        </p:txBody>
      </p:sp>
    </p:spTree>
    <p:extLst>
      <p:ext uri="{BB962C8B-B14F-4D97-AF65-F5344CB8AC3E}">
        <p14:creationId xmlns:p14="http://schemas.microsoft.com/office/powerpoint/2010/main" val="425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3DB11-4BEF-7EAA-1B8B-6676D8CF5147}"/>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BF4C8FD8-9342-751E-7970-A6435F4CB1AA}"/>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9D11446D-62DB-8935-7E0C-666DAE88A9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E12C4AF6-7543-89AD-6EAD-827DA0452026}"/>
              </a:ext>
            </a:extLst>
          </p:cNvPr>
          <p:cNvSpPr txBox="1"/>
          <p:nvPr/>
        </p:nvSpPr>
        <p:spPr>
          <a:xfrm>
            <a:off x="609600" y="2057401"/>
            <a:ext cx="7772399" cy="2246769"/>
          </a:xfrm>
          <a:prstGeom prst="rect">
            <a:avLst/>
          </a:prstGeom>
          <a:noFill/>
        </p:spPr>
        <p:txBody>
          <a:bodyPr wrap="square">
            <a:spAutoFit/>
          </a:bodyPr>
          <a:lstStyle/>
          <a:p>
            <a:pPr algn="r" rtl="1"/>
            <a:r>
              <a:rPr lang="ar-EG" sz="2000" dirty="0"/>
              <a:t>هـ ) لا إلزام على الخبير في أداء عمله على وجه محدد .</a:t>
            </a:r>
            <a:endParaRPr lang="en-US" sz="2000" dirty="0"/>
          </a:p>
          <a:p>
            <a:pPr algn="r" rtl="1"/>
            <a:r>
              <a:rPr lang="ar-EG" sz="2000" dirty="0"/>
              <a:t>و) لا يجوز له أن يعهد بالمأمورية لغيرة ويجب أن ينجزها بنفسه .</a:t>
            </a:r>
            <a:endParaRPr lang="en-US" sz="2000" dirty="0"/>
          </a:p>
          <a:p>
            <a:pPr algn="r" rtl="1"/>
            <a:r>
              <a:rPr lang="ar-EG" sz="2000" dirty="0"/>
              <a:t>ز) تحقيق الدفاع الجوهري للمسائل الفنية للخصوم وإبداء الرأي فيها .</a:t>
            </a:r>
            <a:endParaRPr lang="en-US" sz="2000" dirty="0"/>
          </a:p>
          <a:p>
            <a:pPr algn="r" rtl="1"/>
            <a:r>
              <a:rPr lang="ar-EG" sz="2000" dirty="0"/>
              <a:t>ح) احترام كافة القواعد القانونية العامة في الدولة وفى قدمتها المبادئ الدستورية مثل سرية الاتصالات .</a:t>
            </a:r>
            <a:endParaRPr lang="en-US" sz="2000" dirty="0"/>
          </a:p>
          <a:p>
            <a:pPr algn="r" rtl="1"/>
            <a:r>
              <a:rPr lang="ar-EG" sz="2000" b="1" dirty="0">
                <a:solidFill>
                  <a:srgbClr val="C00000"/>
                </a:solidFill>
              </a:rPr>
              <a:t> </a:t>
            </a:r>
            <a:endParaRPr lang="en-US" sz="2000" dirty="0"/>
          </a:p>
          <a:p>
            <a:pPr algn="r" rtl="1"/>
            <a:endParaRPr lang="en-US" sz="2000" dirty="0"/>
          </a:p>
        </p:txBody>
      </p:sp>
    </p:spTree>
    <p:extLst>
      <p:ext uri="{BB962C8B-B14F-4D97-AF65-F5344CB8AC3E}">
        <p14:creationId xmlns:p14="http://schemas.microsoft.com/office/powerpoint/2010/main" val="323772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FD29-E55E-ED5B-A463-BA37C5EAAEFB}"/>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CB0AFA3-BC42-2AB8-3B4B-C9B87CFED741}"/>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ECB52686-836E-E453-B3AF-1FDC42E9D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D9AB5415-2AE7-22E5-CBE9-BABEFD769312}"/>
              </a:ext>
            </a:extLst>
          </p:cNvPr>
          <p:cNvSpPr txBox="1"/>
          <p:nvPr/>
        </p:nvSpPr>
        <p:spPr>
          <a:xfrm>
            <a:off x="76200" y="2057401"/>
            <a:ext cx="8305799" cy="3477875"/>
          </a:xfrm>
          <a:prstGeom prst="rect">
            <a:avLst/>
          </a:prstGeom>
          <a:noFill/>
        </p:spPr>
        <p:txBody>
          <a:bodyPr wrap="square">
            <a:spAutoFit/>
          </a:bodyPr>
          <a:lstStyle/>
          <a:p>
            <a:pPr algn="r" rtl="1"/>
            <a:r>
              <a:rPr lang="ar-EG" altLang="en-US" sz="2000" b="1" i="1" dirty="0"/>
              <a:t>- صفات الخبير </a:t>
            </a:r>
            <a:endParaRPr lang="ar-EG" altLang="en-US" sz="2000" dirty="0"/>
          </a:p>
          <a:p>
            <a:pPr algn="r" rtl="1"/>
            <a:r>
              <a:rPr lang="ar-EG" altLang="en-US" sz="2000" dirty="0"/>
              <a:t>وابرز هذه الصفات تشتمل على ما يلى :- </a:t>
            </a:r>
          </a:p>
          <a:p>
            <a:pPr algn="r" rtl="1"/>
            <a:r>
              <a:rPr lang="ar-EG" altLang="en-US" sz="2000" dirty="0"/>
              <a:t>1- أن تكون لديه عقلية تحليلية .</a:t>
            </a:r>
          </a:p>
          <a:p>
            <a:pPr algn="r" rtl="1"/>
            <a:r>
              <a:rPr lang="ar-EG" altLang="en-US" sz="2000" dirty="0"/>
              <a:t>2- المقدرة الموضوعية على إصدار الأحكام .</a:t>
            </a:r>
          </a:p>
          <a:p>
            <a:pPr algn="r" rtl="1"/>
            <a:r>
              <a:rPr lang="ar-EG" altLang="en-US" sz="2000" dirty="0"/>
              <a:t>3- الإقرار بالموضوع ، اي بحقوق الخصوم القانونية المجردة في المناهج البديلة.</a:t>
            </a:r>
            <a:endParaRPr lang="en-US" altLang="en-US" sz="2000" dirty="0"/>
          </a:p>
          <a:p>
            <a:pPr algn="r" rtl="1"/>
            <a:r>
              <a:rPr lang="ar-EG" altLang="en-US" sz="2000" dirty="0"/>
              <a:t>4- الإعداد الموجز للتقارير .</a:t>
            </a:r>
          </a:p>
          <a:p>
            <a:pPr algn="r" rtl="1"/>
            <a:r>
              <a:rPr lang="ar-EG" altLang="en-US" sz="2000" dirty="0"/>
              <a:t>5- الاهتمام بإجراء البحوث .</a:t>
            </a:r>
          </a:p>
          <a:p>
            <a:pPr algn="r" rtl="1"/>
            <a:r>
              <a:rPr lang="ar-EG" altLang="en-US" sz="2000" dirty="0"/>
              <a:t>6- الصبر .</a:t>
            </a:r>
          </a:p>
          <a:p>
            <a:pPr algn="r" rtl="1"/>
            <a:r>
              <a:rPr lang="ar-EG" altLang="en-US" sz="2000" dirty="0"/>
              <a:t>7- اللباقة .</a:t>
            </a:r>
          </a:p>
          <a:p>
            <a:pPr algn="r" rtl="1"/>
            <a:r>
              <a:rPr lang="ar-EG" altLang="en-US" sz="2000" dirty="0"/>
              <a:t>8- القدرة على حل المنازعات التي بالإمكان حلها خلال سير عملية الإجراءات .</a:t>
            </a:r>
          </a:p>
          <a:p>
            <a:pPr algn="r" rtl="1"/>
            <a:r>
              <a:rPr lang="ar-EG" altLang="en-US" sz="2000" dirty="0"/>
              <a:t>9- التماسك عند التعرض للضغط .</a:t>
            </a:r>
            <a:endParaRPr lang="en-US" altLang="en-US" sz="2000" dirty="0"/>
          </a:p>
        </p:txBody>
      </p:sp>
    </p:spTree>
    <p:extLst>
      <p:ext uri="{BB962C8B-B14F-4D97-AF65-F5344CB8AC3E}">
        <p14:creationId xmlns:p14="http://schemas.microsoft.com/office/powerpoint/2010/main" val="47405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C0ED8-AD26-B559-2E27-D8787998C894}"/>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2E5468CE-4125-809B-6682-062B3B1DAB06}"/>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6B6B77DC-F911-AFFB-3E54-138851560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1D913E59-E80B-9273-0649-254CCC813B4C}"/>
              </a:ext>
            </a:extLst>
          </p:cNvPr>
          <p:cNvSpPr txBox="1"/>
          <p:nvPr/>
        </p:nvSpPr>
        <p:spPr>
          <a:xfrm>
            <a:off x="609600" y="2057401"/>
            <a:ext cx="7772399" cy="3170099"/>
          </a:xfrm>
          <a:prstGeom prst="rect">
            <a:avLst/>
          </a:prstGeom>
          <a:noFill/>
        </p:spPr>
        <p:txBody>
          <a:bodyPr wrap="square">
            <a:spAutoFit/>
          </a:bodyPr>
          <a:lstStyle/>
          <a:p>
            <a:pPr algn="r" rtl="1">
              <a:lnSpc>
                <a:spcPct val="100000"/>
              </a:lnSpc>
            </a:pPr>
            <a:r>
              <a:rPr lang="ar-EG" altLang="en-US" sz="2000" dirty="0"/>
              <a:t>10- المظهر الهادئ الذى ليس من السهل استفزازه وإثارته .</a:t>
            </a:r>
          </a:p>
          <a:p>
            <a:pPr algn="r" rtl="1">
              <a:lnSpc>
                <a:spcPct val="100000"/>
              </a:lnSpc>
            </a:pPr>
            <a:r>
              <a:rPr lang="ar-EG" altLang="en-US" sz="2000" dirty="0"/>
              <a:t>11- الواقعية .</a:t>
            </a:r>
          </a:p>
          <a:p>
            <a:pPr algn="r" rtl="1">
              <a:lnSpc>
                <a:spcPct val="100000"/>
              </a:lnSpc>
            </a:pPr>
            <a:r>
              <a:rPr lang="ar-EG" altLang="en-US" sz="2000" dirty="0"/>
              <a:t>12- الصدق والأمانة والاستقامة والمصداقية .</a:t>
            </a:r>
          </a:p>
          <a:p>
            <a:pPr algn="r" rtl="1">
              <a:lnSpc>
                <a:spcPct val="100000"/>
              </a:lnSpc>
            </a:pPr>
            <a:r>
              <a:rPr lang="ar-EG" altLang="en-US" sz="2000" dirty="0"/>
              <a:t>13- الخبرة بالمواضيع المتصلة بالنزاع .</a:t>
            </a:r>
          </a:p>
          <a:p>
            <a:pPr algn="r" rtl="1">
              <a:lnSpc>
                <a:spcPct val="100000"/>
              </a:lnSpc>
            </a:pPr>
            <a:r>
              <a:rPr lang="ar-EG" altLang="en-US" sz="2000" dirty="0"/>
              <a:t>14- المعرفة الفنية الدقيقة بما في ذلك المناهج البديلة .</a:t>
            </a:r>
            <a:br>
              <a:rPr lang="ar-EG" altLang="en-US" sz="2000" dirty="0"/>
            </a:br>
            <a:r>
              <a:rPr lang="ar-EG" altLang="en-US" sz="2000" dirty="0"/>
              <a:t>15-  الخبير يعتمد بشدة على خبرته بالموضوع محل الخلاف والذى يكون بحاجة إلى تحليله للتوصل إلى حكم موضوعي حوله . وفي هذه المرحلة فإنه يكون من المفيد الإقرار بمزايا الاحتفاظ بعقلية متفتحة فيما يتعلق بإمكانيات التوصل إلى تسوية . </a:t>
            </a:r>
          </a:p>
          <a:p>
            <a:pPr algn="r" rtl="1">
              <a:lnSpc>
                <a:spcPct val="100000"/>
              </a:lnSpc>
            </a:pPr>
            <a:r>
              <a:rPr lang="ar-EG" altLang="en-US" sz="2000" dirty="0"/>
              <a:t>وعلى ذلك فإنه يمكن للآراء التي يتم التعبير عنها بطريقة طائشة أن ترتد عليهم .</a:t>
            </a:r>
            <a:endParaRPr lang="en-US" altLang="en-US" sz="2000" dirty="0"/>
          </a:p>
          <a:p>
            <a:pPr>
              <a:lnSpc>
                <a:spcPct val="100000"/>
              </a:lnSpc>
            </a:pPr>
            <a:endParaRPr lang="en-US" sz="2000" dirty="0"/>
          </a:p>
        </p:txBody>
      </p:sp>
    </p:spTree>
    <p:extLst>
      <p:ext uri="{BB962C8B-B14F-4D97-AF65-F5344CB8AC3E}">
        <p14:creationId xmlns:p14="http://schemas.microsoft.com/office/powerpoint/2010/main" val="309485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B53E-C488-C19C-83F9-7C80ED83E686}"/>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BADF8BA5-F7B3-BC4C-8986-C51260D1F791}"/>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FAF07F11-04CB-A24C-8C3C-4C8469F3B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96FB77B7-78AA-B2FE-D176-AE60E641356C}"/>
              </a:ext>
            </a:extLst>
          </p:cNvPr>
          <p:cNvSpPr txBox="1"/>
          <p:nvPr/>
        </p:nvSpPr>
        <p:spPr>
          <a:xfrm>
            <a:off x="609600" y="2057401"/>
            <a:ext cx="7772399" cy="3170099"/>
          </a:xfrm>
          <a:prstGeom prst="rect">
            <a:avLst/>
          </a:prstGeom>
          <a:noFill/>
        </p:spPr>
        <p:txBody>
          <a:bodyPr wrap="square">
            <a:spAutoFit/>
          </a:bodyPr>
          <a:lstStyle/>
          <a:p>
            <a:pPr algn="r" rtl="1"/>
            <a:r>
              <a:rPr lang="ar-SA" sz="2000" b="1" i="1" dirty="0">
                <a:solidFill>
                  <a:srgbClr val="FF0000"/>
                </a:solidFill>
              </a:rPr>
              <a:t>الرأي الفني والعلم الشخصي :</a:t>
            </a:r>
            <a:endParaRPr lang="en-US" sz="2000" dirty="0">
              <a:solidFill>
                <a:srgbClr val="FF0000"/>
              </a:solidFill>
            </a:endParaRPr>
          </a:p>
          <a:p>
            <a:pPr algn="r" rtl="1"/>
            <a:r>
              <a:rPr lang="ar-SA" sz="2000" dirty="0"/>
              <a:t>إذا كان الخبير يدلي برأيه الفني ، فلا يجوز أن يقضي بعلمه الشخصي في القضايا التي تعرض عليه لكتابة تقريره .</a:t>
            </a:r>
            <a:endParaRPr lang="en-US" sz="2000" dirty="0"/>
          </a:p>
          <a:p>
            <a:pPr algn="r" rtl="1"/>
            <a:r>
              <a:rPr lang="ar-SA" sz="2000" dirty="0"/>
              <a:t>فإذا توفى أحد الخصوم أثناء مباشرته للمأمورية ، ولم يثر أحد الطرفين أمر هذه الوفاة وكان يعلم الخبير بواقعة الوفاة </a:t>
            </a:r>
            <a:endParaRPr lang="en-US" sz="2000" dirty="0"/>
          </a:p>
          <a:p>
            <a:pPr algn="r" rtl="1"/>
            <a:r>
              <a:rPr lang="ar-SA" sz="2000" dirty="0"/>
              <a:t>فلا يجوز له قياساً على القضاء أن يعيد الدعوى إلى المحكمة لوفاة أحد الخصوم.</a:t>
            </a:r>
            <a:endParaRPr lang="ar-EG" sz="2000" dirty="0"/>
          </a:p>
          <a:p>
            <a:pPr algn="r" rtl="1"/>
            <a:endParaRPr lang="en-US" sz="2000" dirty="0"/>
          </a:p>
          <a:p>
            <a:pPr algn="r" rtl="1"/>
            <a:r>
              <a:rPr lang="ar-SA" sz="2000" b="1" i="1" dirty="0"/>
              <a:t>تخصص الخبير فنيا </a:t>
            </a:r>
            <a:endParaRPr lang="en-US" sz="2000" dirty="0"/>
          </a:p>
          <a:p>
            <a:pPr algn="r" rtl="1"/>
            <a:r>
              <a:rPr lang="ar-SA" sz="2000" dirty="0"/>
              <a:t>للخبير أن يستعين عند القيام بمهمته بما يرى ضرورة له من المعلومات الفنية التي يستقيها من مصادرها .</a:t>
            </a:r>
            <a:endParaRPr lang="en-US" sz="2000" dirty="0"/>
          </a:p>
        </p:txBody>
      </p:sp>
    </p:spTree>
    <p:extLst>
      <p:ext uri="{BB962C8B-B14F-4D97-AF65-F5344CB8AC3E}">
        <p14:creationId xmlns:p14="http://schemas.microsoft.com/office/powerpoint/2010/main" val="226906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F634-6BCF-D650-080F-84853011D8CE}"/>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59F32167-B617-164F-D48D-627F057A010C}"/>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92F0FDC8-8F6F-1448-1725-7F923CC88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BB38E649-5B36-1F02-C717-06FA91401721}"/>
              </a:ext>
            </a:extLst>
          </p:cNvPr>
          <p:cNvSpPr txBox="1"/>
          <p:nvPr/>
        </p:nvSpPr>
        <p:spPr>
          <a:xfrm>
            <a:off x="609600" y="2057401"/>
            <a:ext cx="7772399" cy="3170099"/>
          </a:xfrm>
          <a:prstGeom prst="rect">
            <a:avLst/>
          </a:prstGeom>
          <a:noFill/>
        </p:spPr>
        <p:txBody>
          <a:bodyPr wrap="square">
            <a:spAutoFit/>
          </a:bodyPr>
          <a:lstStyle/>
          <a:p>
            <a:pPr algn="r" rtl="1"/>
            <a:r>
              <a:rPr lang="ar-SA" sz="2000" b="1" i="1" dirty="0">
                <a:solidFill>
                  <a:srgbClr val="FF0000"/>
                </a:solidFill>
              </a:rPr>
              <a:t>الرأي الفني والعلم الشخصي :</a:t>
            </a:r>
            <a:endParaRPr lang="en-US" sz="2000" dirty="0">
              <a:solidFill>
                <a:srgbClr val="FF0000"/>
              </a:solidFill>
            </a:endParaRPr>
          </a:p>
          <a:p>
            <a:pPr algn="r" rtl="1"/>
            <a:r>
              <a:rPr lang="ar-SA" sz="2000" dirty="0"/>
              <a:t>إذا كان الخبير يدلي برأيه الفني ، فلا يجوز أن يقضي بعلمه الشخصي في القضايا التي تعرض عليه لكتابة تقريره .</a:t>
            </a:r>
            <a:endParaRPr lang="en-US" sz="2000" dirty="0"/>
          </a:p>
          <a:p>
            <a:pPr algn="r" rtl="1"/>
            <a:r>
              <a:rPr lang="ar-SA" sz="2000" dirty="0"/>
              <a:t>فإذا توفى أحد الخصوم أثناء مباشرته للمأمورية ، ولم يثر أحد الطرفين أمر هذه الوفاة وكان يعلم الخبير بواقعة الوفاة </a:t>
            </a:r>
            <a:endParaRPr lang="en-US" sz="2000" dirty="0"/>
          </a:p>
          <a:p>
            <a:pPr algn="r" rtl="1"/>
            <a:r>
              <a:rPr lang="ar-SA" sz="2000" dirty="0"/>
              <a:t>فلا يجوز له قياساً على القضاء أن يعيد الدعوى إلى المحكمة لوفاة أحد الخصوم.</a:t>
            </a:r>
            <a:endParaRPr lang="ar-EG" sz="2000" dirty="0"/>
          </a:p>
          <a:p>
            <a:pPr algn="r" rtl="1"/>
            <a:endParaRPr lang="en-US" sz="2000" dirty="0"/>
          </a:p>
          <a:p>
            <a:pPr algn="r" rtl="1"/>
            <a:r>
              <a:rPr lang="ar-SA" sz="2000" b="1" i="1" dirty="0"/>
              <a:t>تخصص الخبير فنيا </a:t>
            </a:r>
            <a:endParaRPr lang="en-US" sz="2000" dirty="0"/>
          </a:p>
          <a:p>
            <a:pPr algn="r" rtl="1"/>
            <a:r>
              <a:rPr lang="ar-SA" sz="2000" dirty="0"/>
              <a:t>للخبير أن يستعين عند القيام بمهمته بما يرى ضرورة له من المعلومات الفنية التي يستقيها من مصادرها .</a:t>
            </a:r>
            <a:endParaRPr lang="en-US" sz="2000" dirty="0"/>
          </a:p>
        </p:txBody>
      </p:sp>
    </p:spTree>
    <p:extLst>
      <p:ext uri="{BB962C8B-B14F-4D97-AF65-F5344CB8AC3E}">
        <p14:creationId xmlns:p14="http://schemas.microsoft.com/office/powerpoint/2010/main" val="23284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B072-1DC9-30BE-2891-1E825A90F3A6}"/>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70BA0D78-0EC5-8B8D-AB16-9E5F063C224B}"/>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61B640EB-F25F-7F52-B0E5-4B9AEA2F2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A58CAD42-1C0E-47A4-1DB6-C82EF1CCE89F}"/>
              </a:ext>
            </a:extLst>
          </p:cNvPr>
          <p:cNvSpPr txBox="1"/>
          <p:nvPr/>
        </p:nvSpPr>
        <p:spPr>
          <a:xfrm>
            <a:off x="609600" y="2057401"/>
            <a:ext cx="7772399" cy="369332"/>
          </a:xfrm>
          <a:prstGeom prst="rect">
            <a:avLst/>
          </a:prstGeom>
          <a:noFill/>
        </p:spPr>
        <p:txBody>
          <a:bodyPr wrap="square">
            <a:spAutoFit/>
          </a:bodyPr>
          <a:lstStyle/>
          <a:p>
            <a:pPr algn="r" rtl="1"/>
            <a:r>
              <a:rPr lang="ar-EG" b="1" i="1" dirty="0">
                <a:solidFill>
                  <a:srgbClr val="FF0000"/>
                </a:solidFill>
              </a:rPr>
              <a:t> </a:t>
            </a:r>
            <a:endParaRPr lang="en-US" dirty="0"/>
          </a:p>
        </p:txBody>
      </p:sp>
      <p:sp>
        <p:nvSpPr>
          <p:cNvPr id="6" name="TextBox 5">
            <a:extLst>
              <a:ext uri="{FF2B5EF4-FFF2-40B4-BE49-F238E27FC236}">
                <a16:creationId xmlns:a16="http://schemas.microsoft.com/office/drawing/2014/main" id="{67A475F9-15EC-D58B-8B81-51E01FCD7CCB}"/>
              </a:ext>
            </a:extLst>
          </p:cNvPr>
          <p:cNvSpPr txBox="1"/>
          <p:nvPr/>
        </p:nvSpPr>
        <p:spPr>
          <a:xfrm>
            <a:off x="685800" y="1401050"/>
            <a:ext cx="7696199" cy="4708981"/>
          </a:xfrm>
          <a:prstGeom prst="rect">
            <a:avLst/>
          </a:prstGeom>
          <a:noFill/>
        </p:spPr>
        <p:txBody>
          <a:bodyPr wrap="square">
            <a:spAutoFit/>
          </a:bodyPr>
          <a:lstStyle/>
          <a:p>
            <a:pPr algn="r" rtl="1"/>
            <a:r>
              <a:rPr lang="ar-SA" sz="2000" b="1" i="1" dirty="0">
                <a:solidFill>
                  <a:srgbClr val="FF0000"/>
                </a:solidFill>
              </a:rPr>
              <a:t>الأخلاق والأمانة المهنية </a:t>
            </a:r>
            <a:endParaRPr lang="en-US" sz="2000" dirty="0">
              <a:solidFill>
                <a:srgbClr val="FF0000"/>
              </a:solidFill>
            </a:endParaRPr>
          </a:p>
          <a:p>
            <a:pPr algn="r" rtl="1"/>
            <a:r>
              <a:rPr lang="ar-SA" sz="2000" dirty="0"/>
              <a:t>الأمثلة للممارسات الخاطئة التي تحظى بالقبول العام على رفضها تشمل ما يلي : </a:t>
            </a:r>
            <a:endParaRPr lang="en-US" sz="2000" dirty="0"/>
          </a:p>
          <a:p>
            <a:pPr algn="r" rtl="1"/>
            <a:r>
              <a:rPr lang="ar-SA" sz="2000" dirty="0"/>
              <a:t>1- التعديل العمدى في نتائج التقرير بهدف التضليل .</a:t>
            </a:r>
            <a:endParaRPr lang="en-US" sz="2000" dirty="0"/>
          </a:p>
          <a:p>
            <a:pPr algn="r" rtl="1"/>
            <a:r>
              <a:rPr lang="ar-SA" sz="2000" dirty="0"/>
              <a:t>2- الشهادة الكاذبة عامة خاصة أن كانت تحت اليمين .</a:t>
            </a:r>
            <a:endParaRPr lang="en-US" sz="2000" dirty="0"/>
          </a:p>
          <a:p>
            <a:pPr algn="r" rtl="1"/>
            <a:r>
              <a:rPr lang="ar-SA" sz="2000" dirty="0"/>
              <a:t>3- تجاهل الأدلة المبنية على وقائع وحقائق دون إبداء رأى فيها على الرغم من الضرورة .</a:t>
            </a:r>
            <a:endParaRPr lang="en-US" sz="2000" dirty="0"/>
          </a:p>
          <a:p>
            <a:pPr algn="r" rtl="1"/>
            <a:r>
              <a:rPr lang="ar-SA" sz="2000" dirty="0"/>
              <a:t>4- تقديم تقارير تحتوى على أخطاء </a:t>
            </a:r>
            <a:r>
              <a:rPr lang="ar-SA" sz="2000" dirty="0" err="1"/>
              <a:t>فى</a:t>
            </a:r>
            <a:r>
              <a:rPr lang="ar-SA" sz="2000" dirty="0"/>
              <a:t> الآراء من خلال الافتقار إلى المعرفة أو الاهتمام بالتفاصيل </a:t>
            </a:r>
            <a:endParaRPr lang="ar-EG" sz="2000" dirty="0"/>
          </a:p>
          <a:p>
            <a:pPr algn="r" rtl="1"/>
            <a:endParaRPr lang="ar-EG" sz="2000" dirty="0"/>
          </a:p>
          <a:p>
            <a:pPr algn="r" rtl="1"/>
            <a:r>
              <a:rPr lang="ar-SA" sz="2000" b="1" dirty="0"/>
              <a:t>1- إغفال دعوة الخصوم :</a:t>
            </a:r>
            <a:endParaRPr lang="en-US" sz="2000" dirty="0"/>
          </a:p>
          <a:p>
            <a:pPr algn="r" rtl="1"/>
            <a:r>
              <a:rPr lang="ar-SA" sz="2000" b="1" dirty="0"/>
              <a:t>يجب أن نفرق بين حاتين :</a:t>
            </a:r>
            <a:endParaRPr lang="en-US" sz="2000" dirty="0"/>
          </a:p>
          <a:p>
            <a:pPr algn="r" rtl="1"/>
            <a:r>
              <a:rPr lang="ar-SA" sz="2000" dirty="0"/>
              <a:t>الأولى : إغفال دعوة الخصوم أصلاً .</a:t>
            </a:r>
            <a:endParaRPr lang="en-US" sz="2000" dirty="0"/>
          </a:p>
          <a:p>
            <a:pPr algn="r" rtl="1"/>
            <a:r>
              <a:rPr lang="ar-SA" sz="2000" dirty="0"/>
              <a:t>الثانية : وهي دعوتهم بغير طريق الكتاب المسجل . </a:t>
            </a:r>
            <a:endParaRPr lang="en-US" sz="2000" dirty="0"/>
          </a:p>
          <a:p>
            <a:pPr algn="r" rtl="1"/>
            <a:r>
              <a:rPr lang="ar-SA" sz="2000" dirty="0"/>
              <a:t>ففي الحالة الأولى يتحقق البطلان . </a:t>
            </a:r>
            <a:endParaRPr lang="en-US" sz="2000" dirty="0"/>
          </a:p>
          <a:p>
            <a:pPr algn="r" rtl="1"/>
            <a:r>
              <a:rPr lang="ar-SA" sz="2000" dirty="0"/>
              <a:t>وفي الحالة الثانية لا يترتب على ذلك البطلان إلا إذا لم يطمئن القاضي إلى عدم بلوغ الدعوة محلها . </a:t>
            </a:r>
            <a:endParaRPr lang="en-US" sz="2000" dirty="0"/>
          </a:p>
        </p:txBody>
      </p:sp>
    </p:spTree>
    <p:extLst>
      <p:ext uri="{BB962C8B-B14F-4D97-AF65-F5344CB8AC3E}">
        <p14:creationId xmlns:p14="http://schemas.microsoft.com/office/powerpoint/2010/main" val="231689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C251-5C53-3C68-F5CF-3F79845C9CC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5BC35F0-8F60-C46A-4F67-F808CCE1B474}"/>
              </a:ext>
            </a:extLst>
          </p:cNvPr>
          <p:cNvSpPr>
            <a:spLocks noGrp="1"/>
          </p:cNvSpPr>
          <p:nvPr>
            <p:ph type="sldNum" sz="quarter" idx="12"/>
          </p:nvPr>
        </p:nvSpPr>
        <p:spPr/>
        <p:txBody>
          <a:bodyPr/>
          <a:lstStyle/>
          <a:p>
            <a:fld id="{E6399E6D-F375-4A8F-B198-DB763C597A06}" type="slidenum">
              <a:rPr lang="en-US" smtClean="0"/>
              <a:t>2</a:t>
            </a:fld>
            <a:endParaRPr lang="en-US"/>
          </a:p>
        </p:txBody>
      </p:sp>
      <p:pic>
        <p:nvPicPr>
          <p:cNvPr id="7" name="Content Placeholder 6">
            <a:extLst>
              <a:ext uri="{FF2B5EF4-FFF2-40B4-BE49-F238E27FC236}">
                <a16:creationId xmlns:a16="http://schemas.microsoft.com/office/drawing/2014/main" id="{E8641D45-A1A7-ACC1-0518-C9DA38580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0"/>
            <a:ext cx="7397587" cy="6858000"/>
          </a:xfrm>
          <a:prstGeom prst="rect">
            <a:avLst/>
          </a:prstGeom>
        </p:spPr>
      </p:pic>
    </p:spTree>
    <p:extLst>
      <p:ext uri="{BB962C8B-B14F-4D97-AF65-F5344CB8AC3E}">
        <p14:creationId xmlns:p14="http://schemas.microsoft.com/office/powerpoint/2010/main" val="14491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449A-867C-5AF8-6007-C5EFB856ECA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1D93E72-D029-80F6-32CE-22FF83CDA5D3}"/>
              </a:ext>
            </a:extLst>
          </p:cNvPr>
          <p:cNvSpPr>
            <a:spLocks noGrp="1"/>
          </p:cNvSpPr>
          <p:nvPr>
            <p:ph type="sldNum" sz="quarter" idx="12"/>
          </p:nvPr>
        </p:nvSpPr>
        <p:spPr/>
        <p:txBody>
          <a:bodyPr/>
          <a:lstStyle/>
          <a:p>
            <a:fld id="{E6399E6D-F375-4A8F-B198-DB763C597A06}" type="slidenum">
              <a:rPr lang="en-US" smtClean="0"/>
              <a:t>3</a:t>
            </a:fld>
            <a:endParaRPr lang="en-US"/>
          </a:p>
        </p:txBody>
      </p:sp>
      <p:pic>
        <p:nvPicPr>
          <p:cNvPr id="8" name="Picture 7" descr="A close-up of a book&#10;&#10;Description automatically generated">
            <a:extLst>
              <a:ext uri="{FF2B5EF4-FFF2-40B4-BE49-F238E27FC236}">
                <a16:creationId xmlns:a16="http://schemas.microsoft.com/office/drawing/2014/main" id="{47D9A7B1-D1D5-1517-2072-2E234B6B1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5"/>
            <a:ext cx="4468091" cy="6858000"/>
          </a:xfrm>
          <a:prstGeom prst="rect">
            <a:avLst/>
          </a:prstGeom>
        </p:spPr>
      </p:pic>
      <p:pic>
        <p:nvPicPr>
          <p:cNvPr id="9" name="Content Placeholder 8">
            <a:extLst>
              <a:ext uri="{FF2B5EF4-FFF2-40B4-BE49-F238E27FC236}">
                <a16:creationId xmlns:a16="http://schemas.microsoft.com/office/drawing/2014/main" id="{3D097091-B2A9-462E-898C-C2ADE386C7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85599" y="-13855"/>
            <a:ext cx="4858401" cy="6871855"/>
          </a:xfrm>
          <a:prstGeom prst="rect">
            <a:avLst/>
          </a:prstGeom>
        </p:spPr>
      </p:pic>
    </p:spTree>
    <p:extLst>
      <p:ext uri="{BB962C8B-B14F-4D97-AF65-F5344CB8AC3E}">
        <p14:creationId xmlns:p14="http://schemas.microsoft.com/office/powerpoint/2010/main" val="194641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79E239DF-4146-7509-CEF3-E3DA568C7277}"/>
              </a:ext>
            </a:extLst>
          </p:cNvPr>
          <p:cNvSpPr>
            <a:spLocks noGrp="1"/>
          </p:cNvSpPr>
          <p:nvPr>
            <p:ph idx="1"/>
          </p:nvPr>
        </p:nvSpPr>
        <p:spPr>
          <a:xfrm>
            <a:off x="533400" y="1981200"/>
            <a:ext cx="8134350" cy="4179094"/>
          </a:xfrm>
        </p:spPr>
        <p:txBody>
          <a:bodyPr rtlCol="0">
            <a:normAutofit/>
          </a:bodyPr>
          <a:lstStyle/>
          <a:p>
            <a:pPr marL="385763" indent="-385763" algn="just" rtl="1">
              <a:lnSpc>
                <a:spcPct val="110000"/>
              </a:lnSpc>
              <a:spcAft>
                <a:spcPts val="0"/>
              </a:spcAft>
              <a:buFont typeface="+mj-lt"/>
              <a:buAutoNum type="arabicPeriod" startAt="3"/>
              <a:defRPr/>
            </a:pPr>
            <a:r>
              <a:rPr lang="ar-EG" sz="2100" b="1" dirty="0">
                <a:solidFill>
                  <a:srgbClr val="C00000"/>
                </a:solidFill>
                <a:latin typeface="Arial" panose="020B0604020202020204" pitchFamily="34" charset="0"/>
              </a:rPr>
              <a:t>أصول مباشرة المأمورية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للخبير مباشرة عمله حتى في غيبة الخصوم متى كان قد دعاهم دعوة صحيحه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الالتزام بالحياد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الالتزام بحدود التفويض الممنوح له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اقتصار مهمة الخبير على المسائل الفنية وعدم جواز تطرقه إلى بحث المسائل القانونية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لا إلزام على الخبير في أداء عمله على وجه محدد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لا يجوز له أن يعهد بالمأمورية لغيرة ويجب أن ينجزها بنفسه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تحقيق الدفاع الجوهري للمسائل الفنية للخصوم وإبداء الرأي فيها .</a:t>
            </a:r>
          </a:p>
          <a:p>
            <a:pPr marL="685800" lvl="1" indent="-385763" algn="just" rtl="1">
              <a:lnSpc>
                <a:spcPct val="110000"/>
              </a:lnSpc>
              <a:spcAft>
                <a:spcPts val="0"/>
              </a:spcAft>
              <a:buFont typeface="+mj-cs"/>
              <a:buAutoNum type="arabic2Minus"/>
              <a:defRPr/>
            </a:pPr>
            <a:r>
              <a:rPr lang="ar-EG" sz="1950" dirty="0">
                <a:latin typeface="Arial" panose="020B0604020202020204" pitchFamily="34" charset="0"/>
                <a:cs typeface="Arial" panose="020B0604020202020204" pitchFamily="34" charset="0"/>
              </a:rPr>
              <a:t>احترام كافة القواعد القانونية العامة في الدولة وفي مقدمتها المبادئ الدستورية مثل سرية الاتصالات .</a:t>
            </a:r>
          </a:p>
        </p:txBody>
      </p:sp>
      <p:pic>
        <p:nvPicPr>
          <p:cNvPr id="2" name="Picture 1" descr="A blue and black logo&#10;&#10;Description automatically generated">
            <a:extLst>
              <a:ext uri="{FF2B5EF4-FFF2-40B4-BE49-F238E27FC236}">
                <a16:creationId xmlns:a16="http://schemas.microsoft.com/office/drawing/2014/main" id="{6404652C-FA1B-366F-D1C6-3F9D209985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2DEF041E-8F04-2A6D-ECD7-B06AE30126DF}"/>
              </a:ext>
            </a:extLst>
          </p:cNvPr>
          <p:cNvSpPr>
            <a:spLocks noGrp="1"/>
          </p:cNvSpPr>
          <p:nvPr>
            <p:ph idx="1"/>
          </p:nvPr>
        </p:nvSpPr>
        <p:spPr>
          <a:xfrm>
            <a:off x="457200" y="1905000"/>
            <a:ext cx="8210550" cy="4179094"/>
          </a:xfrm>
        </p:spPr>
        <p:txBody>
          <a:bodyPr rtlCol="0">
            <a:normAutofit/>
          </a:bodyPr>
          <a:lstStyle/>
          <a:p>
            <a:pPr marL="0" indent="0" algn="just" rtl="1">
              <a:lnSpc>
                <a:spcPct val="110000"/>
              </a:lnSpc>
              <a:spcAft>
                <a:spcPts val="0"/>
              </a:spcAft>
              <a:buNone/>
              <a:defRPr/>
            </a:pPr>
            <a:r>
              <a:rPr lang="ar-EG" sz="1800" b="1" dirty="0">
                <a:solidFill>
                  <a:srgbClr val="C00000"/>
                </a:solidFill>
                <a:latin typeface="Arial" panose="020B0604020202020204" pitchFamily="34" charset="0"/>
              </a:rPr>
              <a:t>الطعن على أعمال الخبير :</a:t>
            </a:r>
          </a:p>
          <a:p>
            <a:pPr algn="r" rtl="1">
              <a:spcAft>
                <a:spcPts val="0"/>
              </a:spcAft>
              <a:buFont typeface="+mj-lt"/>
              <a:buAutoNum type="arabicPeriod"/>
              <a:defRPr/>
            </a:pPr>
            <a:r>
              <a:rPr lang="ar-EG" sz="1800" dirty="0">
                <a:latin typeface="Arial" panose="020B0604020202020204" pitchFamily="34" charset="0"/>
              </a:rPr>
              <a:t>إغفال دعوة الخصوم.</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مباشرة المأمورية في غيبة أحد الخصوم دون إعلانه.</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عدم اشتراك الثلاثة خبراء جميعا في الأعمال التي تقتضيها المأمورية إذا كان عدد الخبراء ثلاثة.</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قبول موظف بوزارة العدل وكيلا عن أحد الخصوم أمام الخبير. ولكن يجوز ذلك للزوجات والأصول والفروع حتى الدرجة الثانية.</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مخالفة التقرير للقانون والنظام العام.</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الإخلال بحق الدفاع.</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إذا جاء التقرير يناقض بعضه بعضا ووجد تعارضُ بين الأسباب والنتائج.</a:t>
            </a:r>
            <a:endParaRPr lang="en-US" sz="1800" dirty="0">
              <a:latin typeface="Arial" panose="020B0604020202020204" pitchFamily="34" charset="0"/>
            </a:endParaRPr>
          </a:p>
          <a:p>
            <a:pPr algn="r" rtl="1">
              <a:spcAft>
                <a:spcPts val="0"/>
              </a:spcAft>
              <a:buFont typeface="+mj-lt"/>
              <a:buAutoNum type="arabicPeriod"/>
              <a:defRPr/>
            </a:pPr>
            <a:r>
              <a:rPr lang="ar-EG" sz="1800" dirty="0">
                <a:latin typeface="Arial" panose="020B0604020202020204" pitchFamily="34" charset="0"/>
              </a:rPr>
              <a:t>تَطرُّق الخبير إلى بحث مسائل قانونية.</a:t>
            </a:r>
            <a:endParaRPr lang="en-US" sz="1800" dirty="0">
              <a:latin typeface="Arial" panose="020B0604020202020204" pitchFamily="34" charset="0"/>
            </a:endParaRPr>
          </a:p>
          <a:p>
            <a:pPr marL="0" indent="0" algn="just" rtl="1">
              <a:lnSpc>
                <a:spcPct val="110000"/>
              </a:lnSpc>
              <a:spcAft>
                <a:spcPts val="0"/>
              </a:spcAft>
              <a:buNone/>
              <a:defRPr/>
            </a:pPr>
            <a:endParaRPr lang="ar-EG" sz="1800" dirty="0">
              <a:latin typeface="Arial" panose="020B0604020202020204" pitchFamily="34" charset="0"/>
            </a:endParaRPr>
          </a:p>
        </p:txBody>
      </p:sp>
      <p:pic>
        <p:nvPicPr>
          <p:cNvPr id="2" name="Picture 1" descr="A blue and black logo&#10;&#10;Description automatically generated">
            <a:extLst>
              <a:ext uri="{FF2B5EF4-FFF2-40B4-BE49-F238E27FC236}">
                <a16:creationId xmlns:a16="http://schemas.microsoft.com/office/drawing/2014/main" id="{DCECD1A1-7BC0-E2E2-7FF2-777C9B8E0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073408D-D2B2-8576-18FB-16D43DAB1C93}"/>
              </a:ext>
            </a:extLst>
          </p:cNvPr>
          <p:cNvSpPr>
            <a:spLocks noGrp="1"/>
          </p:cNvSpPr>
          <p:nvPr>
            <p:ph idx="1"/>
          </p:nvPr>
        </p:nvSpPr>
        <p:spPr>
          <a:xfrm>
            <a:off x="457200" y="1295400"/>
            <a:ext cx="8171260" cy="4466035"/>
          </a:xfrm>
        </p:spPr>
        <p:txBody>
          <a:bodyPr rtlCol="0">
            <a:normAutofit/>
          </a:bodyPr>
          <a:lstStyle/>
          <a:p>
            <a:pPr marL="0" indent="0" algn="ctr" rtl="1">
              <a:lnSpc>
                <a:spcPct val="110000"/>
              </a:lnSpc>
              <a:spcAft>
                <a:spcPts val="0"/>
              </a:spcAft>
              <a:buNone/>
              <a:defRPr/>
            </a:pPr>
            <a:r>
              <a:rPr lang="ar-EG" sz="2400" b="1" dirty="0">
                <a:solidFill>
                  <a:srgbClr val="C00000"/>
                </a:solidFill>
                <a:latin typeface="Arial" panose="020B0604020202020204" pitchFamily="34" charset="0"/>
              </a:rPr>
              <a:t>رد الخبير</a:t>
            </a:r>
          </a:p>
          <a:p>
            <a:pPr marL="342900" indent="-342900" algn="just" rtl="1">
              <a:lnSpc>
                <a:spcPct val="110000"/>
              </a:lnSpc>
              <a:spcAft>
                <a:spcPts val="0"/>
              </a:spcAft>
              <a:buFont typeface="+mj-lt"/>
              <a:buAutoNum type="arabicPeriod"/>
              <a:defRPr/>
            </a:pPr>
            <a:r>
              <a:rPr lang="ar-EG" sz="2100" dirty="0">
                <a:latin typeface="Arial" panose="020B0604020202020204" pitchFamily="34" charset="0"/>
              </a:rPr>
              <a:t>إذا كان زوجاً لأحد الخصوم أو قريباً له حتى الدرجة الرابعة .</a:t>
            </a:r>
          </a:p>
          <a:p>
            <a:pPr marL="342900" indent="-342900" algn="just" rtl="1">
              <a:lnSpc>
                <a:spcPct val="110000"/>
              </a:lnSpc>
              <a:spcAft>
                <a:spcPts val="0"/>
              </a:spcAft>
              <a:buFont typeface="+mj-lt"/>
              <a:buAutoNum type="arabicPeriod"/>
              <a:defRPr/>
            </a:pPr>
            <a:r>
              <a:rPr lang="ar-EG" sz="2100" dirty="0">
                <a:latin typeface="Arial" panose="020B0604020202020204" pitchFamily="34" charset="0"/>
              </a:rPr>
              <a:t>إذا كان وكيلاً لأحد الخصوم في أعمال الخاصة .</a:t>
            </a:r>
          </a:p>
          <a:p>
            <a:pPr marL="342900" indent="-342900" algn="just" rtl="1">
              <a:lnSpc>
                <a:spcPct val="110000"/>
              </a:lnSpc>
              <a:spcAft>
                <a:spcPts val="0"/>
              </a:spcAft>
              <a:buFont typeface="+mj-lt"/>
              <a:buAutoNum type="arabicPeriod"/>
              <a:defRPr/>
            </a:pPr>
            <a:r>
              <a:rPr lang="ar-EG" sz="2100" dirty="0">
                <a:latin typeface="Arial" panose="020B0604020202020204" pitchFamily="34" charset="0"/>
              </a:rPr>
              <a:t>إذا كان لأحد أقاربه أو أصهاره مصلحة في الدعوى القائمة .</a:t>
            </a:r>
          </a:p>
          <a:p>
            <a:pPr marL="342900" indent="-342900" algn="just" rtl="1">
              <a:lnSpc>
                <a:spcPct val="110000"/>
              </a:lnSpc>
              <a:spcAft>
                <a:spcPts val="0"/>
              </a:spcAft>
              <a:buFont typeface="+mj-lt"/>
              <a:buAutoNum type="arabicPeriod"/>
              <a:defRPr/>
            </a:pPr>
            <a:r>
              <a:rPr lang="ar-EG" sz="2100" dirty="0">
                <a:latin typeface="Arial" panose="020B0604020202020204" pitchFamily="34" charset="0"/>
              </a:rPr>
              <a:t>إذا كان يعمل لدى أحد الخصوم أو اعتاد مؤاكلته أو مساكنته .</a:t>
            </a:r>
          </a:p>
          <a:p>
            <a:pPr marL="342900" indent="-342900" algn="just" rtl="1">
              <a:lnSpc>
                <a:spcPct val="110000"/>
              </a:lnSpc>
              <a:spcAft>
                <a:spcPts val="0"/>
              </a:spcAft>
              <a:buFont typeface="+mj-lt"/>
              <a:buAutoNum type="arabicPeriod"/>
              <a:defRPr/>
            </a:pPr>
            <a:r>
              <a:rPr lang="ar-EG" sz="2100" dirty="0">
                <a:latin typeface="Arial" panose="020B0604020202020204" pitchFamily="34" charset="0"/>
              </a:rPr>
              <a:t>إذا كان بينه وبين أحد الخصوم عداوة أو مودة يرجح معها عدم استطاعته أداء مأموريته بغير ميل .</a:t>
            </a:r>
          </a:p>
        </p:txBody>
      </p:sp>
      <p:pic>
        <p:nvPicPr>
          <p:cNvPr id="2" name="Picture 1" descr="A blue and black logo&#10;&#10;Description automatically generated">
            <a:extLst>
              <a:ext uri="{FF2B5EF4-FFF2-40B4-BE49-F238E27FC236}">
                <a16:creationId xmlns:a16="http://schemas.microsoft.com/office/drawing/2014/main" id="{FE73D44E-BB34-5A7D-B777-5D47491843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2C0B-30A5-2C8A-EB39-233A6BA6AC07}"/>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51A4A09E-866A-988C-0BCA-DC44CE526D09}"/>
              </a:ext>
            </a:extLst>
          </p:cNvPr>
          <p:cNvSpPr>
            <a:spLocks noGrp="1"/>
          </p:cNvSpPr>
          <p:nvPr>
            <p:ph idx="1"/>
          </p:nvPr>
        </p:nvSpPr>
        <p:spPr>
          <a:xfrm>
            <a:off x="457200" y="1447800"/>
            <a:ext cx="8171260" cy="4313635"/>
          </a:xfrm>
        </p:spPr>
        <p:txBody>
          <a:bodyPr rtlCol="0">
            <a:normAutofit fontScale="85000" lnSpcReduction="20000"/>
          </a:bodyPr>
          <a:lstStyle/>
          <a:p>
            <a:pPr algn="r" rtl="1"/>
            <a:r>
              <a:rPr lang="ar-EG" sz="2400" b="1" dirty="0">
                <a:solidFill>
                  <a:srgbClr val="C00000"/>
                </a:solidFill>
              </a:rPr>
              <a:t>البنود الواجب توافرها في حكم ندب الخبير:</a:t>
            </a:r>
            <a:endParaRPr lang="en-US" sz="2400" dirty="0">
              <a:solidFill>
                <a:srgbClr val="C00000"/>
              </a:solidFill>
            </a:endParaRPr>
          </a:p>
          <a:p>
            <a:pPr lvl="0" algn="r" rtl="1"/>
            <a:r>
              <a:rPr lang="ar-EG" sz="2400" dirty="0"/>
              <a:t>1-المأمورية المطلوبة من الخبير بكل دقة.</a:t>
            </a:r>
            <a:endParaRPr lang="en-US" sz="2400" dirty="0"/>
          </a:p>
          <a:p>
            <a:pPr lvl="0" algn="r" rtl="1"/>
            <a:r>
              <a:rPr lang="ar-EG" sz="2400" dirty="0"/>
              <a:t>2-عدد الخبراء المندوبين في الدعوى.</a:t>
            </a:r>
            <a:endParaRPr lang="en-US" sz="2400" dirty="0"/>
          </a:p>
          <a:p>
            <a:pPr lvl="0" algn="r" rtl="1"/>
            <a:r>
              <a:rPr lang="ar-EG" sz="2400" dirty="0"/>
              <a:t>3-أمانة الخبرة.	</a:t>
            </a:r>
          </a:p>
          <a:p>
            <a:pPr lvl="0" algn="r" rtl="1"/>
            <a:r>
              <a:rPr lang="ar-EG" sz="2400" dirty="0"/>
              <a:t>4-شخص الخصم المكلف بإيداع الأمانة.</a:t>
            </a:r>
            <a:endParaRPr lang="en-US" sz="2400" dirty="0"/>
          </a:p>
          <a:p>
            <a:pPr lvl="0" algn="r" rtl="1"/>
            <a:r>
              <a:rPr lang="ar-EG" sz="2400" dirty="0"/>
              <a:t>5-الأجل الذي يجب إيداع الأمانة خلاله.</a:t>
            </a:r>
            <a:endParaRPr lang="en-US" sz="2400" dirty="0"/>
          </a:p>
          <a:p>
            <a:pPr lvl="0" algn="r" rtl="1"/>
            <a:r>
              <a:rPr lang="ar-EG" sz="2400" dirty="0"/>
              <a:t>6-المبلغ الذي يجوز للخبير سحبه لمصروفاته من الأمانة.</a:t>
            </a:r>
            <a:endParaRPr lang="en-US" sz="2400" dirty="0"/>
          </a:p>
          <a:p>
            <a:pPr lvl="0" algn="r" rtl="1"/>
            <a:r>
              <a:rPr lang="ar-EG" sz="2400" dirty="0"/>
              <a:t>7-الأجل المضروب لإيداع التقرير.</a:t>
            </a:r>
            <a:endParaRPr lang="en-US" sz="2400" dirty="0"/>
          </a:p>
          <a:p>
            <a:pPr lvl="0" algn="r" rtl="1"/>
            <a:r>
              <a:rPr lang="ar-EG" sz="2400" dirty="0"/>
              <a:t>8-تحديد الجلسة التي تنظر فيها الدعوى في حالة عدم إيداع الخصم للأمانة.</a:t>
            </a:r>
            <a:endParaRPr lang="en-US" sz="2400" dirty="0"/>
          </a:p>
          <a:p>
            <a:pPr lvl="0" algn="r" rtl="1"/>
            <a:r>
              <a:rPr lang="ar-EG" sz="2400" dirty="0"/>
              <a:t>9-تحديد الجلسة الواجب حضور طرفي الدعوى فيها أمام الخبير بإدارة الخبراء.</a:t>
            </a:r>
            <a:endParaRPr lang="en-US" sz="2400" dirty="0"/>
          </a:p>
          <a:p>
            <a:pPr algn="r" rtl="1"/>
            <a:r>
              <a:rPr lang="ar-EG" sz="2400" b="1" dirty="0"/>
              <a:t>عدد الخبراء: </a:t>
            </a:r>
            <a:r>
              <a:rPr lang="ar-EG" sz="2400" dirty="0"/>
              <a:t>يجب أن يكون عدد الخبراء وترا</a:t>
            </a:r>
            <a:endParaRPr lang="en-US" sz="2400" dirty="0"/>
          </a:p>
          <a:p>
            <a:pPr lvl="0" algn="r" rtl="1"/>
            <a:endParaRPr lang="en-US" sz="2400" dirty="0"/>
          </a:p>
        </p:txBody>
      </p:sp>
      <p:pic>
        <p:nvPicPr>
          <p:cNvPr id="2" name="Picture 1" descr="A blue and black logo&#10;&#10;Description automatically generated">
            <a:extLst>
              <a:ext uri="{FF2B5EF4-FFF2-40B4-BE49-F238E27FC236}">
                <a16:creationId xmlns:a16="http://schemas.microsoft.com/office/drawing/2014/main" id="{DC631C1D-5589-F668-5739-CB16DA7A2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Tree>
    <p:extLst>
      <p:ext uri="{BB962C8B-B14F-4D97-AF65-F5344CB8AC3E}">
        <p14:creationId xmlns:p14="http://schemas.microsoft.com/office/powerpoint/2010/main" val="339836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DAE0-3C0B-32BD-6FF0-97ED0DA0168A}"/>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ABE27C14-46B9-D4E2-F58D-42FB78241B93}"/>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08219478-430A-3D9D-5A6B-D5468B005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3225B67A-234A-819B-B717-447997E0765A}"/>
              </a:ext>
            </a:extLst>
          </p:cNvPr>
          <p:cNvSpPr txBox="1"/>
          <p:nvPr/>
        </p:nvSpPr>
        <p:spPr>
          <a:xfrm>
            <a:off x="609600" y="2057401"/>
            <a:ext cx="7772399" cy="3354765"/>
          </a:xfrm>
          <a:prstGeom prst="rect">
            <a:avLst/>
          </a:prstGeom>
          <a:noFill/>
        </p:spPr>
        <p:txBody>
          <a:bodyPr wrap="square">
            <a:spAutoFit/>
          </a:bodyPr>
          <a:lstStyle/>
          <a:p>
            <a:pPr algn="r" rtl="1"/>
            <a:r>
              <a:rPr lang="ar-EG" sz="2000" b="1" dirty="0">
                <a:solidFill>
                  <a:srgbClr val="C00000"/>
                </a:solidFill>
              </a:rPr>
              <a:t>الأحوال التي لا يجوز فيها ندب خبير:</a:t>
            </a:r>
            <a:endParaRPr lang="en-US" sz="2000" dirty="0">
              <a:solidFill>
                <a:srgbClr val="C00000"/>
              </a:solidFill>
            </a:endParaRPr>
          </a:p>
          <a:p>
            <a:pPr lvl="0" algn="r" rtl="1"/>
            <a:r>
              <a:rPr lang="ar-EG" sz="2000" dirty="0"/>
              <a:t>1-لا يجوز ندب خبير للفصل في نزاع قانوني.</a:t>
            </a:r>
            <a:endParaRPr lang="en-US" sz="2000" dirty="0"/>
          </a:p>
          <a:p>
            <a:pPr algn="r" rtl="1">
              <a:lnSpc>
                <a:spcPct val="110000"/>
              </a:lnSpc>
              <a:spcAft>
                <a:spcPts val="0"/>
              </a:spcAft>
              <a:defRPr/>
            </a:pPr>
            <a:r>
              <a:rPr lang="ar-EG" sz="2000" dirty="0"/>
              <a:t>2- يجوز ندب خبير للموازنة بين الآراء الفقهية.</a:t>
            </a:r>
            <a:br>
              <a:rPr lang="ar-EG" sz="2000" dirty="0"/>
            </a:br>
            <a:r>
              <a:rPr lang="en-US" sz="2000" dirty="0"/>
              <a:t>-3 </a:t>
            </a:r>
            <a:r>
              <a:rPr lang="ar-EG" sz="2000" dirty="0">
                <a:latin typeface="Arial" panose="020B0604020202020204" pitchFamily="34" charset="0"/>
              </a:rPr>
              <a:t>لا يجوز تكليف الخبير بتكييف العلاقة بين الخصوم أو تفسير بنود العقد .</a:t>
            </a:r>
          </a:p>
          <a:p>
            <a:pPr algn="r" rtl="1">
              <a:lnSpc>
                <a:spcPct val="110000"/>
              </a:lnSpc>
              <a:spcAft>
                <a:spcPts val="0"/>
              </a:spcAft>
              <a:defRPr/>
            </a:pPr>
            <a:r>
              <a:rPr lang="en-US" sz="2000" dirty="0">
                <a:latin typeface="Arial" panose="020B0604020202020204" pitchFamily="34" charset="0"/>
              </a:rPr>
              <a:t>-4</a:t>
            </a:r>
            <a:r>
              <a:rPr lang="ar-EG" sz="2000" dirty="0">
                <a:latin typeface="Arial" panose="020B0604020202020204" pitchFamily="34" charset="0"/>
              </a:rPr>
              <a:t>إذا كانت الوقائع المادية قد زالت أثارها أو لا وجود مادي لها .</a:t>
            </a:r>
          </a:p>
          <a:p>
            <a:pPr algn="just" rtl="1">
              <a:lnSpc>
                <a:spcPct val="110000"/>
              </a:lnSpc>
              <a:defRPr/>
            </a:pPr>
            <a:r>
              <a:rPr lang="ar-EG" sz="2000" b="1" dirty="0">
                <a:solidFill>
                  <a:srgbClr val="C00000"/>
                </a:solidFill>
                <a:latin typeface="Arial" panose="020B0604020202020204" pitchFamily="34" charset="0"/>
              </a:rPr>
              <a:t>رد القاضي لا يترتب عليه وقف عمل الخبير :</a:t>
            </a:r>
          </a:p>
          <a:p>
            <a:pPr algn="just" rtl="1">
              <a:lnSpc>
                <a:spcPct val="110000"/>
              </a:lnSpc>
              <a:defRPr/>
            </a:pPr>
            <a:r>
              <a:rPr lang="ar-EG" sz="2000" b="1" dirty="0">
                <a:solidFill>
                  <a:srgbClr val="C00000"/>
                </a:solidFill>
                <a:latin typeface="Arial" panose="020B0604020202020204" pitchFamily="34" charset="0"/>
              </a:rPr>
              <a:t>تنحي الخبير :</a:t>
            </a:r>
          </a:p>
          <a:p>
            <a:pPr algn="just" rtl="1">
              <a:lnSpc>
                <a:spcPct val="110000"/>
              </a:lnSpc>
              <a:defRPr/>
            </a:pPr>
            <a:r>
              <a:rPr lang="ar-EG" sz="2000" dirty="0">
                <a:latin typeface="Arial" panose="020B0604020202020204" pitchFamily="34" charset="0"/>
              </a:rPr>
              <a:t>عند تنحي الخبير عليه إخطار الجهة التي ندبته وفي حالة خبراء وزارة العدل يتقدم بطلبه إلى مدير إدارة الخبراء .</a:t>
            </a:r>
          </a:p>
          <a:p>
            <a:pPr algn="r"/>
            <a:endParaRPr lang="en-US" sz="2000" dirty="0"/>
          </a:p>
        </p:txBody>
      </p:sp>
    </p:spTree>
    <p:extLst>
      <p:ext uri="{BB962C8B-B14F-4D97-AF65-F5344CB8AC3E}">
        <p14:creationId xmlns:p14="http://schemas.microsoft.com/office/powerpoint/2010/main" val="303951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A18BF-301F-C619-6025-503DA4858191}"/>
            </a:ext>
          </a:extLst>
        </p:cNvPr>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2886C141-947C-2B3F-D8B7-B26B95A4F35F}"/>
              </a:ext>
            </a:extLst>
          </p:cNvPr>
          <p:cNvSpPr>
            <a:spLocks noGrp="1"/>
          </p:cNvSpPr>
          <p:nvPr>
            <p:ph idx="1"/>
          </p:nvPr>
        </p:nvSpPr>
        <p:spPr>
          <a:xfrm>
            <a:off x="457200" y="1447800"/>
            <a:ext cx="8171260" cy="4313635"/>
          </a:xfrm>
        </p:spPr>
        <p:txBody>
          <a:bodyPr rtlCol="0">
            <a:normAutofit/>
          </a:bodyPr>
          <a:lstStyle/>
          <a:p>
            <a:pPr algn="r" rtl="1"/>
            <a:r>
              <a:rPr lang="ar-EG" sz="2400" b="1" dirty="0">
                <a:solidFill>
                  <a:srgbClr val="C00000"/>
                </a:solidFill>
              </a:rPr>
              <a:t> </a:t>
            </a:r>
            <a:endParaRPr lang="en-US" sz="2400" dirty="0"/>
          </a:p>
        </p:txBody>
      </p:sp>
      <p:pic>
        <p:nvPicPr>
          <p:cNvPr id="2" name="Picture 1" descr="A blue and black logo&#10;&#10;Description automatically generated">
            <a:extLst>
              <a:ext uri="{FF2B5EF4-FFF2-40B4-BE49-F238E27FC236}">
                <a16:creationId xmlns:a16="http://schemas.microsoft.com/office/drawing/2014/main" id="{35993409-A1BA-ADA8-CBC6-9EA0CC31A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 y="-3313"/>
            <a:ext cx="1472185" cy="1369950"/>
          </a:xfrm>
          <a:prstGeom prst="rect">
            <a:avLst/>
          </a:prstGeom>
        </p:spPr>
      </p:pic>
      <p:sp>
        <p:nvSpPr>
          <p:cNvPr id="4" name="TextBox 3">
            <a:extLst>
              <a:ext uri="{FF2B5EF4-FFF2-40B4-BE49-F238E27FC236}">
                <a16:creationId xmlns:a16="http://schemas.microsoft.com/office/drawing/2014/main" id="{A74AF1BB-1127-6569-BAD3-36C1833FBBA7}"/>
              </a:ext>
            </a:extLst>
          </p:cNvPr>
          <p:cNvSpPr txBox="1"/>
          <p:nvPr/>
        </p:nvSpPr>
        <p:spPr>
          <a:xfrm>
            <a:off x="685800" y="1396134"/>
            <a:ext cx="7772399" cy="4708981"/>
          </a:xfrm>
          <a:prstGeom prst="rect">
            <a:avLst/>
          </a:prstGeom>
          <a:noFill/>
        </p:spPr>
        <p:txBody>
          <a:bodyPr wrap="square">
            <a:spAutoFit/>
          </a:bodyPr>
          <a:lstStyle/>
          <a:p>
            <a:pPr algn="r" rtl="1"/>
            <a:r>
              <a:rPr lang="ar-EG" sz="2000" b="1" dirty="0">
                <a:solidFill>
                  <a:srgbClr val="C00000"/>
                </a:solidFill>
              </a:rPr>
              <a:t>محاضر الجلسات : </a:t>
            </a:r>
            <a:endParaRPr lang="en-US" sz="2000" dirty="0">
              <a:solidFill>
                <a:srgbClr val="C00000"/>
              </a:solidFill>
            </a:endParaRPr>
          </a:p>
          <a:p>
            <a:pPr algn="r" rtl="1"/>
            <a:r>
              <a:rPr lang="ar-EG" sz="2000" dirty="0"/>
              <a:t>1 – يثبت فيها أسماء الحاضرين من الخصوم والمتخلفين منهم وما اذا كان الخصم المتخلف قد أعلن ؟ ام لا ؟ وأسماء وكلائهم أن وجدوا؟.</a:t>
            </a:r>
          </a:p>
          <a:p>
            <a:pPr algn="r" rtl="1"/>
            <a:r>
              <a:rPr lang="ar-EG" sz="2000" dirty="0"/>
              <a:t>2 – أقوال الخصوم ويوقع الخصوم علي نهاية أقوالهم وان امتنع أحد الخصوم عن التوقيع يثبت الخبير ذلك في نهاية المحضر .</a:t>
            </a:r>
            <a:endParaRPr lang="en-US" sz="2000" dirty="0"/>
          </a:p>
          <a:p>
            <a:pPr algn="r" rtl="1"/>
            <a:r>
              <a:rPr lang="ar-EG" sz="2000" dirty="0"/>
              <a:t>3 – يشمل المحضر بشكل مفصل جميع الإجراءات التي يقوم بها الخبير وعلى تاريخ وساعة ودقيقة فتحه وقفله ومكان تحريره .</a:t>
            </a:r>
            <a:endParaRPr lang="en-US" sz="2000" dirty="0"/>
          </a:p>
          <a:p>
            <a:pPr algn="r" rtl="1"/>
            <a:r>
              <a:rPr lang="ar-EG" sz="2000" dirty="0"/>
              <a:t>4 – يمكن للخبير أن يثبت ملحوظات أثناء سير الجلسة في عبارة مستقلة على لسانه تبدأ بكلمة ملحوظة .</a:t>
            </a:r>
            <a:endParaRPr lang="en-US" sz="2000" dirty="0"/>
          </a:p>
          <a:p>
            <a:pPr algn="r" rtl="1"/>
            <a:r>
              <a:rPr lang="ar-EG" sz="2000" dirty="0"/>
              <a:t>5 – على الخبير بعد حجز الدعوى أن يحرر مسودة التقرير بالمداد بعناية ودقة على ان يتضمن شرحا وافيات لخطوات مباشرة المأمورية شاملا ما يلى:</a:t>
            </a:r>
            <a:endParaRPr lang="en-US" sz="2000" dirty="0"/>
          </a:p>
          <a:p>
            <a:pPr lvl="0" algn="r" rtl="1"/>
            <a:r>
              <a:rPr lang="ar-EG" sz="2000" dirty="0"/>
              <a:t>أ-أسماء الخصوم وعناوينهم وصفاتهم.</a:t>
            </a:r>
            <a:endParaRPr lang="en-US" sz="2000" dirty="0"/>
          </a:p>
          <a:p>
            <a:pPr lvl="0" algn="r" rtl="1"/>
            <a:r>
              <a:rPr lang="ar-EG" sz="2000" dirty="0"/>
              <a:t>ب-تاريخ تحرير التقرير .</a:t>
            </a:r>
            <a:endParaRPr lang="en-US" sz="2000" dirty="0"/>
          </a:p>
          <a:p>
            <a:pPr lvl="0" algn="r" rtl="1"/>
            <a:r>
              <a:rPr lang="ar-EG" sz="2000" dirty="0"/>
              <a:t>ج-موضوع النزاع بإيجاز .</a:t>
            </a:r>
            <a:endParaRPr lang="en-US" sz="2000" dirty="0"/>
          </a:p>
          <a:p>
            <a:pPr lvl="0" algn="r" rtl="1"/>
            <a:r>
              <a:rPr lang="ar-EG" sz="2000" dirty="0"/>
              <a:t>د-بيان المأمورية المحالة .</a:t>
            </a:r>
            <a:endParaRPr lang="en-US" sz="2000" dirty="0"/>
          </a:p>
        </p:txBody>
      </p:sp>
    </p:spTree>
    <p:extLst>
      <p:ext uri="{BB962C8B-B14F-4D97-AF65-F5344CB8AC3E}">
        <p14:creationId xmlns:p14="http://schemas.microsoft.com/office/powerpoint/2010/main" val="4267573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1254</TotalTime>
  <Words>1414</Words>
  <Application>Microsoft Office PowerPoint</Application>
  <PresentationFormat>On-screen Show (4:3)</PresentationFormat>
  <Paragraphs>141</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 Rahman Mostafa Abbas</dc:creator>
  <cp:lastModifiedBy>Abdelrahman Mostafa</cp:lastModifiedBy>
  <cp:revision>46</cp:revision>
  <dcterms:created xsi:type="dcterms:W3CDTF">2022-09-22T22:19:45Z</dcterms:created>
  <dcterms:modified xsi:type="dcterms:W3CDTF">2026-04-30T21:34:05Z</dcterms:modified>
</cp:coreProperties>
</file>