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357" r:id="rId2"/>
    <p:sldId id="358" r:id="rId3"/>
    <p:sldId id="359" r:id="rId4"/>
    <p:sldId id="360" r:id="rId5"/>
    <p:sldId id="355" r:id="rId6"/>
    <p:sldId id="356" r:id="rId7"/>
    <p:sldId id="284" r:id="rId8"/>
    <p:sldId id="292" r:id="rId9"/>
    <p:sldId id="296" r:id="rId10"/>
    <p:sldId id="321" r:id="rId11"/>
    <p:sldId id="295" r:id="rId12"/>
    <p:sldId id="319" r:id="rId13"/>
    <p:sldId id="322" r:id="rId14"/>
    <p:sldId id="323" r:id="rId15"/>
    <p:sldId id="32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8160" autoAdjust="0"/>
  </p:normalViewPr>
  <p:slideViewPr>
    <p:cSldViewPr>
      <p:cViewPr varScale="1">
        <p:scale>
          <a:sx n="74" d="100"/>
          <a:sy n="74" d="100"/>
        </p:scale>
        <p:origin x="171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7D17D3-157F-46E1-9B9A-BA5233D3777C}"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8DB67FAF-5273-4A84-AA6E-F24D3D917A94}">
      <dgm:prSet phldrT="[Text]"/>
      <dgm:spPr>
        <a:blipFill rotWithShape="0">
          <a:blip xmlns:r="http://schemas.openxmlformats.org/officeDocument/2006/relationships" r:embed="rId1"/>
          <a:stretch>
            <a:fillRect/>
          </a:stretch>
        </a:blipFill>
      </dgm:spPr>
      <dgm:t>
        <a:bodyPr/>
        <a:lstStyle/>
        <a:p>
          <a:r>
            <a:rPr lang="en-US" dirty="0"/>
            <a:t>-</a:t>
          </a:r>
        </a:p>
      </dgm:t>
    </dgm:pt>
    <dgm:pt modelId="{13D4EA29-A9A9-462C-B93C-9F2A30D80640}" type="parTrans" cxnId="{38625C75-DE72-40F0-8E3E-9DDFA5698A9B}">
      <dgm:prSet/>
      <dgm:spPr/>
      <dgm:t>
        <a:bodyPr/>
        <a:lstStyle/>
        <a:p>
          <a:endParaRPr lang="en-US"/>
        </a:p>
      </dgm:t>
    </dgm:pt>
    <dgm:pt modelId="{91729456-DB2E-41F3-B3BA-3F8087828DCA}" type="sibTrans" cxnId="{38625C75-DE72-40F0-8E3E-9DDFA5698A9B}">
      <dgm:prSet/>
      <dgm:spPr/>
      <dgm:t>
        <a:bodyPr/>
        <a:lstStyle/>
        <a:p>
          <a:endParaRPr lang="en-US"/>
        </a:p>
      </dgm:t>
    </dgm:pt>
    <dgm:pt modelId="{58C742BB-A362-4707-BAA8-C4FD57BC81D9}">
      <dgm:prSet phldrT="[Text]" phldr="1"/>
      <dgm:spPr/>
      <dgm:t>
        <a:bodyPr/>
        <a:lstStyle/>
        <a:p>
          <a:endParaRPr lang="en-US" dirty="0"/>
        </a:p>
      </dgm:t>
    </dgm:pt>
    <dgm:pt modelId="{DA19100E-6D44-422F-A94B-F7E0F5949937}" type="parTrans" cxnId="{DAC28159-31C7-4801-9695-B95759318D9E}">
      <dgm:prSet/>
      <dgm:spPr/>
      <dgm:t>
        <a:bodyPr/>
        <a:lstStyle/>
        <a:p>
          <a:endParaRPr lang="en-US"/>
        </a:p>
      </dgm:t>
    </dgm:pt>
    <dgm:pt modelId="{491E0676-C615-4E5A-A6F5-A3A599151E54}" type="sibTrans" cxnId="{DAC28159-31C7-4801-9695-B95759318D9E}">
      <dgm:prSet/>
      <dgm:spPr/>
      <dgm:t>
        <a:bodyPr/>
        <a:lstStyle/>
        <a:p>
          <a:endParaRPr lang="en-US"/>
        </a:p>
      </dgm:t>
    </dgm:pt>
    <dgm:pt modelId="{0F2AFB6D-EE69-4085-9E4B-0603262E08AF}">
      <dgm:prSet/>
      <dgm:spPr/>
      <dgm:t>
        <a:bodyPr/>
        <a:lstStyle/>
        <a:p>
          <a:endParaRPr lang="en-US" dirty="0"/>
        </a:p>
      </dgm:t>
    </dgm:pt>
    <dgm:pt modelId="{0B27B241-8738-404E-AC35-A3B5113C4322}" type="parTrans" cxnId="{41938808-98C6-4ADD-9AD6-38B0E3B1F8A4}">
      <dgm:prSet/>
      <dgm:spPr/>
      <dgm:t>
        <a:bodyPr/>
        <a:lstStyle/>
        <a:p>
          <a:endParaRPr lang="en-US"/>
        </a:p>
      </dgm:t>
    </dgm:pt>
    <dgm:pt modelId="{D9409E23-AA87-4BAE-9B12-C6F9EE8C6365}" type="sibTrans" cxnId="{41938808-98C6-4ADD-9AD6-38B0E3B1F8A4}">
      <dgm:prSet/>
      <dgm:spPr/>
      <dgm:t>
        <a:bodyPr/>
        <a:lstStyle/>
        <a:p>
          <a:endParaRPr lang="en-US"/>
        </a:p>
      </dgm:t>
    </dgm:pt>
    <dgm:pt modelId="{8B0FF219-AB07-43A6-AC48-11CBC43FA2F5}">
      <dgm:prSet phldrT="[Text]" custT="1"/>
      <dgm:spPr/>
      <dgm:t>
        <a:bodyPr/>
        <a:lstStyle/>
        <a:p>
          <a:r>
            <a:rPr lang="ar-EG" sz="1400" b="1" dirty="0"/>
            <a:t>2- يجب أن تتم صياغة الشروط الخاصة بوضوح ودون غموض .</a:t>
          </a:r>
          <a:endParaRPr lang="en-US" sz="1400" b="1" dirty="0"/>
        </a:p>
      </dgm:t>
    </dgm:pt>
    <dgm:pt modelId="{FE9D33CB-A0FA-4E35-BDF9-C91F01D2FD3D}" type="parTrans" cxnId="{6B2AC9C7-599F-497B-A316-1D5D818250E2}">
      <dgm:prSet/>
      <dgm:spPr/>
      <dgm:t>
        <a:bodyPr/>
        <a:lstStyle/>
        <a:p>
          <a:endParaRPr lang="en-US"/>
        </a:p>
      </dgm:t>
    </dgm:pt>
    <dgm:pt modelId="{6011D57B-ADB0-44B7-9DAC-67CFC876BFE9}" type="sibTrans" cxnId="{6B2AC9C7-599F-497B-A316-1D5D818250E2}">
      <dgm:prSet/>
      <dgm:spPr/>
      <dgm:t>
        <a:bodyPr/>
        <a:lstStyle/>
        <a:p>
          <a:endParaRPr lang="en-US"/>
        </a:p>
      </dgm:t>
    </dgm:pt>
    <dgm:pt modelId="{D9CFAB5C-B769-401B-BE94-6401B6322D83}">
      <dgm:prSet phldrT="[Text]" custT="1"/>
      <dgm:spPr/>
      <dgm:t>
        <a:bodyPr/>
        <a:lstStyle/>
        <a:p>
          <a:r>
            <a:rPr lang="ar-EG" sz="1400" b="1" dirty="0"/>
            <a:t>3- يجب أن لا تغير الشروط الخاصة من مزايا (المخاطر/المنافع) بين الفريقين، والمتوافرة في الشروط العامة. </a:t>
          </a:r>
          <a:endParaRPr lang="en-US" sz="1400" b="1" dirty="0"/>
        </a:p>
      </dgm:t>
    </dgm:pt>
    <dgm:pt modelId="{72F62EC1-36D5-420F-8BF3-1989BD14E62C}" type="parTrans" cxnId="{6E34B000-DC38-4401-AF70-0BA26FD6B653}">
      <dgm:prSet/>
      <dgm:spPr/>
      <dgm:t>
        <a:bodyPr/>
        <a:lstStyle/>
        <a:p>
          <a:endParaRPr lang="en-US"/>
        </a:p>
      </dgm:t>
    </dgm:pt>
    <dgm:pt modelId="{9A899BA5-412D-45CF-9804-836B9BD2E18A}" type="sibTrans" cxnId="{6E34B000-DC38-4401-AF70-0BA26FD6B653}">
      <dgm:prSet/>
      <dgm:spPr/>
      <dgm:t>
        <a:bodyPr/>
        <a:lstStyle/>
        <a:p>
          <a:endParaRPr lang="en-US"/>
        </a:p>
      </dgm:t>
    </dgm:pt>
    <dgm:pt modelId="{DB85ED25-C26D-4206-BC52-1EEA79C38D01}">
      <dgm:prSet phldrT="[Text]" custT="1"/>
      <dgm:spPr/>
      <dgm:t>
        <a:bodyPr/>
        <a:lstStyle/>
        <a:p>
          <a:pPr rtl="1"/>
          <a:r>
            <a:rPr lang="ar-EG" sz="1400" b="1" dirty="0"/>
            <a:t>4- يجب أن تكون الفترات الزمنية المحددة في العقد لأداء المشاركين فيه فترات معقولة يتيح لهم أداء التزاماتهم.</a:t>
          </a:r>
          <a:endParaRPr lang="en-US" sz="1400" b="1" dirty="0"/>
        </a:p>
      </dgm:t>
    </dgm:pt>
    <dgm:pt modelId="{95C01733-2B63-4F87-A210-1458F2E9DA25}" type="parTrans" cxnId="{D7BCB020-79A3-40B2-9082-B477F7125312}">
      <dgm:prSet/>
      <dgm:spPr/>
      <dgm:t>
        <a:bodyPr/>
        <a:lstStyle/>
        <a:p>
          <a:endParaRPr lang="en-US"/>
        </a:p>
      </dgm:t>
    </dgm:pt>
    <dgm:pt modelId="{E00C584E-8628-43B4-A299-A298B7EC93F1}" type="sibTrans" cxnId="{D7BCB020-79A3-40B2-9082-B477F7125312}">
      <dgm:prSet/>
      <dgm:spPr/>
      <dgm:t>
        <a:bodyPr/>
        <a:lstStyle/>
        <a:p>
          <a:endParaRPr lang="en-US"/>
        </a:p>
      </dgm:t>
    </dgm:pt>
    <dgm:pt modelId="{56E34EFF-05BF-4C5E-B972-6516753F20AB}">
      <dgm:prSet phldrT="[Text]" custT="1"/>
      <dgm:spPr/>
      <dgm:t>
        <a:bodyPr/>
        <a:lstStyle/>
        <a:p>
          <a:pPr rtl="1"/>
          <a:r>
            <a:rPr lang="ar-EG" sz="1200" b="1" dirty="0"/>
            <a:t>5- يشترط ان تتم إحالة النزاعات التي قد تنشأ بين فريقي العقد إلى "مجلس تجنب وفض النزاعات" لإصدار قرارات ملزمة بشأنها، وذلك كشرط مسبق للتحكيم.</a:t>
          </a:r>
          <a:endParaRPr lang="en-US" sz="1200" b="1" dirty="0"/>
        </a:p>
      </dgm:t>
    </dgm:pt>
    <dgm:pt modelId="{1CFC5FA9-9A8F-4262-944D-8E852AEB25A2}" type="parTrans" cxnId="{BEE18AA7-4B8E-477C-8C6B-E6284FEFECA7}">
      <dgm:prSet/>
      <dgm:spPr/>
      <dgm:t>
        <a:bodyPr/>
        <a:lstStyle/>
        <a:p>
          <a:endParaRPr lang="en-US"/>
        </a:p>
      </dgm:t>
    </dgm:pt>
    <dgm:pt modelId="{C251491E-7373-4F56-8F07-375BF8EF96DA}" type="sibTrans" cxnId="{BEE18AA7-4B8E-477C-8C6B-E6284FEFECA7}">
      <dgm:prSet/>
      <dgm:spPr/>
      <dgm:t>
        <a:bodyPr/>
        <a:lstStyle/>
        <a:p>
          <a:endParaRPr lang="en-US"/>
        </a:p>
      </dgm:t>
    </dgm:pt>
    <dgm:pt modelId="{A91D5BFE-723C-457E-A167-1FF0215BDF4D}">
      <dgm:prSet phldrT="[Text]" custT="1"/>
      <dgm:spPr/>
      <dgm:t>
        <a:bodyPr/>
        <a:lstStyle/>
        <a:p>
          <a:r>
            <a:rPr lang="ar-EG" sz="1400" b="1" dirty="0"/>
            <a:t>1-يجب المحافظة على واجبات وحقوق والتزامات وأدوار المشاركين في العقد كما هي واردة في الشروط العامة.</a:t>
          </a:r>
          <a:endParaRPr lang="en-US" sz="1400" b="1" dirty="0"/>
        </a:p>
      </dgm:t>
    </dgm:pt>
    <dgm:pt modelId="{4E2F733D-FBCC-428A-8C67-A600102EA7D2}" type="sibTrans" cxnId="{8736FE6B-20CC-433B-944E-7506BA64D3A7}">
      <dgm:prSet/>
      <dgm:spPr/>
      <dgm:t>
        <a:bodyPr/>
        <a:lstStyle/>
        <a:p>
          <a:endParaRPr lang="en-US"/>
        </a:p>
      </dgm:t>
    </dgm:pt>
    <dgm:pt modelId="{AA4DE420-B73A-4830-8072-8CEC4634157C}" type="parTrans" cxnId="{8736FE6B-20CC-433B-944E-7506BA64D3A7}">
      <dgm:prSet/>
      <dgm:spPr/>
      <dgm:t>
        <a:bodyPr/>
        <a:lstStyle/>
        <a:p>
          <a:endParaRPr lang="en-US"/>
        </a:p>
      </dgm:t>
    </dgm:pt>
    <dgm:pt modelId="{CD6EA4A4-86EF-47C6-A498-EAA4F238000C}" type="pres">
      <dgm:prSet presAssocID="{377D17D3-157F-46E1-9B9A-BA5233D3777C}" presName="Name0" presStyleCnt="0">
        <dgm:presLayoutVars>
          <dgm:chMax val="1"/>
          <dgm:dir/>
          <dgm:animLvl val="ctr"/>
          <dgm:resizeHandles val="exact"/>
        </dgm:presLayoutVars>
      </dgm:prSet>
      <dgm:spPr/>
    </dgm:pt>
    <dgm:pt modelId="{36B1AABB-96FF-4104-A1EE-F1C5FB8127BF}" type="pres">
      <dgm:prSet presAssocID="{8DB67FAF-5273-4A84-AA6E-F24D3D917A94}" presName="centerShape" presStyleLbl="node0" presStyleIdx="0" presStyleCnt="1"/>
      <dgm:spPr/>
    </dgm:pt>
    <dgm:pt modelId="{DD160B84-E958-4BEE-90E7-0ED90DE85D77}" type="pres">
      <dgm:prSet presAssocID="{A91D5BFE-723C-457E-A167-1FF0215BDF4D}" presName="node" presStyleLbl="node1" presStyleIdx="0" presStyleCnt="5" custScaleX="124220" custScaleY="132488">
        <dgm:presLayoutVars>
          <dgm:bulletEnabled val="1"/>
        </dgm:presLayoutVars>
      </dgm:prSet>
      <dgm:spPr/>
    </dgm:pt>
    <dgm:pt modelId="{2B7689C2-72F4-4558-B249-C58880E383CC}" type="pres">
      <dgm:prSet presAssocID="{A91D5BFE-723C-457E-A167-1FF0215BDF4D}" presName="dummy" presStyleCnt="0"/>
      <dgm:spPr/>
    </dgm:pt>
    <dgm:pt modelId="{A49DBD2F-7ECE-4863-A15F-49D83695FEBE}" type="pres">
      <dgm:prSet presAssocID="{4E2F733D-FBCC-428A-8C67-A600102EA7D2}" presName="sibTrans" presStyleLbl="sibTrans2D1" presStyleIdx="0" presStyleCnt="5" custLinFactNeighborX="-701" custLinFactNeighborY="1402"/>
      <dgm:spPr/>
    </dgm:pt>
    <dgm:pt modelId="{4BAC05A4-C24C-45ED-AE18-87E57FEA2424}" type="pres">
      <dgm:prSet presAssocID="{8B0FF219-AB07-43A6-AC48-11CBC43FA2F5}" presName="node" presStyleLbl="node1" presStyleIdx="1" presStyleCnt="5" custScaleX="124220" custScaleY="132488">
        <dgm:presLayoutVars>
          <dgm:bulletEnabled val="1"/>
        </dgm:presLayoutVars>
      </dgm:prSet>
      <dgm:spPr/>
    </dgm:pt>
    <dgm:pt modelId="{E2F44BC5-99F8-4AED-BE50-60194FAFEC31}" type="pres">
      <dgm:prSet presAssocID="{8B0FF219-AB07-43A6-AC48-11CBC43FA2F5}" presName="dummy" presStyleCnt="0"/>
      <dgm:spPr/>
    </dgm:pt>
    <dgm:pt modelId="{CBFE68F2-F45E-4533-B238-F63F4B849B3E}" type="pres">
      <dgm:prSet presAssocID="{6011D57B-ADB0-44B7-9DAC-67CFC876BFE9}" presName="sibTrans" presStyleLbl="sibTrans2D1" presStyleIdx="1" presStyleCnt="5" custLinFactNeighborX="-701" custLinFactNeighborY="1402"/>
      <dgm:spPr/>
    </dgm:pt>
    <dgm:pt modelId="{2B6880EE-7F97-46E7-8B87-48CCDFD28394}" type="pres">
      <dgm:prSet presAssocID="{D9CFAB5C-B769-401B-BE94-6401B6322D83}" presName="node" presStyleLbl="node1" presStyleIdx="2" presStyleCnt="5" custScaleX="124220" custScaleY="132488">
        <dgm:presLayoutVars>
          <dgm:bulletEnabled val="1"/>
        </dgm:presLayoutVars>
      </dgm:prSet>
      <dgm:spPr/>
    </dgm:pt>
    <dgm:pt modelId="{5CD489A7-4732-420C-88B7-8EEBAB9145BC}" type="pres">
      <dgm:prSet presAssocID="{D9CFAB5C-B769-401B-BE94-6401B6322D83}" presName="dummy" presStyleCnt="0"/>
      <dgm:spPr/>
    </dgm:pt>
    <dgm:pt modelId="{130A6766-6B40-4CFC-BDB4-446A0491087E}" type="pres">
      <dgm:prSet presAssocID="{9A899BA5-412D-45CF-9804-836B9BD2E18A}" presName="sibTrans" presStyleLbl="sibTrans2D1" presStyleIdx="2" presStyleCnt="5" custLinFactNeighborX="-701" custLinFactNeighborY="1402"/>
      <dgm:spPr/>
    </dgm:pt>
    <dgm:pt modelId="{FDD1F554-53A2-42F7-B2D2-87A44C6F5369}" type="pres">
      <dgm:prSet presAssocID="{DB85ED25-C26D-4206-BC52-1EEA79C38D01}" presName="node" presStyleLbl="node1" presStyleIdx="3" presStyleCnt="5" custScaleX="124220" custScaleY="132488">
        <dgm:presLayoutVars>
          <dgm:bulletEnabled val="1"/>
        </dgm:presLayoutVars>
      </dgm:prSet>
      <dgm:spPr/>
    </dgm:pt>
    <dgm:pt modelId="{A7A1FA09-E80F-4BBF-989F-F8C578C814A7}" type="pres">
      <dgm:prSet presAssocID="{DB85ED25-C26D-4206-BC52-1EEA79C38D01}" presName="dummy" presStyleCnt="0"/>
      <dgm:spPr/>
    </dgm:pt>
    <dgm:pt modelId="{2ADAE80B-E8A1-4BE2-96EC-6AFAE8DEBE0C}" type="pres">
      <dgm:prSet presAssocID="{E00C584E-8628-43B4-A299-A298B7EC93F1}" presName="sibTrans" presStyleLbl="sibTrans2D1" presStyleIdx="3" presStyleCnt="5" custLinFactNeighborX="-701" custLinFactNeighborY="1402"/>
      <dgm:spPr/>
    </dgm:pt>
    <dgm:pt modelId="{DA84C3FC-C1F6-45F1-A7A9-79AA13B08B16}" type="pres">
      <dgm:prSet presAssocID="{56E34EFF-05BF-4C5E-B972-6516753F20AB}" presName="node" presStyleLbl="node1" presStyleIdx="4" presStyleCnt="5" custScaleX="124220" custScaleY="132488">
        <dgm:presLayoutVars>
          <dgm:bulletEnabled val="1"/>
        </dgm:presLayoutVars>
      </dgm:prSet>
      <dgm:spPr/>
    </dgm:pt>
    <dgm:pt modelId="{FA9EBEB3-2CC8-4DB3-9D52-22104A06F192}" type="pres">
      <dgm:prSet presAssocID="{56E34EFF-05BF-4C5E-B972-6516753F20AB}" presName="dummy" presStyleCnt="0"/>
      <dgm:spPr/>
    </dgm:pt>
    <dgm:pt modelId="{12C22C18-B27A-4878-96AF-4078F49AC6D9}" type="pres">
      <dgm:prSet presAssocID="{C251491E-7373-4F56-8F07-375BF8EF96DA}" presName="sibTrans" presStyleLbl="sibTrans2D1" presStyleIdx="4" presStyleCnt="5" custLinFactNeighborX="-701" custLinFactNeighborY="1402"/>
      <dgm:spPr/>
    </dgm:pt>
  </dgm:ptLst>
  <dgm:cxnLst>
    <dgm:cxn modelId="{6E34B000-DC38-4401-AF70-0BA26FD6B653}" srcId="{8DB67FAF-5273-4A84-AA6E-F24D3D917A94}" destId="{D9CFAB5C-B769-401B-BE94-6401B6322D83}" srcOrd="2" destOrd="0" parTransId="{72F62EC1-36D5-420F-8BF3-1989BD14E62C}" sibTransId="{9A899BA5-412D-45CF-9804-836B9BD2E18A}"/>
    <dgm:cxn modelId="{41938808-98C6-4ADD-9AD6-38B0E3B1F8A4}" srcId="{377D17D3-157F-46E1-9B9A-BA5233D3777C}" destId="{0F2AFB6D-EE69-4085-9E4B-0603262E08AF}" srcOrd="1" destOrd="0" parTransId="{0B27B241-8738-404E-AC35-A3B5113C4322}" sibTransId="{D9409E23-AA87-4BAE-9B12-C6F9EE8C6365}"/>
    <dgm:cxn modelId="{D7BCB020-79A3-40B2-9082-B477F7125312}" srcId="{8DB67FAF-5273-4A84-AA6E-F24D3D917A94}" destId="{DB85ED25-C26D-4206-BC52-1EEA79C38D01}" srcOrd="3" destOrd="0" parTransId="{95C01733-2B63-4F87-A210-1458F2E9DA25}" sibTransId="{E00C584E-8628-43B4-A299-A298B7EC93F1}"/>
    <dgm:cxn modelId="{F3697A34-0F5F-4D54-BE0B-61DDC5D1F5E2}" type="presOf" srcId="{377D17D3-157F-46E1-9B9A-BA5233D3777C}" destId="{CD6EA4A4-86EF-47C6-A498-EAA4F238000C}" srcOrd="0" destOrd="0" presId="urn:microsoft.com/office/officeart/2005/8/layout/radial6"/>
    <dgm:cxn modelId="{6378CE38-5D93-40FD-97F6-72E8AF1AAE92}" type="presOf" srcId="{E00C584E-8628-43B4-A299-A298B7EC93F1}" destId="{2ADAE80B-E8A1-4BE2-96EC-6AFAE8DEBE0C}" srcOrd="0" destOrd="0" presId="urn:microsoft.com/office/officeart/2005/8/layout/radial6"/>
    <dgm:cxn modelId="{BF8C7B61-346C-474D-89FE-CC825AAF8095}" type="presOf" srcId="{C251491E-7373-4F56-8F07-375BF8EF96DA}" destId="{12C22C18-B27A-4878-96AF-4078F49AC6D9}" srcOrd="0" destOrd="0" presId="urn:microsoft.com/office/officeart/2005/8/layout/radial6"/>
    <dgm:cxn modelId="{238CD141-E54D-4929-9CB2-8F5A8C79A335}" type="presOf" srcId="{D9CFAB5C-B769-401B-BE94-6401B6322D83}" destId="{2B6880EE-7F97-46E7-8B87-48CCDFD28394}" srcOrd="0" destOrd="0" presId="urn:microsoft.com/office/officeart/2005/8/layout/radial6"/>
    <dgm:cxn modelId="{E011566B-0A24-4FDD-AF09-2ED621D85DC1}" type="presOf" srcId="{8DB67FAF-5273-4A84-AA6E-F24D3D917A94}" destId="{36B1AABB-96FF-4104-A1EE-F1C5FB8127BF}" srcOrd="0" destOrd="0" presId="urn:microsoft.com/office/officeart/2005/8/layout/radial6"/>
    <dgm:cxn modelId="{8736FE6B-20CC-433B-944E-7506BA64D3A7}" srcId="{8DB67FAF-5273-4A84-AA6E-F24D3D917A94}" destId="{A91D5BFE-723C-457E-A167-1FF0215BDF4D}" srcOrd="0" destOrd="0" parTransId="{AA4DE420-B73A-4830-8072-8CEC4634157C}" sibTransId="{4E2F733D-FBCC-428A-8C67-A600102EA7D2}"/>
    <dgm:cxn modelId="{713F1C4D-30A0-4659-BE93-1DEB8B80F4B7}" type="presOf" srcId="{56E34EFF-05BF-4C5E-B972-6516753F20AB}" destId="{DA84C3FC-C1F6-45F1-A7A9-79AA13B08B16}" srcOrd="0" destOrd="0" presId="urn:microsoft.com/office/officeart/2005/8/layout/radial6"/>
    <dgm:cxn modelId="{38625C75-DE72-40F0-8E3E-9DDFA5698A9B}" srcId="{377D17D3-157F-46E1-9B9A-BA5233D3777C}" destId="{8DB67FAF-5273-4A84-AA6E-F24D3D917A94}" srcOrd="0" destOrd="0" parTransId="{13D4EA29-A9A9-462C-B93C-9F2A30D80640}" sibTransId="{91729456-DB2E-41F3-B3BA-3F8087828DCA}"/>
    <dgm:cxn modelId="{DAC28159-31C7-4801-9695-B95759318D9E}" srcId="{0F2AFB6D-EE69-4085-9E4B-0603262E08AF}" destId="{58C742BB-A362-4707-BAA8-C4FD57BC81D9}" srcOrd="0" destOrd="0" parTransId="{DA19100E-6D44-422F-A94B-F7E0F5949937}" sibTransId="{491E0676-C615-4E5A-A6F5-A3A599151E54}"/>
    <dgm:cxn modelId="{F1D82C93-EA31-4A84-93BB-B7842820159D}" type="presOf" srcId="{9A899BA5-412D-45CF-9804-836B9BD2E18A}" destId="{130A6766-6B40-4CFC-BDB4-446A0491087E}" srcOrd="0" destOrd="0" presId="urn:microsoft.com/office/officeart/2005/8/layout/radial6"/>
    <dgm:cxn modelId="{E2881F95-3AD9-4A57-A32D-9C34F0C848E6}" type="presOf" srcId="{A91D5BFE-723C-457E-A167-1FF0215BDF4D}" destId="{DD160B84-E958-4BEE-90E7-0ED90DE85D77}" srcOrd="0" destOrd="0" presId="urn:microsoft.com/office/officeart/2005/8/layout/radial6"/>
    <dgm:cxn modelId="{BEE18AA7-4B8E-477C-8C6B-E6284FEFECA7}" srcId="{8DB67FAF-5273-4A84-AA6E-F24D3D917A94}" destId="{56E34EFF-05BF-4C5E-B972-6516753F20AB}" srcOrd="4" destOrd="0" parTransId="{1CFC5FA9-9A8F-4262-944D-8E852AEB25A2}" sibTransId="{C251491E-7373-4F56-8F07-375BF8EF96DA}"/>
    <dgm:cxn modelId="{7A3E61C2-ECCC-47C9-B3A0-07644D286782}" type="presOf" srcId="{4E2F733D-FBCC-428A-8C67-A600102EA7D2}" destId="{A49DBD2F-7ECE-4863-A15F-49D83695FEBE}" srcOrd="0" destOrd="0" presId="urn:microsoft.com/office/officeart/2005/8/layout/radial6"/>
    <dgm:cxn modelId="{6B2AC9C7-599F-497B-A316-1D5D818250E2}" srcId="{8DB67FAF-5273-4A84-AA6E-F24D3D917A94}" destId="{8B0FF219-AB07-43A6-AC48-11CBC43FA2F5}" srcOrd="1" destOrd="0" parTransId="{FE9D33CB-A0FA-4E35-BDF9-C91F01D2FD3D}" sibTransId="{6011D57B-ADB0-44B7-9DAC-67CFC876BFE9}"/>
    <dgm:cxn modelId="{9364B1D4-15D2-425E-A292-8DE1289847BE}" type="presOf" srcId="{8B0FF219-AB07-43A6-AC48-11CBC43FA2F5}" destId="{4BAC05A4-C24C-45ED-AE18-87E57FEA2424}" srcOrd="0" destOrd="0" presId="urn:microsoft.com/office/officeart/2005/8/layout/radial6"/>
    <dgm:cxn modelId="{791B88DA-F036-4C35-B939-E9AC2968ACD8}" type="presOf" srcId="{DB85ED25-C26D-4206-BC52-1EEA79C38D01}" destId="{FDD1F554-53A2-42F7-B2D2-87A44C6F5369}" srcOrd="0" destOrd="0" presId="urn:microsoft.com/office/officeart/2005/8/layout/radial6"/>
    <dgm:cxn modelId="{617C09F6-C1F1-4C22-8FFC-1A62939B7467}" type="presOf" srcId="{6011D57B-ADB0-44B7-9DAC-67CFC876BFE9}" destId="{CBFE68F2-F45E-4533-B238-F63F4B849B3E}" srcOrd="0" destOrd="0" presId="urn:microsoft.com/office/officeart/2005/8/layout/radial6"/>
    <dgm:cxn modelId="{7EDEAB0E-B1BC-486C-8AA9-237B26700E72}" type="presParOf" srcId="{CD6EA4A4-86EF-47C6-A498-EAA4F238000C}" destId="{36B1AABB-96FF-4104-A1EE-F1C5FB8127BF}" srcOrd="0" destOrd="0" presId="urn:microsoft.com/office/officeart/2005/8/layout/radial6"/>
    <dgm:cxn modelId="{639FE737-BA46-45D3-8242-479A8518017F}" type="presParOf" srcId="{CD6EA4A4-86EF-47C6-A498-EAA4F238000C}" destId="{DD160B84-E958-4BEE-90E7-0ED90DE85D77}" srcOrd="1" destOrd="0" presId="urn:microsoft.com/office/officeart/2005/8/layout/radial6"/>
    <dgm:cxn modelId="{DED5BFD8-633C-494A-B031-31A7DD1EFCFE}" type="presParOf" srcId="{CD6EA4A4-86EF-47C6-A498-EAA4F238000C}" destId="{2B7689C2-72F4-4558-B249-C58880E383CC}" srcOrd="2" destOrd="0" presId="urn:microsoft.com/office/officeart/2005/8/layout/radial6"/>
    <dgm:cxn modelId="{23863DF0-C656-46CB-B302-F8940A4DC9ED}" type="presParOf" srcId="{CD6EA4A4-86EF-47C6-A498-EAA4F238000C}" destId="{A49DBD2F-7ECE-4863-A15F-49D83695FEBE}" srcOrd="3" destOrd="0" presId="urn:microsoft.com/office/officeart/2005/8/layout/radial6"/>
    <dgm:cxn modelId="{6FBF59A9-D60B-4DDF-A80C-02FC815325C7}" type="presParOf" srcId="{CD6EA4A4-86EF-47C6-A498-EAA4F238000C}" destId="{4BAC05A4-C24C-45ED-AE18-87E57FEA2424}" srcOrd="4" destOrd="0" presId="urn:microsoft.com/office/officeart/2005/8/layout/radial6"/>
    <dgm:cxn modelId="{E5D3B872-322C-447E-94B6-FCEB5CD6DF40}" type="presParOf" srcId="{CD6EA4A4-86EF-47C6-A498-EAA4F238000C}" destId="{E2F44BC5-99F8-4AED-BE50-60194FAFEC31}" srcOrd="5" destOrd="0" presId="urn:microsoft.com/office/officeart/2005/8/layout/radial6"/>
    <dgm:cxn modelId="{55BC9D87-27A4-4053-99BA-824C15416AFD}" type="presParOf" srcId="{CD6EA4A4-86EF-47C6-A498-EAA4F238000C}" destId="{CBFE68F2-F45E-4533-B238-F63F4B849B3E}" srcOrd="6" destOrd="0" presId="urn:microsoft.com/office/officeart/2005/8/layout/radial6"/>
    <dgm:cxn modelId="{057F3EDC-D8D9-45D4-81D8-843DB637A0F8}" type="presParOf" srcId="{CD6EA4A4-86EF-47C6-A498-EAA4F238000C}" destId="{2B6880EE-7F97-46E7-8B87-48CCDFD28394}" srcOrd="7" destOrd="0" presId="urn:microsoft.com/office/officeart/2005/8/layout/radial6"/>
    <dgm:cxn modelId="{2D8FC18E-2192-4555-8A25-5C8F95C830CB}" type="presParOf" srcId="{CD6EA4A4-86EF-47C6-A498-EAA4F238000C}" destId="{5CD489A7-4732-420C-88B7-8EEBAB9145BC}" srcOrd="8" destOrd="0" presId="urn:microsoft.com/office/officeart/2005/8/layout/radial6"/>
    <dgm:cxn modelId="{9E1798A5-B7B3-45C7-97E1-750FE044E1E5}" type="presParOf" srcId="{CD6EA4A4-86EF-47C6-A498-EAA4F238000C}" destId="{130A6766-6B40-4CFC-BDB4-446A0491087E}" srcOrd="9" destOrd="0" presId="urn:microsoft.com/office/officeart/2005/8/layout/radial6"/>
    <dgm:cxn modelId="{40335A26-2FBB-4576-BE15-8AAFAB8B6C85}" type="presParOf" srcId="{CD6EA4A4-86EF-47C6-A498-EAA4F238000C}" destId="{FDD1F554-53A2-42F7-B2D2-87A44C6F5369}" srcOrd="10" destOrd="0" presId="urn:microsoft.com/office/officeart/2005/8/layout/radial6"/>
    <dgm:cxn modelId="{7A8B8ED3-F205-44DD-B987-5EDF90A9C59C}" type="presParOf" srcId="{CD6EA4A4-86EF-47C6-A498-EAA4F238000C}" destId="{A7A1FA09-E80F-4BBF-989F-F8C578C814A7}" srcOrd="11" destOrd="0" presId="urn:microsoft.com/office/officeart/2005/8/layout/radial6"/>
    <dgm:cxn modelId="{271186D8-5961-4935-86AB-3D42ACCA9028}" type="presParOf" srcId="{CD6EA4A4-86EF-47C6-A498-EAA4F238000C}" destId="{2ADAE80B-E8A1-4BE2-96EC-6AFAE8DEBE0C}" srcOrd="12" destOrd="0" presId="urn:microsoft.com/office/officeart/2005/8/layout/radial6"/>
    <dgm:cxn modelId="{FA5477C5-6BF5-40DB-928D-F2CE0BB01079}" type="presParOf" srcId="{CD6EA4A4-86EF-47C6-A498-EAA4F238000C}" destId="{DA84C3FC-C1F6-45F1-A7A9-79AA13B08B16}" srcOrd="13" destOrd="0" presId="urn:microsoft.com/office/officeart/2005/8/layout/radial6"/>
    <dgm:cxn modelId="{9407DBDA-29AD-4935-93D7-EE2A6E64E87B}" type="presParOf" srcId="{CD6EA4A4-86EF-47C6-A498-EAA4F238000C}" destId="{FA9EBEB3-2CC8-4DB3-9D52-22104A06F192}" srcOrd="14" destOrd="0" presId="urn:microsoft.com/office/officeart/2005/8/layout/radial6"/>
    <dgm:cxn modelId="{58590B6D-D3CA-4112-8412-9A8CAE17E3AB}" type="presParOf" srcId="{CD6EA4A4-86EF-47C6-A498-EAA4F238000C}" destId="{12C22C18-B27A-4878-96AF-4078F49AC6D9}"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22C18-B27A-4878-96AF-4078F49AC6D9}">
      <dsp:nvSpPr>
        <dsp:cNvPr id="0" name=""/>
        <dsp:cNvSpPr/>
      </dsp:nvSpPr>
      <dsp:spPr>
        <a:xfrm>
          <a:off x="922216" y="885111"/>
          <a:ext cx="5253216" cy="5253216"/>
        </a:xfrm>
        <a:prstGeom prst="blockArc">
          <a:avLst>
            <a:gd name="adj1" fmla="val 11880000"/>
            <a:gd name="adj2" fmla="val 1620000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DAE80B-E8A1-4BE2-96EC-6AFAE8DEBE0C}">
      <dsp:nvSpPr>
        <dsp:cNvPr id="0" name=""/>
        <dsp:cNvSpPr/>
      </dsp:nvSpPr>
      <dsp:spPr>
        <a:xfrm>
          <a:off x="922216" y="885111"/>
          <a:ext cx="5253216" cy="5253216"/>
        </a:xfrm>
        <a:prstGeom prst="blockArc">
          <a:avLst>
            <a:gd name="adj1" fmla="val 7560000"/>
            <a:gd name="adj2" fmla="val 1188000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0A6766-6B40-4CFC-BDB4-446A0491087E}">
      <dsp:nvSpPr>
        <dsp:cNvPr id="0" name=""/>
        <dsp:cNvSpPr/>
      </dsp:nvSpPr>
      <dsp:spPr>
        <a:xfrm>
          <a:off x="922216" y="885111"/>
          <a:ext cx="5253216" cy="5253216"/>
        </a:xfrm>
        <a:prstGeom prst="blockArc">
          <a:avLst>
            <a:gd name="adj1" fmla="val 3240000"/>
            <a:gd name="adj2" fmla="val 756000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FE68F2-F45E-4533-B238-F63F4B849B3E}">
      <dsp:nvSpPr>
        <dsp:cNvPr id="0" name=""/>
        <dsp:cNvSpPr/>
      </dsp:nvSpPr>
      <dsp:spPr>
        <a:xfrm>
          <a:off x="922216" y="885111"/>
          <a:ext cx="5253216" cy="5253216"/>
        </a:xfrm>
        <a:prstGeom prst="blockArc">
          <a:avLst>
            <a:gd name="adj1" fmla="val 20520000"/>
            <a:gd name="adj2" fmla="val 324000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9DBD2F-7ECE-4863-A15F-49D83695FEBE}">
      <dsp:nvSpPr>
        <dsp:cNvPr id="0" name=""/>
        <dsp:cNvSpPr/>
      </dsp:nvSpPr>
      <dsp:spPr>
        <a:xfrm>
          <a:off x="922216" y="885111"/>
          <a:ext cx="5253216" cy="5253216"/>
        </a:xfrm>
        <a:prstGeom prst="blockArc">
          <a:avLst>
            <a:gd name="adj1" fmla="val 16200000"/>
            <a:gd name="adj2" fmla="val 2052000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B1AABB-96FF-4104-A1EE-F1C5FB8127BF}">
      <dsp:nvSpPr>
        <dsp:cNvPr id="0" name=""/>
        <dsp:cNvSpPr/>
      </dsp:nvSpPr>
      <dsp:spPr>
        <a:xfrm>
          <a:off x="2375843" y="2228262"/>
          <a:ext cx="2419613" cy="2419613"/>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a:t>
          </a:r>
        </a:p>
      </dsp:txBody>
      <dsp:txXfrm>
        <a:off x="2730187" y="2582606"/>
        <a:ext cx="1710925" cy="1710925"/>
      </dsp:txXfrm>
    </dsp:sp>
    <dsp:sp modelId="{DD160B84-E958-4BEE-90E7-0ED90DE85D77}">
      <dsp:nvSpPr>
        <dsp:cNvPr id="0" name=""/>
        <dsp:cNvSpPr/>
      </dsp:nvSpPr>
      <dsp:spPr>
        <a:xfrm>
          <a:off x="2533674" y="-249558"/>
          <a:ext cx="2103950" cy="224398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EG" sz="1400" b="1" kern="1200" dirty="0"/>
            <a:t>1-يجب المحافظة على واجبات وحقوق والتزامات وأدوار المشاركين في العقد كما هي واردة في الشروط العامة.</a:t>
          </a:r>
          <a:endParaRPr lang="en-US" sz="1400" b="1" kern="1200" dirty="0"/>
        </a:p>
      </dsp:txBody>
      <dsp:txXfrm>
        <a:off x="2841790" y="79066"/>
        <a:ext cx="1487718" cy="1586740"/>
      </dsp:txXfrm>
    </dsp:sp>
    <dsp:sp modelId="{4BAC05A4-C24C-45ED-AE18-87E57FEA2424}">
      <dsp:nvSpPr>
        <dsp:cNvPr id="0" name=""/>
        <dsp:cNvSpPr/>
      </dsp:nvSpPr>
      <dsp:spPr>
        <a:xfrm>
          <a:off x="4973737" y="1523250"/>
          <a:ext cx="2103950" cy="224398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EG" sz="1400" b="1" kern="1200" dirty="0"/>
            <a:t>2- يجب أن تتم صياغة الشروط الخاصة بوضوح ودون غموض .</a:t>
          </a:r>
          <a:endParaRPr lang="en-US" sz="1400" b="1" kern="1200" dirty="0"/>
        </a:p>
      </dsp:txBody>
      <dsp:txXfrm>
        <a:off x="5281853" y="1851874"/>
        <a:ext cx="1487718" cy="1586740"/>
      </dsp:txXfrm>
    </dsp:sp>
    <dsp:sp modelId="{2B6880EE-7F97-46E7-8B87-48CCDFD28394}">
      <dsp:nvSpPr>
        <dsp:cNvPr id="0" name=""/>
        <dsp:cNvSpPr/>
      </dsp:nvSpPr>
      <dsp:spPr>
        <a:xfrm>
          <a:off x="4041716" y="4391716"/>
          <a:ext cx="2103950" cy="224398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EG" sz="1400" b="1" kern="1200" dirty="0"/>
            <a:t>3- يجب أن لا تغير الشروط الخاصة من مزايا (المخاطر/المنافع) بين الفريقين، والمتوافرة في الشروط العامة. </a:t>
          </a:r>
          <a:endParaRPr lang="en-US" sz="1400" b="1" kern="1200" dirty="0"/>
        </a:p>
      </dsp:txBody>
      <dsp:txXfrm>
        <a:off x="4349832" y="4720340"/>
        <a:ext cx="1487718" cy="1586740"/>
      </dsp:txXfrm>
    </dsp:sp>
    <dsp:sp modelId="{FDD1F554-53A2-42F7-B2D2-87A44C6F5369}">
      <dsp:nvSpPr>
        <dsp:cNvPr id="0" name=""/>
        <dsp:cNvSpPr/>
      </dsp:nvSpPr>
      <dsp:spPr>
        <a:xfrm>
          <a:off x="1025632" y="4391716"/>
          <a:ext cx="2103950" cy="224398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EG" sz="1400" b="1" kern="1200" dirty="0"/>
            <a:t>4- يجب أن تكون الفترات الزمنية المحددة في العقد لأداء المشاركين فيه فترات معقولة يتيح لهم أداء التزاماتهم.</a:t>
          </a:r>
          <a:endParaRPr lang="en-US" sz="1400" b="1" kern="1200" dirty="0"/>
        </a:p>
      </dsp:txBody>
      <dsp:txXfrm>
        <a:off x="1333748" y="4720340"/>
        <a:ext cx="1487718" cy="1586740"/>
      </dsp:txXfrm>
    </dsp:sp>
    <dsp:sp modelId="{DA84C3FC-C1F6-45F1-A7A9-79AA13B08B16}">
      <dsp:nvSpPr>
        <dsp:cNvPr id="0" name=""/>
        <dsp:cNvSpPr/>
      </dsp:nvSpPr>
      <dsp:spPr>
        <a:xfrm>
          <a:off x="93611" y="1523250"/>
          <a:ext cx="2103950" cy="224398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ar-EG" sz="1200" b="1" kern="1200" dirty="0"/>
            <a:t>5- يشترط ان تتم إحالة النزاعات التي قد تنشأ بين فريقي العقد إلى "مجلس تجنب وفض النزاعات" لإصدار قرارات ملزمة بشأنها، وذلك كشرط مسبق للتحكيم.</a:t>
          </a:r>
          <a:endParaRPr lang="en-US" sz="1200" b="1" kern="1200" dirty="0"/>
        </a:p>
      </dsp:txBody>
      <dsp:txXfrm>
        <a:off x="401727" y="1851874"/>
        <a:ext cx="1487718" cy="158674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D34849-35FA-40B2-B020-976E75AB4FAF}" type="datetimeFigureOut">
              <a:rPr lang="en-US" smtClean="0"/>
              <a:t>4/14/2026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F644B8-43B8-43AF-9CE5-E4A1E883B532}" type="slidenum">
              <a:rPr lang="en-US" smtClean="0"/>
              <a:t>‹#›</a:t>
            </a:fld>
            <a:endParaRPr lang="en-US"/>
          </a:p>
        </p:txBody>
      </p:sp>
    </p:spTree>
    <p:extLst>
      <p:ext uri="{BB962C8B-B14F-4D97-AF65-F5344CB8AC3E}">
        <p14:creationId xmlns:p14="http://schemas.microsoft.com/office/powerpoint/2010/main" val="385090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4F738-9167-4780-9FB4-6B88EF73CDC5}" type="datetimeFigureOut">
              <a:rPr lang="en-US" smtClean="0"/>
              <a:t>4/14/2026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2F946-7B68-4C68-995D-5EFEC089D73E}" type="slidenum">
              <a:rPr lang="en-US" smtClean="0"/>
              <a:t>‹#›</a:t>
            </a:fld>
            <a:endParaRPr lang="en-US"/>
          </a:p>
        </p:txBody>
      </p:sp>
    </p:spTree>
    <p:extLst>
      <p:ext uri="{BB962C8B-B14F-4D97-AF65-F5344CB8AC3E}">
        <p14:creationId xmlns:p14="http://schemas.microsoft.com/office/powerpoint/2010/main" val="429006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2F946-7B68-4C68-995D-5EFEC089D73E}" type="slidenum">
              <a:rPr lang="en-US" smtClean="0"/>
              <a:t>7</a:t>
            </a:fld>
            <a:endParaRPr lang="en-US"/>
          </a:p>
        </p:txBody>
      </p:sp>
    </p:spTree>
    <p:extLst>
      <p:ext uri="{BB962C8B-B14F-4D97-AF65-F5344CB8AC3E}">
        <p14:creationId xmlns:p14="http://schemas.microsoft.com/office/powerpoint/2010/main" val="364107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2F946-7B68-4C68-995D-5EFEC089D73E}" type="slidenum">
              <a:rPr lang="en-US" smtClean="0"/>
              <a:t>8</a:t>
            </a:fld>
            <a:endParaRPr lang="en-US"/>
          </a:p>
        </p:txBody>
      </p:sp>
    </p:spTree>
    <p:extLst>
      <p:ext uri="{BB962C8B-B14F-4D97-AF65-F5344CB8AC3E}">
        <p14:creationId xmlns:p14="http://schemas.microsoft.com/office/powerpoint/2010/main" val="89421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0DE9B07-F64F-4910-BCF6-E1F837BE0008}" type="datetime1">
              <a:rPr lang="en-US" smtClean="0"/>
              <a:t>4/14/2026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6399E6D-F375-4A8F-B198-DB763C597A0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E59F28-813D-4F22-9050-14D8B4CB3257}" type="datetime1">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942A733-53AF-404F-8E9B-CBF8EE58B73A}" type="datetime1">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100F72-7C79-4FA3-AE6A-4A363843FC90}" type="datetime1">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2652DDF-58AC-413B-988E-7D4E0508CA09}" type="datetime1">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D4A82F1-67AC-4AC5-B4A0-C590739E3655}" type="datetime1">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99E6D-F375-4A8F-B198-DB763C597A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0F26BB-3514-4530-81AC-8046C6254AF8}" type="datetime1">
              <a:rPr lang="en-US"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99E6D-F375-4A8F-B198-DB763C597A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59E1AA72-D5C2-4714-8074-5AC80590D83D}" type="datetime1">
              <a:rPr lang="en-US" smtClean="0"/>
              <a:t>4/14/2026</a:t>
            </a:fld>
            <a:endParaRPr lang="en-US"/>
          </a:p>
        </p:txBody>
      </p:sp>
      <p:sp>
        <p:nvSpPr>
          <p:cNvPr id="8" name="Slide Number Placeholder 7"/>
          <p:cNvSpPr>
            <a:spLocks noGrp="1"/>
          </p:cNvSpPr>
          <p:nvPr>
            <p:ph type="sldNum" sz="quarter" idx="11"/>
          </p:nvPr>
        </p:nvSpPr>
        <p:spPr/>
        <p:txBody>
          <a:bodyPr/>
          <a:lstStyle/>
          <a:p>
            <a:fld id="{E6399E6D-F375-4A8F-B198-DB763C597A0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EAAAE-FFAA-4A16-81FF-AF8BE7A47DC4}" type="datetime1">
              <a:rPr lang="en-US" smtClean="0"/>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99E6D-F375-4A8F-B198-DB763C597A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6F97CCC-CFD7-4C9E-9B47-B11C61D1C441}" type="datetime1">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E6399E6D-F375-4A8F-B198-DB763C597A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88C788B-E0B9-489A-9172-5F8A0903098B}" type="datetime1">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99E6D-F375-4A8F-B198-DB763C597A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E27D763-31A4-47CB-BB27-8101F8549ABF}" type="datetime1">
              <a:rPr lang="en-US" smtClean="0"/>
              <a:t>4/14/2026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6399E6D-F375-4A8F-B198-DB763C597A0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D790-6D05-901C-E7DD-9D8D86877A4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14ED0F4E-0155-52A8-940B-85D78F910C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a:extLst>
              <a:ext uri="{FF2B5EF4-FFF2-40B4-BE49-F238E27FC236}">
                <a16:creationId xmlns:a16="http://schemas.microsoft.com/office/drawing/2014/main" id="{DEE793A5-4143-1167-D35B-21FD1E478E71}"/>
              </a:ext>
            </a:extLst>
          </p:cNvPr>
          <p:cNvSpPr>
            <a:spLocks noGrp="1"/>
          </p:cNvSpPr>
          <p:nvPr>
            <p:ph type="sldNum" sz="quarter" idx="12"/>
          </p:nvPr>
        </p:nvSpPr>
        <p:spPr/>
        <p:txBody>
          <a:bodyPr/>
          <a:lstStyle/>
          <a:p>
            <a:fld id="{E6399E6D-F375-4A8F-B198-DB763C597A06}" type="slidenum">
              <a:rPr lang="en-US" smtClean="0"/>
              <a:t>1</a:t>
            </a:fld>
            <a:endParaRPr lang="en-US"/>
          </a:p>
        </p:txBody>
      </p:sp>
    </p:spTree>
    <p:extLst>
      <p:ext uri="{BB962C8B-B14F-4D97-AF65-F5344CB8AC3E}">
        <p14:creationId xmlns:p14="http://schemas.microsoft.com/office/powerpoint/2010/main" val="128956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D499BA-1C85-E81A-FD5E-C2E13FEE0554}"/>
              </a:ext>
            </a:extLst>
          </p:cNvPr>
          <p:cNvSpPr/>
          <p:nvPr/>
        </p:nvSpPr>
        <p:spPr>
          <a:xfrm>
            <a:off x="0" y="3464"/>
            <a:ext cx="7391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lvl="0" algn="ctr" rtl="1" eaLnBrk="0" fontAlgn="base" hangingPunct="0">
              <a:spcBef>
                <a:spcPts val="600"/>
              </a:spcBef>
              <a:buClr>
                <a:srgbClr val="000000"/>
              </a:buClr>
              <a:buSzPts val="2400"/>
              <a:defRPr/>
            </a:pPr>
            <a:r>
              <a:rPr lang="ar-EG" sz="2400" b="1" kern="0" dirty="0">
                <a:solidFill>
                  <a:srgbClr val="000000"/>
                </a:solidFill>
                <a:cs typeface="Arial"/>
                <a:sym typeface="Arial" pitchFamily="34" charset="0"/>
              </a:rPr>
              <a:t> </a:t>
            </a:r>
            <a:endParaRPr lang="en-US" sz="2000" kern="0" dirty="0">
              <a:solidFill>
                <a:srgbClr val="000000"/>
              </a:solidFill>
              <a:cs typeface="Arial"/>
              <a:sym typeface="Arial" pitchFamily="34" charset="0"/>
            </a:endParaRPr>
          </a:p>
        </p:txBody>
      </p:sp>
      <p:pic>
        <p:nvPicPr>
          <p:cNvPr id="3" name="Picture 2">
            <a:extLst>
              <a:ext uri="{FF2B5EF4-FFF2-40B4-BE49-F238E27FC236}">
                <a16:creationId xmlns:a16="http://schemas.microsoft.com/office/drawing/2014/main" id="{DCC98F00-9850-7247-AE1D-90A7F37B8E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 cy="921809"/>
          </a:xfrm>
          <a:prstGeom prst="rect">
            <a:avLst/>
          </a:prstGeom>
        </p:spPr>
      </p:pic>
      <p:sp>
        <p:nvSpPr>
          <p:cNvPr id="4" name="Slide Number Placeholder 3"/>
          <p:cNvSpPr>
            <a:spLocks noGrp="1"/>
          </p:cNvSpPr>
          <p:nvPr>
            <p:ph type="sldNum" sz="quarter" idx="12"/>
          </p:nvPr>
        </p:nvSpPr>
        <p:spPr/>
        <p:txBody>
          <a:bodyPr/>
          <a:lstStyle/>
          <a:p>
            <a:fld id="{E6399E6D-F375-4A8F-B198-DB763C597A06}" type="slidenum">
              <a:rPr lang="en-US" smtClean="0"/>
              <a:t>10</a:t>
            </a:fld>
            <a:endParaRPr lang="en-US"/>
          </a:p>
        </p:txBody>
      </p:sp>
      <p:sp>
        <p:nvSpPr>
          <p:cNvPr id="5" name="Rectangle 4"/>
          <p:cNvSpPr/>
          <p:nvPr/>
        </p:nvSpPr>
        <p:spPr>
          <a:xfrm>
            <a:off x="838200" y="32873"/>
            <a:ext cx="5638800"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altLang="en-US" sz="4000" b="1" i="0" u="none" strike="noStrike" kern="0" cap="none" spc="0" normalizeH="0" baseline="0" noProof="0" dirty="0">
                <a:ln>
                  <a:noFill/>
                </a:ln>
                <a:solidFill>
                  <a:schemeClr val="accent2">
                    <a:lumMod val="60000"/>
                    <a:lumOff val="40000"/>
                  </a:schemeClr>
                </a:solidFill>
                <a:effectLst/>
                <a:uLnTx/>
                <a:uFillTx/>
                <a:latin typeface="Arial" pitchFamily="34" charset="0"/>
                <a:cs typeface="Arial" pitchFamily="34" charset="0"/>
                <a:sym typeface="Arial" pitchFamily="34" charset="0"/>
              </a:rPr>
              <a:t>المبادئ الذهبية لعقود الفيديك</a:t>
            </a:r>
            <a:endParaRPr kumimoji="0" lang="en-US" sz="1800" b="1" i="0" u="none" strike="noStrike" kern="0" cap="none" spc="0" normalizeH="0" baseline="0" noProof="0" dirty="0">
              <a:ln>
                <a:noFill/>
              </a:ln>
              <a:solidFill>
                <a:schemeClr val="accent2">
                  <a:lumMod val="60000"/>
                  <a:lumOff val="40000"/>
                </a:schemeClr>
              </a:solidFill>
              <a:effectLst/>
              <a:uLnTx/>
              <a:uFillTx/>
            </a:endParaRPr>
          </a:p>
        </p:txBody>
      </p:sp>
      <p:sp>
        <p:nvSpPr>
          <p:cNvPr id="6" name="Rectangle 5"/>
          <p:cNvSpPr/>
          <p:nvPr/>
        </p:nvSpPr>
        <p:spPr>
          <a:xfrm>
            <a:off x="23446" y="533400"/>
            <a:ext cx="7291754" cy="7432804"/>
          </a:xfrm>
          <a:prstGeom prst="rect">
            <a:avLst/>
          </a:prstGeom>
        </p:spPr>
        <p:txBody>
          <a:bodyPr wrap="square">
            <a:spAutoFit/>
          </a:bodyPr>
          <a:lstStyle/>
          <a:p>
            <a:pPr marL="457200" lvl="0" indent="-381000" algn="r" rtl="1" fontAlgn="base">
              <a:spcBef>
                <a:spcPts val="600"/>
              </a:spcBef>
              <a:spcAft>
                <a:spcPct val="0"/>
              </a:spcAft>
              <a:buClr>
                <a:srgbClr val="000000"/>
              </a:buClr>
              <a:buSzPts val="2400"/>
              <a:buFont typeface="Arial" pitchFamily="34" charset="0"/>
              <a:buChar char="◦"/>
            </a:pPr>
            <a:r>
              <a:rPr lang="ar-EG" altLang="en-US" sz="2400" b="1" u="sng" kern="0" dirty="0">
                <a:solidFill>
                  <a:srgbClr val="000000"/>
                </a:solidFill>
                <a:latin typeface="Arial" pitchFamily="34" charset="0"/>
                <a:cs typeface="Arial" pitchFamily="34" charset="0"/>
                <a:sym typeface="Arial" pitchFamily="34" charset="0"/>
              </a:rPr>
              <a:t>أولا </a:t>
            </a:r>
            <a:r>
              <a:rPr lang="ar-SA" altLang="en-US" sz="2400" b="1" u="sng" kern="0" dirty="0">
                <a:solidFill>
                  <a:srgbClr val="000000"/>
                </a:solidFill>
                <a:latin typeface="Arial" pitchFamily="34" charset="0"/>
                <a:cs typeface="Arial" pitchFamily="34" charset="0"/>
                <a:sym typeface="Arial" pitchFamily="34" charset="0"/>
              </a:rPr>
              <a:t>. تعاريف</a:t>
            </a:r>
            <a:endParaRPr lang="en-US" altLang="en-US" sz="2400" b="1" u="sng"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2200" kern="0" dirty="0">
                <a:solidFill>
                  <a:srgbClr val="000000"/>
                </a:solidFill>
                <a:latin typeface="Arial" pitchFamily="34" charset="0"/>
                <a:cs typeface="Arial" pitchFamily="34" charset="0"/>
                <a:sym typeface="Arial" pitchFamily="34" charset="0"/>
              </a:rPr>
              <a:t>المشاركون في العقد جميع الأشخاص المشار إليهم في عقد الفيديك، بما في ذلك المقاول، صاحب العمل،</a:t>
            </a:r>
            <a:r>
              <a:rPr lang="ar-EG" altLang="en-US" sz="2200" kern="0" dirty="0">
                <a:solidFill>
                  <a:srgbClr val="000000"/>
                </a:solidFill>
                <a:latin typeface="Arial" pitchFamily="34" charset="0"/>
                <a:cs typeface="Arial" pitchFamily="34" charset="0"/>
                <a:sym typeface="Arial" pitchFamily="34" charset="0"/>
              </a:rPr>
              <a:t> </a:t>
            </a:r>
            <a:r>
              <a:rPr lang="ar-SA" altLang="en-US" sz="2200" kern="0" dirty="0">
                <a:solidFill>
                  <a:srgbClr val="000000"/>
                </a:solidFill>
                <a:latin typeface="Arial" pitchFamily="34" charset="0"/>
                <a:cs typeface="Arial" pitchFamily="34" charset="0"/>
                <a:sym typeface="Arial" pitchFamily="34" charset="0"/>
              </a:rPr>
              <a:t>مهندس، ممثل صاحب العمل، مجلس تسوية المنازعات، مقاولون من الباطن.</a:t>
            </a:r>
            <a:endParaRPr lang="en-US" altLang="en-US" sz="22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Arial" pitchFamily="34" charset="0"/>
              <a:buChar char="◦"/>
            </a:pPr>
            <a:r>
              <a:rPr lang="ar-SA" altLang="en-US" sz="2400" b="1" u="sng" kern="0" dirty="0">
                <a:solidFill>
                  <a:srgbClr val="000000"/>
                </a:solidFill>
                <a:latin typeface="Arial" pitchFamily="34" charset="0"/>
                <a:cs typeface="Arial" pitchFamily="34" charset="0"/>
                <a:sym typeface="Arial" pitchFamily="34" charset="0"/>
              </a:rPr>
              <a:t>مجلس تجنب وفض المنازعات / </a:t>
            </a:r>
            <a:r>
              <a:rPr lang="en-US" altLang="en-US" sz="2400" b="1" u="sng" kern="0" dirty="0">
                <a:solidFill>
                  <a:srgbClr val="000000"/>
                </a:solidFill>
                <a:latin typeface="Arial" pitchFamily="34" charset="0"/>
                <a:cs typeface="Arial" pitchFamily="34" charset="0"/>
                <a:sym typeface="Arial" pitchFamily="34" charset="0"/>
              </a:rPr>
              <a:t>DAAB</a:t>
            </a:r>
            <a:r>
              <a:rPr lang="ar-SA" altLang="en-US" sz="2400" u="sng" kern="0" dirty="0">
                <a:solidFill>
                  <a:srgbClr val="000000"/>
                </a:solidFill>
                <a:latin typeface="Arial" pitchFamily="34" charset="0"/>
                <a:cs typeface="Arial" pitchFamily="34" charset="0"/>
                <a:sym typeface="Arial" pitchFamily="34" charset="0"/>
              </a:rPr>
              <a:t>.</a:t>
            </a:r>
            <a:endParaRPr lang="en-US" altLang="en-US" sz="2400" u="sng"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1700" b="1" u="sng" kern="0" dirty="0">
                <a:solidFill>
                  <a:srgbClr val="000000"/>
                </a:solidFill>
                <a:latin typeface="Arial" pitchFamily="34" charset="0"/>
                <a:cs typeface="Arial" pitchFamily="34" charset="0"/>
                <a:sym typeface="Arial" pitchFamily="34" charset="0"/>
              </a:rPr>
              <a:t>مجلس فض المنازعات </a:t>
            </a:r>
            <a:r>
              <a:rPr lang="en-US" altLang="en-US" sz="1700" b="1" u="sng" kern="0" dirty="0">
                <a:solidFill>
                  <a:srgbClr val="000000"/>
                </a:solidFill>
                <a:latin typeface="Arial" pitchFamily="34" charset="0"/>
                <a:cs typeface="Arial" pitchFamily="34" charset="0"/>
                <a:sym typeface="Arial" pitchFamily="34" charset="0"/>
              </a:rPr>
              <a:t>DAB</a:t>
            </a:r>
            <a:r>
              <a:rPr lang="ar-SA" altLang="en-US" sz="1700" b="1" u="sng" kern="0" dirty="0">
                <a:solidFill>
                  <a:srgbClr val="000000"/>
                </a:solidFill>
                <a:latin typeface="Arial" pitchFamily="34" charset="0"/>
                <a:cs typeface="Arial" pitchFamily="34" charset="0"/>
                <a:sym typeface="Arial" pitchFamily="34" charset="0"/>
              </a:rPr>
              <a:t>.</a:t>
            </a:r>
            <a:endParaRPr lang="en-US" altLang="en-US" sz="1700" b="1" u="sng"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1700" kern="0" dirty="0">
                <a:solidFill>
                  <a:srgbClr val="000000"/>
                </a:solidFill>
                <a:latin typeface="Arial" pitchFamily="34" charset="0"/>
                <a:cs typeface="Arial" pitchFamily="34" charset="0"/>
                <a:sym typeface="Arial" pitchFamily="34" charset="0"/>
              </a:rPr>
              <a:t>عقود الفيديك</a:t>
            </a:r>
            <a:r>
              <a:rPr lang="ar-EG" altLang="en-US" sz="1700" kern="0" dirty="0">
                <a:solidFill>
                  <a:srgbClr val="000000"/>
                </a:solidFill>
                <a:latin typeface="Arial" pitchFamily="34" charset="0"/>
                <a:cs typeface="Arial" pitchFamily="34" charset="0"/>
                <a:sym typeface="Arial" pitchFamily="34" charset="0"/>
              </a:rPr>
              <a:t> للأعمال المختلفة</a:t>
            </a:r>
            <a:r>
              <a:rPr lang="ar-SA" altLang="en-US" sz="1700" kern="0" dirty="0">
                <a:solidFill>
                  <a:srgbClr val="000000"/>
                </a:solidFill>
                <a:latin typeface="Arial" pitchFamily="34" charset="0"/>
                <a:cs typeface="Arial" pitchFamily="34" charset="0"/>
                <a:sym typeface="Arial" pitchFamily="34" charset="0"/>
              </a:rPr>
              <a:t>.</a:t>
            </a:r>
            <a:endParaRPr lang="en-US" altLang="en-US" sz="17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1700" kern="0" dirty="0">
                <a:solidFill>
                  <a:srgbClr val="000000"/>
                </a:solidFill>
                <a:latin typeface="Arial" pitchFamily="34" charset="0"/>
                <a:cs typeface="Arial" pitchFamily="34" charset="0"/>
                <a:sym typeface="Arial" pitchFamily="34" charset="0"/>
              </a:rPr>
              <a:t>مبادئ فيديك الذهبية السمات الأساسية لعقد الفيديك التي تجعل توزيع المخاطر / عادل ومتوازن.</a:t>
            </a:r>
            <a:endParaRPr lang="ar-EG" altLang="en-US" sz="17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en-US" altLang="en-US" sz="1700" u="sng" kern="0" dirty="0">
                <a:solidFill>
                  <a:srgbClr val="000000"/>
                </a:solidFill>
                <a:latin typeface="Arial" pitchFamily="34" charset="0"/>
                <a:cs typeface="Arial" pitchFamily="34" charset="0"/>
                <a:sym typeface="Arial" pitchFamily="34" charset="0"/>
              </a:rPr>
              <a:t>GCS</a:t>
            </a:r>
            <a:r>
              <a:rPr lang="en-US" altLang="en-US" sz="1700" kern="0" dirty="0">
                <a:solidFill>
                  <a:srgbClr val="000000"/>
                </a:solidFill>
                <a:latin typeface="Arial" pitchFamily="34" charset="0"/>
                <a:cs typeface="Arial" pitchFamily="34" charset="0"/>
                <a:sym typeface="Arial" pitchFamily="34" charset="0"/>
              </a:rPr>
              <a:t> </a:t>
            </a:r>
            <a:r>
              <a:rPr lang="ar-EG" altLang="en-US" sz="1700" kern="0" dirty="0">
                <a:solidFill>
                  <a:srgbClr val="000000"/>
                </a:solidFill>
                <a:latin typeface="Arial" pitchFamily="34" charset="0"/>
                <a:cs typeface="Arial" pitchFamily="34" charset="0"/>
                <a:sym typeface="Arial" pitchFamily="34" charset="0"/>
              </a:rPr>
              <a:t> الشروط العامة لعقود الفيديك</a:t>
            </a:r>
            <a:r>
              <a:rPr lang="en-US" altLang="en-US" sz="1700" kern="0" dirty="0">
                <a:solidFill>
                  <a:srgbClr val="000000"/>
                </a:solidFill>
                <a:latin typeface="Arial" pitchFamily="34" charset="0"/>
                <a:cs typeface="Arial" pitchFamily="34" charset="0"/>
                <a:sym typeface="Arial" pitchFamily="34" charset="0"/>
              </a:rPr>
              <a:t>.</a:t>
            </a:r>
            <a:r>
              <a:rPr lang="ar-EG" altLang="en-US" sz="1700" kern="0" dirty="0">
                <a:solidFill>
                  <a:srgbClr val="000000"/>
                </a:solidFill>
                <a:latin typeface="Arial" pitchFamily="34" charset="0"/>
                <a:cs typeface="Arial" pitchFamily="34" charset="0"/>
                <a:sym typeface="Arial" pitchFamily="34" charset="0"/>
              </a:rPr>
              <a:t> </a:t>
            </a:r>
            <a:endParaRPr lang="en-US" altLang="en-US" sz="1700" kern="0" dirty="0">
              <a:solidFill>
                <a:srgbClr val="000000"/>
              </a:solidFill>
              <a:latin typeface="Arial" pitchFamily="34" charset="0"/>
              <a:cs typeface="Arial" pitchFamily="34" charset="0"/>
              <a:sym typeface="Arial" pitchFamily="34" charset="0"/>
            </a:endParaRPr>
          </a:p>
          <a:p>
            <a:pPr marL="361950" lvl="0" indent="-285750" algn="r" rtl="1" fontAlgn="base">
              <a:spcBef>
                <a:spcPts val="600"/>
              </a:spcBef>
              <a:spcAft>
                <a:spcPct val="0"/>
              </a:spcAft>
              <a:buClr>
                <a:srgbClr val="000000"/>
              </a:buClr>
              <a:buSzPts val="2400"/>
              <a:buFont typeface="Wingdings" panose="05000000000000000000" pitchFamily="2" charset="2"/>
              <a:buChar char="Ø"/>
            </a:pPr>
            <a:r>
              <a:rPr lang="ar-SA" altLang="en-US" sz="1700" kern="0" dirty="0">
                <a:solidFill>
                  <a:srgbClr val="000000"/>
                </a:solidFill>
                <a:latin typeface="Arial" pitchFamily="34" charset="0"/>
                <a:cs typeface="Arial" pitchFamily="34" charset="0"/>
                <a:sym typeface="Arial" pitchFamily="34" charset="0"/>
              </a:rPr>
              <a:t>مبادئ فيديك الذهبية </a:t>
            </a:r>
            <a:r>
              <a:rPr lang="en-US" altLang="en-US" sz="1700" u="sng" kern="0" dirty="0">
                <a:solidFill>
                  <a:srgbClr val="000000"/>
                </a:solidFill>
                <a:latin typeface="Arial" pitchFamily="34" charset="0"/>
                <a:cs typeface="Arial" pitchFamily="34" charset="0"/>
                <a:sym typeface="Arial" pitchFamily="34" charset="0"/>
              </a:rPr>
              <a:t>GPs</a:t>
            </a:r>
            <a:r>
              <a:rPr lang="ar-SA" altLang="en-US" sz="1700" kern="0" dirty="0">
                <a:solidFill>
                  <a:srgbClr val="000000"/>
                </a:solidFill>
                <a:latin typeface="Arial" pitchFamily="34" charset="0"/>
                <a:cs typeface="Arial" pitchFamily="34" charset="0"/>
                <a:sym typeface="Arial" pitchFamily="34" charset="0"/>
              </a:rPr>
              <a:t>.</a:t>
            </a:r>
            <a:endParaRPr lang="en-US" altLang="en-US" sz="1700" kern="0" dirty="0">
              <a:solidFill>
                <a:srgbClr val="000000"/>
              </a:solidFill>
              <a:latin typeface="Arial" pitchFamily="34" charset="0"/>
              <a:cs typeface="Arial" pitchFamily="34" charset="0"/>
              <a:sym typeface="Arial" pitchFamily="34" charset="0"/>
            </a:endParaRPr>
          </a:p>
          <a:p>
            <a:pPr marL="361950" lvl="0" indent="-285750" algn="r" rtl="1" fontAlgn="base">
              <a:spcBef>
                <a:spcPts val="600"/>
              </a:spcBef>
              <a:spcAft>
                <a:spcPct val="0"/>
              </a:spcAft>
              <a:buClr>
                <a:srgbClr val="000000"/>
              </a:buClr>
              <a:buSzPts val="2400"/>
              <a:buFont typeface="Wingdings" panose="05000000000000000000" pitchFamily="2" charset="2"/>
              <a:buChar char="Ø"/>
            </a:pPr>
            <a:r>
              <a:rPr lang="ar-SA" altLang="en-US" sz="1700" kern="0" dirty="0">
                <a:solidFill>
                  <a:srgbClr val="000000"/>
                </a:solidFill>
                <a:latin typeface="Arial" pitchFamily="34" charset="0"/>
                <a:cs typeface="Arial" pitchFamily="34" charset="0"/>
                <a:sym typeface="Arial" pitchFamily="34" charset="0"/>
              </a:rPr>
              <a:t>شروط الكتاب الوردي لعقد البناء التوافقي للبنوك </a:t>
            </a:r>
            <a:r>
              <a:rPr lang="en-US" altLang="en-US" sz="1700" u="sng" kern="0" dirty="0">
                <a:solidFill>
                  <a:srgbClr val="000000"/>
                </a:solidFill>
                <a:latin typeface="Arial" pitchFamily="34" charset="0"/>
                <a:cs typeface="Arial" pitchFamily="34" charset="0"/>
                <a:sym typeface="Arial" pitchFamily="34" charset="0"/>
              </a:rPr>
              <a:t>MDB</a:t>
            </a:r>
            <a:r>
              <a:rPr lang="en-US" altLang="en-US" sz="1700" kern="0" dirty="0">
                <a:solidFill>
                  <a:srgbClr val="000000"/>
                </a:solidFill>
                <a:latin typeface="Arial" pitchFamily="34" charset="0"/>
                <a:cs typeface="Arial" pitchFamily="34" charset="0"/>
                <a:sym typeface="Arial" pitchFamily="34" charset="0"/>
              </a:rPr>
              <a:t> </a:t>
            </a:r>
            <a:r>
              <a:rPr lang="ar-EG" altLang="en-US" sz="1700" kern="0" dirty="0">
                <a:solidFill>
                  <a:srgbClr val="000000"/>
                </a:solidFill>
                <a:latin typeface="Arial" pitchFamily="34" charset="0"/>
                <a:cs typeface="Arial" pitchFamily="34" charset="0"/>
                <a:sym typeface="Arial" pitchFamily="34" charset="0"/>
              </a:rPr>
              <a:t> للأعمال المصممة من المالك الإضافة الثالثة 0/0 2</a:t>
            </a:r>
            <a:endParaRPr lang="en-US" altLang="en-US" sz="1700" kern="0" dirty="0">
              <a:solidFill>
                <a:srgbClr val="000000"/>
              </a:solidFill>
              <a:latin typeface="Arial" pitchFamily="34" charset="0"/>
              <a:cs typeface="Arial" pitchFamily="34" charset="0"/>
              <a:sym typeface="Arial" pitchFamily="34" charset="0"/>
            </a:endParaRPr>
          </a:p>
          <a:p>
            <a:pPr marL="361950" lvl="0" indent="-285750" algn="r" rtl="1" fontAlgn="base">
              <a:spcBef>
                <a:spcPts val="600"/>
              </a:spcBef>
              <a:spcAft>
                <a:spcPct val="0"/>
              </a:spcAft>
              <a:buClr>
                <a:srgbClr val="000000"/>
              </a:buClr>
              <a:buSzPts val="2400"/>
              <a:buFont typeface="Wingdings" panose="05000000000000000000" pitchFamily="2" charset="2"/>
              <a:buChar char="Ø"/>
            </a:pPr>
            <a:r>
              <a:rPr lang="ar-SA" altLang="en-US" sz="1700" kern="0" dirty="0">
                <a:solidFill>
                  <a:srgbClr val="000000"/>
                </a:solidFill>
                <a:latin typeface="Arial" pitchFamily="34" charset="0"/>
                <a:cs typeface="Arial" pitchFamily="34" charset="0"/>
                <a:sym typeface="Arial" pitchFamily="34" charset="0"/>
              </a:rPr>
              <a:t>شروط الكتاب الأحمر لعقد التشييد والبناء وأعمال الهندسة من تصميم صاحب العمل، الإ</a:t>
            </a:r>
            <a:r>
              <a:rPr lang="ar-EG" altLang="en-US" sz="1700" kern="0" dirty="0">
                <a:solidFill>
                  <a:srgbClr val="000000"/>
                </a:solidFill>
                <a:latin typeface="Arial" pitchFamily="34" charset="0"/>
                <a:cs typeface="Arial" pitchFamily="34" charset="0"/>
                <a:sym typeface="Arial" pitchFamily="34" charset="0"/>
              </a:rPr>
              <a:t>ضافة</a:t>
            </a:r>
            <a:r>
              <a:rPr lang="ar-SA" altLang="en-US" sz="1700" kern="0" dirty="0">
                <a:solidFill>
                  <a:srgbClr val="000000"/>
                </a:solidFill>
                <a:latin typeface="Arial" pitchFamily="34" charset="0"/>
                <a:cs typeface="Arial" pitchFamily="34" charset="0"/>
                <a:sym typeface="Arial" pitchFamily="34" charset="0"/>
              </a:rPr>
              <a:t> الأول</a:t>
            </a:r>
            <a:r>
              <a:rPr lang="ar-EG" altLang="en-US" sz="1700" kern="0" dirty="0">
                <a:solidFill>
                  <a:srgbClr val="000000"/>
                </a:solidFill>
                <a:latin typeface="Arial" pitchFamily="34" charset="0"/>
                <a:cs typeface="Arial" pitchFamily="34" charset="0"/>
                <a:sym typeface="Arial" pitchFamily="34" charset="0"/>
              </a:rPr>
              <a:t>ي</a:t>
            </a:r>
            <a:r>
              <a:rPr lang="ar-SA" altLang="en-US" sz="1700" kern="0" dirty="0">
                <a:solidFill>
                  <a:srgbClr val="000000"/>
                </a:solidFill>
                <a:latin typeface="Arial" pitchFamily="34" charset="0"/>
                <a:cs typeface="Arial" pitchFamily="34" charset="0"/>
                <a:sym typeface="Arial" pitchFamily="34" charset="0"/>
              </a:rPr>
              <a:t> 1999 أو الإ</a:t>
            </a:r>
            <a:r>
              <a:rPr lang="ar-EG" altLang="en-US" sz="1700" kern="0" dirty="0">
                <a:solidFill>
                  <a:srgbClr val="000000"/>
                </a:solidFill>
                <a:latin typeface="Arial" pitchFamily="34" charset="0"/>
                <a:cs typeface="Arial" pitchFamily="34" charset="0"/>
                <a:sym typeface="Arial" pitchFamily="34" charset="0"/>
              </a:rPr>
              <a:t>ضافة</a:t>
            </a:r>
            <a:r>
              <a:rPr lang="ar-SA" altLang="en-US" sz="1700" kern="0" dirty="0">
                <a:solidFill>
                  <a:srgbClr val="000000"/>
                </a:solidFill>
                <a:latin typeface="Arial" pitchFamily="34" charset="0"/>
                <a:cs typeface="Arial" pitchFamily="34" charset="0"/>
                <a:sym typeface="Arial" pitchFamily="34" charset="0"/>
              </a:rPr>
              <a:t> الثاني</a:t>
            </a:r>
            <a:r>
              <a:rPr lang="ar-EG" altLang="en-US" sz="1700" kern="0" dirty="0">
                <a:solidFill>
                  <a:srgbClr val="000000"/>
                </a:solidFill>
                <a:latin typeface="Arial" pitchFamily="34" charset="0"/>
                <a:cs typeface="Arial" pitchFamily="34" charset="0"/>
                <a:sym typeface="Arial" pitchFamily="34" charset="0"/>
              </a:rPr>
              <a:t>ة</a:t>
            </a:r>
            <a:r>
              <a:rPr lang="ar-SA" altLang="en-US" sz="1700" kern="0" dirty="0">
                <a:solidFill>
                  <a:srgbClr val="000000"/>
                </a:solidFill>
                <a:latin typeface="Arial" pitchFamily="34" charset="0"/>
                <a:cs typeface="Arial" pitchFamily="34" charset="0"/>
                <a:sym typeface="Arial" pitchFamily="34" charset="0"/>
              </a:rPr>
              <a:t> 2017.</a:t>
            </a:r>
            <a:endParaRPr lang="en-US" altLang="en-US" sz="1700" kern="0" dirty="0">
              <a:solidFill>
                <a:srgbClr val="000000"/>
              </a:solidFill>
              <a:latin typeface="Arial" pitchFamily="34" charset="0"/>
              <a:cs typeface="Arial" pitchFamily="34" charset="0"/>
              <a:sym typeface="Arial" pitchFamily="34" charset="0"/>
            </a:endParaRPr>
          </a:p>
          <a:p>
            <a:pPr marL="361950" lvl="0" indent="-285750" algn="r" rtl="1" fontAlgn="base">
              <a:spcBef>
                <a:spcPts val="600"/>
              </a:spcBef>
              <a:spcAft>
                <a:spcPct val="0"/>
              </a:spcAft>
              <a:buClr>
                <a:srgbClr val="000000"/>
              </a:buClr>
              <a:buSzPts val="2400"/>
              <a:buFont typeface="Wingdings" panose="05000000000000000000" pitchFamily="2" charset="2"/>
              <a:buChar char="Ø"/>
            </a:pPr>
            <a:r>
              <a:rPr lang="ar-SA" altLang="en-US" sz="1700" kern="0" dirty="0">
                <a:solidFill>
                  <a:srgbClr val="000000"/>
                </a:solidFill>
                <a:latin typeface="Arial" pitchFamily="34" charset="0"/>
                <a:cs typeface="Arial" pitchFamily="34" charset="0"/>
                <a:sym typeface="Arial" pitchFamily="34" charset="0"/>
              </a:rPr>
              <a:t>شروط عقد الكتاب الفضي لمشاريع </a:t>
            </a:r>
            <a:r>
              <a:rPr lang="en-US" altLang="en-US" sz="1700" u="sng" kern="0" dirty="0">
                <a:solidFill>
                  <a:srgbClr val="000000"/>
                </a:solidFill>
                <a:latin typeface="Arial" pitchFamily="34" charset="0"/>
                <a:cs typeface="Arial" pitchFamily="34" charset="0"/>
                <a:sym typeface="Arial" pitchFamily="34" charset="0"/>
              </a:rPr>
              <a:t>EPC</a:t>
            </a:r>
            <a:r>
              <a:rPr lang="ar-SA" altLang="en-US" sz="1700" kern="0" dirty="0">
                <a:solidFill>
                  <a:srgbClr val="000000"/>
                </a:solidFill>
                <a:latin typeface="Arial" pitchFamily="34" charset="0"/>
                <a:cs typeface="Arial" pitchFamily="34" charset="0"/>
                <a:sym typeface="Arial" pitchFamily="34" charset="0"/>
              </a:rPr>
              <a:t> / تسليم المفتاح، الإ</a:t>
            </a:r>
            <a:r>
              <a:rPr lang="ar-EG" altLang="en-US" sz="1700" kern="0" dirty="0">
                <a:solidFill>
                  <a:srgbClr val="000000"/>
                </a:solidFill>
                <a:latin typeface="Arial" pitchFamily="34" charset="0"/>
                <a:cs typeface="Arial" pitchFamily="34" charset="0"/>
                <a:sym typeface="Arial" pitchFamily="34" charset="0"/>
              </a:rPr>
              <a:t>ضافة</a:t>
            </a:r>
            <a:r>
              <a:rPr lang="ar-SA" altLang="en-US" sz="1700" kern="0" dirty="0">
                <a:solidFill>
                  <a:srgbClr val="000000"/>
                </a:solidFill>
                <a:latin typeface="Arial" pitchFamily="34" charset="0"/>
                <a:cs typeface="Arial" pitchFamily="34" charset="0"/>
                <a:sym typeface="Arial" pitchFamily="34" charset="0"/>
              </a:rPr>
              <a:t> الأول</a:t>
            </a:r>
            <a:r>
              <a:rPr lang="ar-EG" altLang="en-US" sz="1700" kern="0" dirty="0">
                <a:solidFill>
                  <a:srgbClr val="000000"/>
                </a:solidFill>
                <a:latin typeface="Arial" pitchFamily="34" charset="0"/>
                <a:cs typeface="Arial" pitchFamily="34" charset="0"/>
                <a:sym typeface="Arial" pitchFamily="34" charset="0"/>
              </a:rPr>
              <a:t>ي</a:t>
            </a:r>
            <a:r>
              <a:rPr lang="ar-SA" altLang="en-US" sz="1700" kern="0" dirty="0">
                <a:solidFill>
                  <a:srgbClr val="000000"/>
                </a:solidFill>
                <a:latin typeface="Arial" pitchFamily="34" charset="0"/>
                <a:cs typeface="Arial" pitchFamily="34" charset="0"/>
                <a:sym typeface="Arial" pitchFamily="34" charset="0"/>
              </a:rPr>
              <a:t> 1999 أو الإ</a:t>
            </a:r>
            <a:r>
              <a:rPr lang="ar-EG" altLang="en-US" sz="1700" kern="0" dirty="0">
                <a:solidFill>
                  <a:srgbClr val="000000"/>
                </a:solidFill>
                <a:latin typeface="Arial" pitchFamily="34" charset="0"/>
                <a:cs typeface="Arial" pitchFamily="34" charset="0"/>
                <a:sym typeface="Arial" pitchFamily="34" charset="0"/>
              </a:rPr>
              <a:t>ضافة</a:t>
            </a:r>
            <a:r>
              <a:rPr lang="ar-SA" altLang="en-US" sz="1700" kern="0" dirty="0">
                <a:solidFill>
                  <a:srgbClr val="000000"/>
                </a:solidFill>
                <a:latin typeface="Arial" pitchFamily="34" charset="0"/>
                <a:cs typeface="Arial" pitchFamily="34" charset="0"/>
                <a:sym typeface="Arial" pitchFamily="34" charset="0"/>
              </a:rPr>
              <a:t> الثاني</a:t>
            </a:r>
            <a:r>
              <a:rPr lang="ar-EG" altLang="en-US" sz="1700" kern="0" dirty="0">
                <a:solidFill>
                  <a:srgbClr val="000000"/>
                </a:solidFill>
                <a:latin typeface="Arial" pitchFamily="34" charset="0"/>
                <a:cs typeface="Arial" pitchFamily="34" charset="0"/>
                <a:sym typeface="Arial" pitchFamily="34" charset="0"/>
              </a:rPr>
              <a:t>ة</a:t>
            </a:r>
            <a:r>
              <a:rPr lang="ar-SA" altLang="en-US" sz="1700" kern="0" dirty="0">
                <a:solidFill>
                  <a:srgbClr val="000000"/>
                </a:solidFill>
                <a:latin typeface="Arial" pitchFamily="34" charset="0"/>
                <a:cs typeface="Arial" pitchFamily="34" charset="0"/>
                <a:sym typeface="Arial" pitchFamily="34" charset="0"/>
              </a:rPr>
              <a:t> 2017.</a:t>
            </a:r>
            <a:endParaRPr lang="en-US" altLang="en-US" sz="1700" kern="0" dirty="0">
              <a:solidFill>
                <a:srgbClr val="000000"/>
              </a:solidFill>
              <a:latin typeface="Arial" pitchFamily="34" charset="0"/>
              <a:cs typeface="Arial" pitchFamily="34" charset="0"/>
              <a:sym typeface="Arial" pitchFamily="34" charset="0"/>
            </a:endParaRPr>
          </a:p>
          <a:p>
            <a:pPr marL="361950" lvl="0" indent="-285750" algn="r" rtl="1" fontAlgn="base">
              <a:spcBef>
                <a:spcPts val="600"/>
              </a:spcBef>
              <a:spcAft>
                <a:spcPct val="0"/>
              </a:spcAft>
              <a:buClr>
                <a:srgbClr val="000000"/>
              </a:buClr>
              <a:buSzPts val="2400"/>
              <a:buFont typeface="Wingdings" panose="05000000000000000000" pitchFamily="2" charset="2"/>
              <a:buChar char="Ø"/>
            </a:pPr>
            <a:r>
              <a:rPr lang="ar-SA" altLang="en-US" sz="1700" kern="0" dirty="0">
                <a:solidFill>
                  <a:srgbClr val="000000"/>
                </a:solidFill>
                <a:latin typeface="Arial" pitchFamily="34" charset="0"/>
                <a:cs typeface="Arial" pitchFamily="34" charset="0"/>
                <a:sym typeface="Arial" pitchFamily="34" charset="0"/>
              </a:rPr>
              <a:t>شروط الكتاب الأصفر لعقد التجهيزات والتصميم والبناء، للأعمال الكهربائية والميكانيكية ولأعمال البناء والهندسة التي صممها المقاول، الإ</a:t>
            </a:r>
            <a:r>
              <a:rPr lang="ar-EG" altLang="en-US" sz="1700" kern="0" dirty="0">
                <a:solidFill>
                  <a:srgbClr val="000000"/>
                </a:solidFill>
                <a:latin typeface="Arial" pitchFamily="34" charset="0"/>
                <a:cs typeface="Arial" pitchFamily="34" charset="0"/>
                <a:sym typeface="Arial" pitchFamily="34" charset="0"/>
              </a:rPr>
              <a:t>ضافة</a:t>
            </a:r>
            <a:r>
              <a:rPr lang="ar-SA" altLang="en-US" sz="1700" kern="0" dirty="0">
                <a:solidFill>
                  <a:srgbClr val="000000"/>
                </a:solidFill>
                <a:latin typeface="Arial" pitchFamily="34" charset="0"/>
                <a:cs typeface="Arial" pitchFamily="34" charset="0"/>
                <a:sym typeface="Arial" pitchFamily="34" charset="0"/>
              </a:rPr>
              <a:t> الأول</a:t>
            </a:r>
            <a:r>
              <a:rPr lang="ar-EG" altLang="en-US" sz="1700" kern="0" dirty="0">
                <a:solidFill>
                  <a:srgbClr val="000000"/>
                </a:solidFill>
                <a:latin typeface="Arial" pitchFamily="34" charset="0"/>
                <a:cs typeface="Arial" pitchFamily="34" charset="0"/>
                <a:sym typeface="Arial" pitchFamily="34" charset="0"/>
              </a:rPr>
              <a:t>ي</a:t>
            </a:r>
            <a:r>
              <a:rPr lang="ar-SA" altLang="en-US" sz="1700" kern="0" dirty="0">
                <a:solidFill>
                  <a:srgbClr val="000000"/>
                </a:solidFill>
                <a:latin typeface="Arial" pitchFamily="34" charset="0"/>
                <a:cs typeface="Arial" pitchFamily="34" charset="0"/>
                <a:sym typeface="Arial" pitchFamily="34" charset="0"/>
              </a:rPr>
              <a:t> 1999 أو الإ</a:t>
            </a:r>
            <a:r>
              <a:rPr lang="ar-EG" altLang="en-US" sz="1700" kern="0" dirty="0">
                <a:solidFill>
                  <a:srgbClr val="000000"/>
                </a:solidFill>
                <a:latin typeface="Arial" pitchFamily="34" charset="0"/>
                <a:cs typeface="Arial" pitchFamily="34" charset="0"/>
                <a:sym typeface="Arial" pitchFamily="34" charset="0"/>
              </a:rPr>
              <a:t>ضافة</a:t>
            </a:r>
            <a:r>
              <a:rPr lang="ar-SA" altLang="en-US" sz="1700" kern="0" dirty="0">
                <a:solidFill>
                  <a:srgbClr val="000000"/>
                </a:solidFill>
                <a:latin typeface="Arial" pitchFamily="34" charset="0"/>
                <a:cs typeface="Arial" pitchFamily="34" charset="0"/>
                <a:sym typeface="Arial" pitchFamily="34" charset="0"/>
              </a:rPr>
              <a:t> الثاني</a:t>
            </a:r>
            <a:r>
              <a:rPr lang="ar-EG" altLang="en-US" sz="1700" kern="0" dirty="0">
                <a:solidFill>
                  <a:srgbClr val="000000"/>
                </a:solidFill>
                <a:latin typeface="Arial" pitchFamily="34" charset="0"/>
                <a:cs typeface="Arial" pitchFamily="34" charset="0"/>
                <a:sym typeface="Arial" pitchFamily="34" charset="0"/>
              </a:rPr>
              <a:t>ة</a:t>
            </a:r>
            <a:r>
              <a:rPr lang="ar-SA" altLang="en-US" sz="1700" kern="0" dirty="0">
                <a:solidFill>
                  <a:srgbClr val="000000"/>
                </a:solidFill>
                <a:latin typeface="Arial" pitchFamily="34" charset="0"/>
                <a:cs typeface="Arial" pitchFamily="34" charset="0"/>
                <a:sym typeface="Arial" pitchFamily="34" charset="0"/>
              </a:rPr>
              <a:t> 2017.</a:t>
            </a:r>
            <a:endParaRPr lang="en-US" altLang="en-US" sz="1700" kern="0" dirty="0">
              <a:solidFill>
                <a:srgbClr val="000000"/>
              </a:solidFill>
              <a:latin typeface="Arial" pitchFamily="34" charset="0"/>
              <a:cs typeface="Arial" pitchFamily="34" charset="0"/>
              <a:sym typeface="Arial" pitchFamily="34" charset="0"/>
            </a:endParaRPr>
          </a:p>
          <a:p>
            <a:pPr marL="76200" lvl="0" algn="r" rtl="1" fontAlgn="base">
              <a:spcBef>
                <a:spcPts val="600"/>
              </a:spcBef>
              <a:spcAft>
                <a:spcPct val="0"/>
              </a:spcAft>
              <a:buClr>
                <a:srgbClr val="000000"/>
              </a:buClr>
              <a:buSzPts val="2400"/>
            </a:pPr>
            <a:endParaRPr lang="en-US" altLang="en-US" sz="24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Arial" pitchFamily="34" charset="0"/>
              <a:buChar char="◦"/>
            </a:pPr>
            <a:endParaRPr lang="en-US" altLang="en-US" sz="2400" b="1"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Arial" pitchFamily="34" charset="0"/>
              <a:buChar char="◦"/>
            </a:pPr>
            <a:endParaRPr lang="en-US" altLang="en-US" sz="2400" b="1" kern="0" dirty="0">
              <a:solidFill>
                <a:srgbClr val="000000"/>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72159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A292DE-7775-BDFE-06CB-2093A31FF679}"/>
              </a:ext>
            </a:extLst>
          </p:cNvPr>
          <p:cNvSpPr/>
          <p:nvPr/>
        </p:nvSpPr>
        <p:spPr>
          <a:xfrm>
            <a:off x="0" y="3464"/>
            <a:ext cx="7391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lvl="0" algn="ctr" rtl="1" eaLnBrk="0" fontAlgn="base" hangingPunct="0">
              <a:spcBef>
                <a:spcPts val="600"/>
              </a:spcBef>
              <a:buClr>
                <a:srgbClr val="000000"/>
              </a:buClr>
              <a:buSzPts val="2400"/>
              <a:defRPr/>
            </a:pPr>
            <a:r>
              <a:rPr lang="ar-EG" sz="2400" b="1" kern="0" dirty="0">
                <a:solidFill>
                  <a:srgbClr val="000000"/>
                </a:solidFill>
                <a:cs typeface="Arial"/>
                <a:sym typeface="Arial" pitchFamily="34" charset="0"/>
              </a:rPr>
              <a:t> </a:t>
            </a:r>
            <a:endParaRPr lang="en-US" sz="2000" kern="0" dirty="0">
              <a:solidFill>
                <a:srgbClr val="000000"/>
              </a:solidFill>
              <a:cs typeface="Arial"/>
              <a:sym typeface="Arial" pitchFamily="34" charset="0"/>
            </a:endParaRPr>
          </a:p>
        </p:txBody>
      </p:sp>
      <p:pic>
        <p:nvPicPr>
          <p:cNvPr id="3" name="Picture 2">
            <a:extLst>
              <a:ext uri="{FF2B5EF4-FFF2-40B4-BE49-F238E27FC236}">
                <a16:creationId xmlns:a16="http://schemas.microsoft.com/office/drawing/2014/main" id="{87B49491-EAAF-91C3-67F7-26C2AEA528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 cy="921809"/>
          </a:xfrm>
          <a:prstGeom prst="rect">
            <a:avLst/>
          </a:prstGeom>
        </p:spPr>
      </p:pic>
      <p:sp>
        <p:nvSpPr>
          <p:cNvPr id="4" name="Slide Number Placeholder 3"/>
          <p:cNvSpPr>
            <a:spLocks noGrp="1"/>
          </p:cNvSpPr>
          <p:nvPr>
            <p:ph type="sldNum" sz="quarter" idx="12"/>
          </p:nvPr>
        </p:nvSpPr>
        <p:spPr/>
        <p:txBody>
          <a:bodyPr/>
          <a:lstStyle/>
          <a:p>
            <a:fld id="{E6399E6D-F375-4A8F-B198-DB763C597A06}" type="slidenum">
              <a:rPr lang="en-US" smtClean="0"/>
              <a:t>11</a:t>
            </a:fld>
            <a:endParaRPr lang="en-US"/>
          </a:p>
        </p:txBody>
      </p:sp>
      <p:sp>
        <p:nvSpPr>
          <p:cNvPr id="5" name="Rectangle 4"/>
          <p:cNvSpPr/>
          <p:nvPr/>
        </p:nvSpPr>
        <p:spPr>
          <a:xfrm>
            <a:off x="838200" y="32873"/>
            <a:ext cx="5638800"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altLang="en-US" sz="4000" b="1" i="0" u="none" strike="noStrike" kern="0" cap="none" spc="0" normalizeH="0" baseline="0" noProof="0" dirty="0">
                <a:ln>
                  <a:noFill/>
                </a:ln>
                <a:solidFill>
                  <a:schemeClr val="accent2">
                    <a:lumMod val="60000"/>
                    <a:lumOff val="40000"/>
                  </a:schemeClr>
                </a:solidFill>
                <a:effectLst/>
                <a:uLnTx/>
                <a:uFillTx/>
                <a:latin typeface="Arial" pitchFamily="34" charset="0"/>
                <a:cs typeface="Arial" pitchFamily="34" charset="0"/>
                <a:sym typeface="Arial" pitchFamily="34" charset="0"/>
              </a:rPr>
              <a:t>المبادئ الذهبية لعقود الفيديك</a:t>
            </a:r>
            <a:endParaRPr kumimoji="0" lang="en-US" sz="1800" b="1" i="0" u="none" strike="noStrike" kern="0" cap="none" spc="0" normalizeH="0" baseline="0" noProof="0" dirty="0">
              <a:ln>
                <a:noFill/>
              </a:ln>
              <a:solidFill>
                <a:schemeClr val="accent2">
                  <a:lumMod val="60000"/>
                  <a:lumOff val="40000"/>
                </a:schemeClr>
              </a:solidFill>
              <a:effectLst/>
              <a:uLnTx/>
              <a:uFillTx/>
            </a:endParaRPr>
          </a:p>
        </p:txBody>
      </p:sp>
      <p:sp>
        <p:nvSpPr>
          <p:cNvPr id="6" name="Rectangle 5"/>
          <p:cNvSpPr/>
          <p:nvPr/>
        </p:nvSpPr>
        <p:spPr>
          <a:xfrm>
            <a:off x="0" y="838200"/>
            <a:ext cx="7315200" cy="5278368"/>
          </a:xfrm>
          <a:prstGeom prst="rect">
            <a:avLst/>
          </a:prstGeom>
        </p:spPr>
        <p:txBody>
          <a:bodyPr wrap="square">
            <a:spAutoFit/>
          </a:bodyPr>
          <a:lstStyle/>
          <a:p>
            <a:pPr marL="457200" lvl="0" indent="-381000" algn="r" rtl="1" fontAlgn="base">
              <a:spcBef>
                <a:spcPts val="600"/>
              </a:spcBef>
              <a:spcAft>
                <a:spcPct val="0"/>
              </a:spcAft>
              <a:buClr>
                <a:srgbClr val="000000"/>
              </a:buClr>
              <a:buSzPts val="2400"/>
              <a:buFont typeface="Arial" pitchFamily="34" charset="0"/>
              <a:buChar char="◦"/>
            </a:pPr>
            <a:r>
              <a:rPr lang="ar-EG" altLang="en-US" sz="2400" b="1" u="sng" kern="0" dirty="0">
                <a:solidFill>
                  <a:srgbClr val="000000"/>
                </a:solidFill>
                <a:latin typeface="Arial" pitchFamily="34" charset="0"/>
                <a:cs typeface="Arial" pitchFamily="34" charset="0"/>
                <a:sym typeface="Arial" pitchFamily="34" charset="0"/>
              </a:rPr>
              <a:t>ثانيا: مقدمة </a:t>
            </a:r>
          </a:p>
          <a:p>
            <a:pPr marL="457200" lvl="0" indent="-381000" algn="r" rtl="1" fontAlgn="base">
              <a:spcBef>
                <a:spcPts val="600"/>
              </a:spcBef>
              <a:spcAft>
                <a:spcPct val="0"/>
              </a:spcAft>
              <a:buClr>
                <a:srgbClr val="000000"/>
              </a:buClr>
              <a:buSzPts val="2400"/>
              <a:buFont typeface="Arial" pitchFamily="34" charset="0"/>
              <a:buChar char="◦"/>
            </a:pPr>
            <a:r>
              <a:rPr lang="ar-SA" altLang="en-US" sz="2200" b="1" u="sng" kern="0" dirty="0">
                <a:solidFill>
                  <a:srgbClr val="000000"/>
                </a:solidFill>
                <a:latin typeface="Arial" pitchFamily="34" charset="0"/>
                <a:cs typeface="Arial" pitchFamily="34" charset="0"/>
                <a:sym typeface="Arial" pitchFamily="34" charset="0"/>
              </a:rPr>
              <a:t>تنشر </a:t>
            </a:r>
            <a:r>
              <a:rPr lang="en-US" altLang="en-US" sz="2200" b="1" u="sng" kern="0" dirty="0">
                <a:solidFill>
                  <a:srgbClr val="000000"/>
                </a:solidFill>
                <a:latin typeface="Arial" pitchFamily="34" charset="0"/>
                <a:cs typeface="Arial" pitchFamily="34" charset="0"/>
                <a:sym typeface="Arial" pitchFamily="34" charset="0"/>
              </a:rPr>
              <a:t>FIDIC </a:t>
            </a:r>
            <a:r>
              <a:rPr lang="ar-SA" altLang="en-US" sz="2200" b="1" u="sng" kern="0" dirty="0">
                <a:solidFill>
                  <a:srgbClr val="000000"/>
                </a:solidFill>
                <a:latin typeface="Arial" pitchFamily="34" charset="0"/>
                <a:cs typeface="Arial" pitchFamily="34" charset="0"/>
                <a:sym typeface="Arial" pitchFamily="34" charset="0"/>
              </a:rPr>
              <a:t>الشروط العامة </a:t>
            </a:r>
            <a:r>
              <a:rPr lang="ar-EG" altLang="en-US" sz="2200" b="1" u="sng" kern="0" dirty="0">
                <a:solidFill>
                  <a:srgbClr val="000000"/>
                </a:solidFill>
                <a:latin typeface="Arial" pitchFamily="34" charset="0"/>
                <a:cs typeface="Arial" pitchFamily="34" charset="0"/>
                <a:sym typeface="Arial" pitchFamily="34" charset="0"/>
              </a:rPr>
              <a:t>للعقد </a:t>
            </a:r>
            <a:r>
              <a:rPr lang="ar-SA" altLang="en-US" sz="2200" b="1" u="sng" kern="0" dirty="0">
                <a:solidFill>
                  <a:srgbClr val="000000"/>
                </a:solidFill>
                <a:latin typeface="Arial" pitchFamily="34" charset="0"/>
                <a:cs typeface="Arial" pitchFamily="34" charset="0"/>
                <a:sym typeface="Arial" pitchFamily="34" charset="0"/>
              </a:rPr>
              <a:t>(</a:t>
            </a:r>
            <a:r>
              <a:rPr lang="en-US" altLang="en-US" sz="2200" b="1" u="sng" kern="0" dirty="0">
                <a:solidFill>
                  <a:srgbClr val="000000"/>
                </a:solidFill>
                <a:latin typeface="Arial" pitchFamily="34" charset="0"/>
                <a:cs typeface="Arial" pitchFamily="34" charset="0"/>
                <a:sym typeface="Arial" pitchFamily="34" charset="0"/>
              </a:rPr>
              <a:t>GCs</a:t>
            </a:r>
            <a:r>
              <a:rPr lang="ar-SA" altLang="en-US" sz="2200" b="1" u="sng" kern="0" dirty="0">
                <a:solidFill>
                  <a:srgbClr val="000000"/>
                </a:solidFill>
                <a:latin typeface="Arial" pitchFamily="34" charset="0"/>
                <a:cs typeface="Arial" pitchFamily="34" charset="0"/>
                <a:sym typeface="Arial" pitchFamily="34" charset="0"/>
              </a:rPr>
              <a:t>) التي:</a:t>
            </a:r>
            <a:endParaRPr lang="en-US" altLang="en-US" sz="2200" b="1" u="sng"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2200" kern="0" dirty="0">
                <a:solidFill>
                  <a:srgbClr val="000000"/>
                </a:solidFill>
                <a:latin typeface="Arial" pitchFamily="34" charset="0"/>
                <a:cs typeface="Arial" pitchFamily="34" charset="0"/>
                <a:sym typeface="Arial" pitchFamily="34" charset="0"/>
              </a:rPr>
              <a:t>تستخدم على نطاق واسع في عقود البناء الدولية. </a:t>
            </a:r>
            <a:endParaRPr lang="en-US" altLang="en-US" sz="22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2200" kern="0" dirty="0">
                <a:solidFill>
                  <a:srgbClr val="000000"/>
                </a:solidFill>
                <a:latin typeface="Arial" pitchFamily="34" charset="0"/>
                <a:cs typeface="Arial" pitchFamily="34" charset="0"/>
                <a:sym typeface="Arial" pitchFamily="34" charset="0"/>
              </a:rPr>
              <a:t>يمكن استخدامها في أي ولاية قضائية.</a:t>
            </a:r>
            <a:endParaRPr lang="en-US" altLang="en-US" sz="22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2200" kern="0" dirty="0">
                <a:solidFill>
                  <a:srgbClr val="000000"/>
                </a:solidFill>
                <a:latin typeface="Arial" pitchFamily="34" charset="0"/>
                <a:cs typeface="Arial" pitchFamily="34" charset="0"/>
                <a:sym typeface="Arial" pitchFamily="34" charset="0"/>
              </a:rPr>
              <a:t>تتميز عقود </a:t>
            </a:r>
            <a:r>
              <a:rPr lang="en-US" altLang="en-US" sz="2200" u="sng" kern="0" dirty="0">
                <a:solidFill>
                  <a:srgbClr val="000000"/>
                </a:solidFill>
                <a:latin typeface="Arial" pitchFamily="34" charset="0"/>
                <a:cs typeface="Arial" pitchFamily="34" charset="0"/>
                <a:sym typeface="Arial" pitchFamily="34" charset="0"/>
              </a:rPr>
              <a:t>FIDIC</a:t>
            </a:r>
            <a:r>
              <a:rPr lang="ar-SA" altLang="en-US" sz="2200" kern="0" dirty="0">
                <a:solidFill>
                  <a:srgbClr val="000000"/>
                </a:solidFill>
                <a:latin typeface="Arial" pitchFamily="34" charset="0"/>
                <a:cs typeface="Arial" pitchFamily="34" charset="0"/>
                <a:sym typeface="Arial" pitchFamily="34" charset="0"/>
              </a:rPr>
              <a:t>، بأنها عادلة متوازنة ولجميع أنواع العقود</a:t>
            </a:r>
            <a:r>
              <a:rPr lang="en-US" altLang="en-US" sz="2200" kern="0" dirty="0">
                <a:solidFill>
                  <a:srgbClr val="000000"/>
                </a:solidFill>
                <a:latin typeface="Arial" pitchFamily="34" charset="0"/>
                <a:cs typeface="Arial" pitchFamily="34" charset="0"/>
                <a:sym typeface="Arial" pitchFamily="34" charset="0"/>
              </a:rPr>
              <a:t>.</a:t>
            </a:r>
            <a:r>
              <a:rPr lang="ar-SA" altLang="en-US" sz="2200" kern="0" dirty="0">
                <a:solidFill>
                  <a:srgbClr val="000000"/>
                </a:solidFill>
                <a:latin typeface="Arial" pitchFamily="34" charset="0"/>
                <a:cs typeface="Arial" pitchFamily="34" charset="0"/>
                <a:sym typeface="Arial" pitchFamily="34" charset="0"/>
              </a:rPr>
              <a:t> </a:t>
            </a:r>
            <a:endParaRPr lang="en-US" altLang="en-US" sz="22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2200" kern="0" dirty="0">
                <a:solidFill>
                  <a:srgbClr val="000000"/>
                </a:solidFill>
                <a:latin typeface="Arial" pitchFamily="34" charset="0"/>
                <a:cs typeface="Arial" pitchFamily="34" charset="0"/>
                <a:sym typeface="Arial" pitchFamily="34" charset="0"/>
              </a:rPr>
              <a:t>جميع نماذج العقود والاتفاقيات الهندسية. تستند للمبادئ الذهبية والتي تق</a:t>
            </a:r>
            <a:r>
              <a:rPr lang="ar-EG" altLang="en-US" sz="2200" kern="0" dirty="0">
                <a:solidFill>
                  <a:srgbClr val="000000"/>
                </a:solidFill>
                <a:latin typeface="Arial" pitchFamily="34" charset="0"/>
                <a:cs typeface="Arial" pitchFamily="34" charset="0"/>
                <a:sym typeface="Arial" pitchFamily="34" charset="0"/>
              </a:rPr>
              <a:t>و</a:t>
            </a:r>
            <a:r>
              <a:rPr lang="ar-SA" altLang="en-US" sz="2200" kern="0" dirty="0">
                <a:solidFill>
                  <a:srgbClr val="000000"/>
                </a:solidFill>
                <a:latin typeface="Arial" pitchFamily="34" charset="0"/>
                <a:cs typeface="Arial" pitchFamily="34" charset="0"/>
                <a:sym typeface="Arial" pitchFamily="34" charset="0"/>
              </a:rPr>
              <a:t>م على التوزيع العادل والمتوازن للمخاطر / والحقوق والالتزامات بين صاحب العمل والمقاول</a:t>
            </a:r>
            <a:r>
              <a:rPr lang="ar-EG" altLang="en-US" sz="2200" kern="0" dirty="0">
                <a:solidFill>
                  <a:srgbClr val="000000"/>
                </a:solidFill>
                <a:latin typeface="Arial" pitchFamily="34" charset="0"/>
                <a:cs typeface="Arial" pitchFamily="34" charset="0"/>
                <a:sym typeface="Arial" pitchFamily="34" charset="0"/>
              </a:rPr>
              <a:t> الشروط العامة لعقود الفيديك</a:t>
            </a:r>
            <a:r>
              <a:rPr lang="ar-SA" altLang="en-US" sz="2200" kern="0" dirty="0">
                <a:solidFill>
                  <a:srgbClr val="000000"/>
                </a:solidFill>
                <a:latin typeface="Arial" pitchFamily="34" charset="0"/>
                <a:cs typeface="Arial" pitchFamily="34" charset="0"/>
                <a:sym typeface="Arial" pitchFamily="34" charset="0"/>
              </a:rPr>
              <a:t>  </a:t>
            </a:r>
            <a:r>
              <a:rPr lang="en-US" altLang="en-US" sz="2200" u="sng" kern="0" dirty="0">
                <a:solidFill>
                  <a:srgbClr val="000000"/>
                </a:solidFill>
                <a:latin typeface="Arial" pitchFamily="34" charset="0"/>
                <a:cs typeface="Arial" pitchFamily="34" charset="0"/>
                <a:sym typeface="Arial" pitchFamily="34" charset="0"/>
              </a:rPr>
              <a:t>FIDIC GCs</a:t>
            </a:r>
            <a:r>
              <a:rPr lang="ar-EG" altLang="en-US" sz="2200" u="sng" kern="0" dirty="0">
                <a:solidFill>
                  <a:srgbClr val="000000"/>
                </a:solidFill>
                <a:latin typeface="Arial" pitchFamily="34" charset="0"/>
                <a:cs typeface="Arial" pitchFamily="34" charset="0"/>
                <a:sym typeface="Arial" pitchFamily="34" charset="0"/>
              </a:rPr>
              <a:t>.</a:t>
            </a:r>
            <a:endParaRPr lang="en-US" altLang="en-US" sz="2200" u="sng"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2200" kern="0" dirty="0">
                <a:solidFill>
                  <a:srgbClr val="000000"/>
                </a:solidFill>
                <a:latin typeface="Arial" pitchFamily="34" charset="0"/>
                <a:cs typeface="Arial" pitchFamily="34" charset="0"/>
                <a:sym typeface="Arial" pitchFamily="34" charset="0"/>
              </a:rPr>
              <a:t>التوازن المناسب بين التوقعات المعقولة للأطراف المتعاقدة. </a:t>
            </a:r>
            <a:endParaRPr lang="en-US" altLang="en-US" sz="22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2200" kern="0" dirty="0">
                <a:solidFill>
                  <a:srgbClr val="000000"/>
                </a:solidFill>
                <a:latin typeface="Arial" pitchFamily="34" charset="0"/>
                <a:cs typeface="Arial" pitchFamily="34" charset="0"/>
                <a:sym typeface="Arial" pitchFamily="34" charset="0"/>
              </a:rPr>
              <a:t>للعقد قيمة تجارية حقيقية لكل من صاحب العمل والمقاول سواء في مرحلة المناقصة أو أثناء تنفيذ العقد.</a:t>
            </a:r>
            <a:endParaRPr lang="en-US" altLang="en-US" sz="22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Arial" pitchFamily="34" charset="0"/>
              <a:buChar char="◦"/>
            </a:pPr>
            <a:endParaRPr lang="en-US" altLang="en-US" sz="2400" b="1"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Arial" pitchFamily="34" charset="0"/>
              <a:buChar char="◦"/>
            </a:pPr>
            <a:endParaRPr lang="en-US" altLang="en-US" sz="2400" b="1" kern="0" dirty="0">
              <a:solidFill>
                <a:srgbClr val="000000"/>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238862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7D81FE-15AA-19A5-4D1B-538F9CC82630}"/>
              </a:ext>
            </a:extLst>
          </p:cNvPr>
          <p:cNvSpPr/>
          <p:nvPr/>
        </p:nvSpPr>
        <p:spPr>
          <a:xfrm>
            <a:off x="0" y="3464"/>
            <a:ext cx="7391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lvl="0" algn="ctr" rtl="1" eaLnBrk="0" fontAlgn="base" hangingPunct="0">
              <a:spcBef>
                <a:spcPts val="600"/>
              </a:spcBef>
              <a:buClr>
                <a:srgbClr val="000000"/>
              </a:buClr>
              <a:buSzPts val="2400"/>
              <a:defRPr/>
            </a:pPr>
            <a:r>
              <a:rPr lang="ar-EG" sz="2400" b="1" kern="0" dirty="0">
                <a:solidFill>
                  <a:srgbClr val="000000"/>
                </a:solidFill>
                <a:cs typeface="Arial"/>
                <a:sym typeface="Arial" pitchFamily="34" charset="0"/>
              </a:rPr>
              <a:t> </a:t>
            </a:r>
            <a:endParaRPr lang="en-US" sz="2000" kern="0" dirty="0">
              <a:solidFill>
                <a:srgbClr val="000000"/>
              </a:solidFill>
              <a:cs typeface="Arial"/>
              <a:sym typeface="Arial" pitchFamily="34" charset="0"/>
            </a:endParaRPr>
          </a:p>
        </p:txBody>
      </p:sp>
      <p:pic>
        <p:nvPicPr>
          <p:cNvPr id="3" name="Picture 2">
            <a:extLst>
              <a:ext uri="{FF2B5EF4-FFF2-40B4-BE49-F238E27FC236}">
                <a16:creationId xmlns:a16="http://schemas.microsoft.com/office/drawing/2014/main" id="{ED5BD419-A97B-E37C-4BD4-1834DE9B98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 cy="921809"/>
          </a:xfrm>
          <a:prstGeom prst="rect">
            <a:avLst/>
          </a:prstGeom>
        </p:spPr>
      </p:pic>
      <p:sp>
        <p:nvSpPr>
          <p:cNvPr id="4" name="Slide Number Placeholder 3"/>
          <p:cNvSpPr>
            <a:spLocks noGrp="1"/>
          </p:cNvSpPr>
          <p:nvPr>
            <p:ph type="sldNum" sz="quarter" idx="12"/>
          </p:nvPr>
        </p:nvSpPr>
        <p:spPr/>
        <p:txBody>
          <a:bodyPr/>
          <a:lstStyle/>
          <a:p>
            <a:fld id="{E6399E6D-F375-4A8F-B198-DB763C597A06}" type="slidenum">
              <a:rPr lang="en-US" smtClean="0"/>
              <a:t>12</a:t>
            </a:fld>
            <a:endParaRPr lang="en-US"/>
          </a:p>
        </p:txBody>
      </p:sp>
      <p:sp>
        <p:nvSpPr>
          <p:cNvPr id="5" name="Rectangle 4"/>
          <p:cNvSpPr/>
          <p:nvPr/>
        </p:nvSpPr>
        <p:spPr>
          <a:xfrm>
            <a:off x="838200" y="32873"/>
            <a:ext cx="5638800"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altLang="en-US" sz="4000" b="1" i="0" u="none" strike="noStrike" kern="0" cap="none" spc="0" normalizeH="0" baseline="0" noProof="0" dirty="0">
                <a:ln>
                  <a:noFill/>
                </a:ln>
                <a:solidFill>
                  <a:schemeClr val="accent2">
                    <a:lumMod val="60000"/>
                    <a:lumOff val="40000"/>
                  </a:schemeClr>
                </a:solidFill>
                <a:effectLst/>
                <a:uLnTx/>
                <a:uFillTx/>
                <a:latin typeface="Arial" pitchFamily="34" charset="0"/>
                <a:cs typeface="Arial" pitchFamily="34" charset="0"/>
                <a:sym typeface="Arial" pitchFamily="34" charset="0"/>
              </a:rPr>
              <a:t>المبادئ الذهبية لعقود الفيديك</a:t>
            </a:r>
            <a:endParaRPr kumimoji="0" lang="en-US" sz="1800" b="1" i="0" u="none" strike="noStrike" kern="0" cap="none" spc="0" normalizeH="0" baseline="0" noProof="0" dirty="0">
              <a:ln>
                <a:noFill/>
              </a:ln>
              <a:solidFill>
                <a:schemeClr val="accent2">
                  <a:lumMod val="60000"/>
                  <a:lumOff val="40000"/>
                </a:schemeClr>
              </a:solidFill>
              <a:effectLst/>
              <a:uLnTx/>
              <a:uFillTx/>
            </a:endParaRPr>
          </a:p>
        </p:txBody>
      </p:sp>
      <p:sp>
        <p:nvSpPr>
          <p:cNvPr id="6" name="Rectangle 5"/>
          <p:cNvSpPr/>
          <p:nvPr/>
        </p:nvSpPr>
        <p:spPr>
          <a:xfrm>
            <a:off x="0" y="838200"/>
            <a:ext cx="7315200" cy="5016758"/>
          </a:xfrm>
          <a:prstGeom prst="rect">
            <a:avLst/>
          </a:prstGeom>
        </p:spPr>
        <p:txBody>
          <a:bodyPr wrap="square">
            <a:spAutoFit/>
          </a:bodyPr>
          <a:lstStyle/>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2200" kern="0" dirty="0">
                <a:solidFill>
                  <a:srgbClr val="000000"/>
                </a:solidFill>
                <a:latin typeface="Arial" pitchFamily="34" charset="0"/>
                <a:cs typeface="Arial" pitchFamily="34" charset="0"/>
                <a:sym typeface="Arial" pitchFamily="34" charset="0"/>
              </a:rPr>
              <a:t>في كثير من الأحيان، يواجه </a:t>
            </a:r>
            <a:r>
              <a:rPr lang="en-US" altLang="en-US" sz="2200" u="sng" kern="0" dirty="0">
                <a:solidFill>
                  <a:srgbClr val="000000"/>
                </a:solidFill>
                <a:latin typeface="Arial" pitchFamily="34" charset="0"/>
                <a:cs typeface="Arial" pitchFamily="34" charset="0"/>
                <a:sym typeface="Arial" pitchFamily="34" charset="0"/>
              </a:rPr>
              <a:t>FIDIC</a:t>
            </a:r>
            <a:r>
              <a:rPr lang="en-US" altLang="en-US" sz="2200" kern="0" dirty="0">
                <a:solidFill>
                  <a:srgbClr val="000000"/>
                </a:solidFill>
                <a:latin typeface="Arial" pitchFamily="34" charset="0"/>
                <a:cs typeface="Arial" pitchFamily="34" charset="0"/>
                <a:sym typeface="Arial" pitchFamily="34" charset="0"/>
              </a:rPr>
              <a:t> </a:t>
            </a:r>
            <a:r>
              <a:rPr lang="ar-SA" altLang="en-US" sz="2200" kern="0" dirty="0">
                <a:solidFill>
                  <a:srgbClr val="000000"/>
                </a:solidFill>
                <a:latin typeface="Arial" pitchFamily="34" charset="0"/>
                <a:cs typeface="Arial" pitchFamily="34" charset="0"/>
                <a:sym typeface="Arial" pitchFamily="34" charset="0"/>
              </a:rPr>
              <a:t>الآن تطبيقات من "عقود الفيديك" يتم فيها الاستبدال أو التغيير أو الحذف لأجزاء من الاتفاقية من خلال الشروط الخاصة</a:t>
            </a:r>
            <a:r>
              <a:rPr lang="en-US" altLang="en-US" sz="2200" kern="0" dirty="0">
                <a:solidFill>
                  <a:srgbClr val="000000"/>
                </a:solidFill>
                <a:latin typeface="Arial" pitchFamily="34" charset="0"/>
                <a:cs typeface="Arial" pitchFamily="34" charset="0"/>
                <a:sym typeface="Arial" pitchFamily="34" charset="0"/>
              </a:rPr>
              <a:t>.</a:t>
            </a: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2200" kern="0" dirty="0">
                <a:solidFill>
                  <a:srgbClr val="000000"/>
                </a:solidFill>
                <a:latin typeface="Arial" pitchFamily="34" charset="0"/>
                <a:cs typeface="Arial" pitchFamily="34" charset="0"/>
                <a:sym typeface="Arial" pitchFamily="34" charset="0"/>
              </a:rPr>
              <a:t>يجب ألا يكون العقد النهائي بعد التعديل غير ممثل لمبادئ </a:t>
            </a:r>
            <a:r>
              <a:rPr lang="en-US" altLang="en-US" sz="2200" u="sng" kern="0" dirty="0">
                <a:solidFill>
                  <a:srgbClr val="000000"/>
                </a:solidFill>
                <a:latin typeface="Arial" pitchFamily="34" charset="0"/>
                <a:cs typeface="Arial" pitchFamily="34" charset="0"/>
                <a:sym typeface="Arial" pitchFamily="34" charset="0"/>
              </a:rPr>
              <a:t>FIDIC</a:t>
            </a:r>
            <a:r>
              <a:rPr lang="ar-SA" altLang="en-US" sz="2200" kern="0" dirty="0">
                <a:solidFill>
                  <a:srgbClr val="000000"/>
                </a:solidFill>
                <a:latin typeface="Arial" pitchFamily="34" charset="0"/>
                <a:cs typeface="Arial" pitchFamily="34" charset="0"/>
                <a:sym typeface="Arial" pitchFamily="34" charset="0"/>
              </a:rPr>
              <a:t>، وبالتالي يعرض "</a:t>
            </a:r>
            <a:r>
              <a:rPr lang="ar-SA" altLang="en-US" sz="2200" u="sng" kern="0" dirty="0">
                <a:solidFill>
                  <a:srgbClr val="000000"/>
                </a:solidFill>
                <a:latin typeface="Arial" pitchFamily="34" charset="0"/>
                <a:cs typeface="Arial" pitchFamily="34" charset="0"/>
                <a:sym typeface="Arial" pitchFamily="34" charset="0"/>
              </a:rPr>
              <a:t>العلامة التجارية </a:t>
            </a:r>
            <a:r>
              <a:rPr lang="en-US" altLang="en-US" sz="2200" u="sng" kern="0" dirty="0">
                <a:solidFill>
                  <a:srgbClr val="000000"/>
                </a:solidFill>
                <a:latin typeface="Arial" pitchFamily="34" charset="0"/>
                <a:cs typeface="Arial" pitchFamily="34" charset="0"/>
                <a:sym typeface="Arial" pitchFamily="34" charset="0"/>
              </a:rPr>
              <a:t>FIDIC</a:t>
            </a:r>
            <a:r>
              <a:rPr lang="ar-SA" altLang="en-US" sz="2200" kern="0" dirty="0">
                <a:solidFill>
                  <a:srgbClr val="000000"/>
                </a:solidFill>
                <a:latin typeface="Arial" pitchFamily="34" charset="0"/>
                <a:cs typeface="Arial" pitchFamily="34" charset="0"/>
                <a:sym typeface="Arial" pitchFamily="34" charset="0"/>
              </a:rPr>
              <a:t>" للخطر ويكون مضلل للمتعاقدين.</a:t>
            </a:r>
            <a:endParaRPr lang="en-US" altLang="en-US" sz="22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2200" kern="0" dirty="0">
                <a:solidFill>
                  <a:srgbClr val="000000"/>
                </a:solidFill>
                <a:latin typeface="Arial" pitchFamily="34" charset="0"/>
                <a:cs typeface="Arial" pitchFamily="34" charset="0"/>
                <a:sym typeface="Arial" pitchFamily="34" charset="0"/>
              </a:rPr>
              <a:t>وبناءً على ذلك شكلت </a:t>
            </a:r>
            <a:r>
              <a:rPr lang="en-US" altLang="en-US" sz="2200" u="sng" kern="0" dirty="0">
                <a:solidFill>
                  <a:srgbClr val="000000"/>
                </a:solidFill>
                <a:latin typeface="Arial" pitchFamily="34" charset="0"/>
                <a:cs typeface="Arial" pitchFamily="34" charset="0"/>
                <a:sym typeface="Arial" pitchFamily="34" charset="0"/>
              </a:rPr>
              <a:t>FIDIC</a:t>
            </a:r>
            <a:r>
              <a:rPr lang="ar-SA" altLang="en-US" sz="2200" kern="0" dirty="0">
                <a:solidFill>
                  <a:srgbClr val="000000"/>
                </a:solidFill>
                <a:latin typeface="Arial" pitchFamily="34" charset="0"/>
                <a:cs typeface="Arial" pitchFamily="34" charset="0"/>
                <a:sym typeface="Arial" pitchFamily="34" charset="0"/>
              </a:rPr>
              <a:t>، لجنة خاصة منبثقة من لجنة العقود تكون مهمتها</a:t>
            </a:r>
            <a:r>
              <a:rPr lang="en-US" altLang="en-US" sz="2200" kern="0" dirty="0">
                <a:solidFill>
                  <a:srgbClr val="000000"/>
                </a:solidFill>
                <a:latin typeface="Arial" pitchFamily="34" charset="0"/>
                <a:cs typeface="Arial" pitchFamily="34" charset="0"/>
                <a:sym typeface="Arial" pitchFamily="34" charset="0"/>
              </a:rPr>
              <a:t>:</a:t>
            </a:r>
            <a:r>
              <a:rPr lang="ar-SA" altLang="en-US" sz="2200" kern="0" dirty="0">
                <a:solidFill>
                  <a:srgbClr val="000000"/>
                </a:solidFill>
                <a:latin typeface="Arial" pitchFamily="34" charset="0"/>
                <a:cs typeface="Arial" pitchFamily="34" charset="0"/>
                <a:sym typeface="Arial" pitchFamily="34" charset="0"/>
              </a:rPr>
              <a:t> </a:t>
            </a:r>
            <a:endParaRPr lang="en-US" altLang="en-US" sz="2200" kern="0" dirty="0">
              <a:solidFill>
                <a:srgbClr val="000000"/>
              </a:solidFill>
              <a:latin typeface="Arial" pitchFamily="34" charset="0"/>
              <a:cs typeface="Arial" pitchFamily="34" charset="0"/>
              <a:sym typeface="Arial" pitchFamily="34" charset="0"/>
            </a:endParaRPr>
          </a:p>
          <a:p>
            <a:pPr marL="76200" lvl="0" algn="r" rtl="1" fontAlgn="base">
              <a:spcBef>
                <a:spcPts val="600"/>
              </a:spcBef>
              <a:spcAft>
                <a:spcPct val="0"/>
              </a:spcAft>
              <a:buClr>
                <a:srgbClr val="000000"/>
              </a:buClr>
              <a:buSzPts val="2400"/>
            </a:pPr>
            <a:r>
              <a:rPr lang="ar-EG" altLang="en-US" sz="2200" kern="0" dirty="0">
                <a:solidFill>
                  <a:srgbClr val="000000"/>
                </a:solidFill>
                <a:latin typeface="Arial" pitchFamily="34" charset="0"/>
                <a:cs typeface="Arial" pitchFamily="34" charset="0"/>
                <a:sym typeface="Arial" pitchFamily="34" charset="0"/>
              </a:rPr>
              <a:t>أ- </a:t>
            </a:r>
            <a:r>
              <a:rPr lang="ar-SA" altLang="en-US" sz="2200" kern="0" dirty="0">
                <a:solidFill>
                  <a:srgbClr val="000000"/>
                </a:solidFill>
                <a:latin typeface="Arial" pitchFamily="34" charset="0"/>
                <a:cs typeface="Arial" pitchFamily="34" charset="0"/>
                <a:sym typeface="Arial" pitchFamily="34" charset="0"/>
              </a:rPr>
              <a:t>تحديد المبادئ التعاقدية لكل شكل من أشكال عق</a:t>
            </a:r>
            <a:r>
              <a:rPr lang="ar-EG" altLang="en-US" sz="2200" kern="0" dirty="0">
                <a:solidFill>
                  <a:srgbClr val="000000"/>
                </a:solidFill>
                <a:latin typeface="Arial" pitchFamily="34" charset="0"/>
                <a:cs typeface="Arial" pitchFamily="34" charset="0"/>
                <a:sym typeface="Arial" pitchFamily="34" charset="0"/>
              </a:rPr>
              <a:t>و</a:t>
            </a:r>
            <a:r>
              <a:rPr lang="ar-SA" altLang="en-US" sz="2200" kern="0" dirty="0">
                <a:solidFill>
                  <a:srgbClr val="000000"/>
                </a:solidFill>
                <a:latin typeface="Arial" pitchFamily="34" charset="0"/>
                <a:cs typeface="Arial" pitchFamily="34" charset="0"/>
                <a:sym typeface="Arial" pitchFamily="34" charset="0"/>
              </a:rPr>
              <a:t>د الفيديك بحيث يمكن اعتباره مصون يشار إلى هذه المبادئ باسم :</a:t>
            </a:r>
            <a:r>
              <a:rPr lang="ar-SA" altLang="en-US" sz="2200" b="1" kern="0" dirty="0">
                <a:solidFill>
                  <a:srgbClr val="000000"/>
                </a:solidFill>
                <a:latin typeface="Arial" pitchFamily="34" charset="0"/>
                <a:cs typeface="Arial" pitchFamily="34" charset="0"/>
                <a:sym typeface="Arial" pitchFamily="34" charset="0"/>
              </a:rPr>
              <a:t>المبادئ الذهبية” (</a:t>
            </a:r>
            <a:r>
              <a:rPr lang="en-US" altLang="en-US" sz="2200" b="1" kern="0" dirty="0">
                <a:solidFill>
                  <a:srgbClr val="000000"/>
                </a:solidFill>
                <a:latin typeface="Arial" pitchFamily="34" charset="0"/>
                <a:cs typeface="Arial" pitchFamily="34" charset="0"/>
                <a:sym typeface="Arial" pitchFamily="34" charset="0"/>
              </a:rPr>
              <a:t>GPs</a:t>
            </a:r>
            <a:r>
              <a:rPr lang="ar-SA" altLang="en-US" sz="2200" b="1" kern="0" dirty="0">
                <a:solidFill>
                  <a:srgbClr val="000000"/>
                </a:solidFill>
                <a:latin typeface="Arial" pitchFamily="34" charset="0"/>
                <a:cs typeface="Arial" pitchFamily="34" charset="0"/>
                <a:sym typeface="Arial" pitchFamily="34" charset="0"/>
              </a:rPr>
              <a:t>).</a:t>
            </a:r>
            <a:r>
              <a:rPr lang="ar-SA" altLang="en-US" sz="2200" kern="0" dirty="0">
                <a:solidFill>
                  <a:srgbClr val="000000"/>
                </a:solidFill>
                <a:latin typeface="Arial" pitchFamily="34" charset="0"/>
                <a:cs typeface="Arial" pitchFamily="34" charset="0"/>
                <a:sym typeface="Arial" pitchFamily="34" charset="0"/>
              </a:rPr>
              <a:t> وهي لاقتراح طرق ممكنة لمنع ، أو الحد من إساءة استخدام اسم فيديك</a:t>
            </a:r>
            <a:r>
              <a:rPr lang="en-US" altLang="en-US" sz="2200" kern="0" dirty="0">
                <a:solidFill>
                  <a:srgbClr val="000000"/>
                </a:solidFill>
                <a:latin typeface="Arial" pitchFamily="34" charset="0"/>
                <a:cs typeface="Arial" pitchFamily="34" charset="0"/>
                <a:sym typeface="Arial" pitchFamily="34" charset="0"/>
              </a:rPr>
              <a:t>.</a:t>
            </a:r>
            <a:r>
              <a:rPr lang="ar-SA" altLang="en-US" sz="2200" kern="0" dirty="0">
                <a:solidFill>
                  <a:srgbClr val="000000"/>
                </a:solidFill>
                <a:latin typeface="Arial" pitchFamily="34" charset="0"/>
                <a:cs typeface="Arial" pitchFamily="34" charset="0"/>
                <a:sym typeface="Arial" pitchFamily="34" charset="0"/>
              </a:rPr>
              <a:t> </a:t>
            </a:r>
            <a:endParaRPr lang="en-US" altLang="en-US" sz="22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endParaRPr lang="en-US" altLang="en-US" sz="22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Arial" pitchFamily="34" charset="0"/>
              <a:buChar char="◦"/>
            </a:pPr>
            <a:endParaRPr lang="en-US" altLang="en-US" sz="2400" b="1"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Arial" pitchFamily="34" charset="0"/>
              <a:buChar char="◦"/>
            </a:pPr>
            <a:endParaRPr lang="en-US" altLang="en-US" sz="2400" b="1" kern="0" dirty="0">
              <a:solidFill>
                <a:srgbClr val="000000"/>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2140182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BD2B8-C74D-E5F8-E8D6-EBD2DAB17E4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93B3F80-CD51-B35C-4364-8E8886504CC6}"/>
              </a:ext>
            </a:extLst>
          </p:cNvPr>
          <p:cNvSpPr/>
          <p:nvPr/>
        </p:nvSpPr>
        <p:spPr>
          <a:xfrm>
            <a:off x="0" y="3464"/>
            <a:ext cx="7391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lvl="0" algn="ctr" rtl="1" eaLnBrk="0" fontAlgn="base" hangingPunct="0">
              <a:spcBef>
                <a:spcPts val="600"/>
              </a:spcBef>
              <a:buClr>
                <a:srgbClr val="000000"/>
              </a:buClr>
              <a:buSzPts val="2400"/>
              <a:defRPr/>
            </a:pPr>
            <a:r>
              <a:rPr lang="ar-EG" sz="2400" b="1" kern="0" dirty="0">
                <a:solidFill>
                  <a:srgbClr val="000000"/>
                </a:solidFill>
                <a:cs typeface="Arial"/>
                <a:sym typeface="Arial" pitchFamily="34" charset="0"/>
              </a:rPr>
              <a:t> </a:t>
            </a:r>
            <a:endParaRPr lang="en-US" sz="2000" kern="0" dirty="0">
              <a:solidFill>
                <a:srgbClr val="000000"/>
              </a:solidFill>
              <a:cs typeface="Arial"/>
              <a:sym typeface="Arial" pitchFamily="34" charset="0"/>
            </a:endParaRPr>
          </a:p>
        </p:txBody>
      </p:sp>
      <p:pic>
        <p:nvPicPr>
          <p:cNvPr id="3" name="Picture 2">
            <a:extLst>
              <a:ext uri="{FF2B5EF4-FFF2-40B4-BE49-F238E27FC236}">
                <a16:creationId xmlns:a16="http://schemas.microsoft.com/office/drawing/2014/main" id="{1800A18A-EEEE-5803-1CC1-70A91725D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 cy="921809"/>
          </a:xfrm>
          <a:prstGeom prst="rect">
            <a:avLst/>
          </a:prstGeom>
        </p:spPr>
      </p:pic>
      <p:sp>
        <p:nvSpPr>
          <p:cNvPr id="4" name="Slide Number Placeholder 3">
            <a:extLst>
              <a:ext uri="{FF2B5EF4-FFF2-40B4-BE49-F238E27FC236}">
                <a16:creationId xmlns:a16="http://schemas.microsoft.com/office/drawing/2014/main" id="{F217E47A-F8FD-0243-B37B-40783E9353BE}"/>
              </a:ext>
            </a:extLst>
          </p:cNvPr>
          <p:cNvSpPr>
            <a:spLocks noGrp="1"/>
          </p:cNvSpPr>
          <p:nvPr>
            <p:ph type="sldNum" sz="quarter" idx="12"/>
          </p:nvPr>
        </p:nvSpPr>
        <p:spPr/>
        <p:txBody>
          <a:bodyPr/>
          <a:lstStyle/>
          <a:p>
            <a:fld id="{E6399E6D-F375-4A8F-B198-DB763C597A06}" type="slidenum">
              <a:rPr lang="en-US" smtClean="0"/>
              <a:t>13</a:t>
            </a:fld>
            <a:endParaRPr lang="en-US"/>
          </a:p>
        </p:txBody>
      </p:sp>
      <p:sp>
        <p:nvSpPr>
          <p:cNvPr id="5" name="Rectangle 4">
            <a:extLst>
              <a:ext uri="{FF2B5EF4-FFF2-40B4-BE49-F238E27FC236}">
                <a16:creationId xmlns:a16="http://schemas.microsoft.com/office/drawing/2014/main" id="{D624F082-426A-0B97-0726-B2FD906D6745}"/>
              </a:ext>
            </a:extLst>
          </p:cNvPr>
          <p:cNvSpPr/>
          <p:nvPr/>
        </p:nvSpPr>
        <p:spPr>
          <a:xfrm>
            <a:off x="838200" y="32873"/>
            <a:ext cx="5638800"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altLang="en-US" sz="4000" b="1" i="0" u="none" strike="noStrike" kern="0" cap="none" spc="0" normalizeH="0" baseline="0" noProof="0" dirty="0">
                <a:ln>
                  <a:noFill/>
                </a:ln>
                <a:solidFill>
                  <a:schemeClr val="accent2">
                    <a:lumMod val="60000"/>
                    <a:lumOff val="40000"/>
                  </a:schemeClr>
                </a:solidFill>
                <a:effectLst/>
                <a:uLnTx/>
                <a:uFillTx/>
                <a:latin typeface="Arial" pitchFamily="34" charset="0"/>
                <a:cs typeface="Arial" pitchFamily="34" charset="0"/>
                <a:sym typeface="Arial" pitchFamily="34" charset="0"/>
              </a:rPr>
              <a:t>المبادئ الذهبية لعقود الفيديك</a:t>
            </a:r>
            <a:endParaRPr kumimoji="0" lang="en-US" sz="1800" b="1" i="0" u="none" strike="noStrike" kern="0" cap="none" spc="0" normalizeH="0" baseline="0" noProof="0" dirty="0">
              <a:ln>
                <a:noFill/>
              </a:ln>
              <a:solidFill>
                <a:schemeClr val="accent2">
                  <a:lumMod val="60000"/>
                  <a:lumOff val="40000"/>
                </a:schemeClr>
              </a:solidFill>
              <a:effectLst/>
              <a:uLnTx/>
              <a:uFillTx/>
            </a:endParaRPr>
          </a:p>
        </p:txBody>
      </p:sp>
      <p:sp>
        <p:nvSpPr>
          <p:cNvPr id="6" name="Rectangle 5">
            <a:extLst>
              <a:ext uri="{FF2B5EF4-FFF2-40B4-BE49-F238E27FC236}">
                <a16:creationId xmlns:a16="http://schemas.microsoft.com/office/drawing/2014/main" id="{776BFCEC-0A28-0481-3151-5500ACF0CD6B}"/>
              </a:ext>
            </a:extLst>
          </p:cNvPr>
          <p:cNvSpPr/>
          <p:nvPr/>
        </p:nvSpPr>
        <p:spPr>
          <a:xfrm>
            <a:off x="0" y="740759"/>
            <a:ext cx="7315200" cy="6386364"/>
          </a:xfrm>
          <a:prstGeom prst="rect">
            <a:avLst/>
          </a:prstGeom>
        </p:spPr>
        <p:txBody>
          <a:bodyPr wrap="square">
            <a:spAutoFit/>
          </a:bodyPr>
          <a:lstStyle/>
          <a:p>
            <a:pPr marL="457200" lvl="0" indent="-381000" algn="r" rtl="1" fontAlgn="base">
              <a:spcBef>
                <a:spcPts val="600"/>
              </a:spcBef>
              <a:spcAft>
                <a:spcPct val="0"/>
              </a:spcAft>
              <a:buClr>
                <a:srgbClr val="000000"/>
              </a:buClr>
              <a:buSzPts val="2400"/>
              <a:buFont typeface="Arial" pitchFamily="34" charset="0"/>
              <a:buChar char="◦"/>
            </a:pPr>
            <a:r>
              <a:rPr lang="ar-EG" altLang="en-US" sz="2000" kern="0" dirty="0">
                <a:solidFill>
                  <a:srgbClr val="000000"/>
                </a:solidFill>
                <a:latin typeface="Arial" pitchFamily="34" charset="0"/>
                <a:cs typeface="Arial" pitchFamily="34" charset="0"/>
                <a:sym typeface="Arial" pitchFamily="34" charset="0"/>
              </a:rPr>
              <a:t> </a:t>
            </a:r>
            <a:r>
              <a:rPr lang="ar-SA" altLang="en-US" sz="2000" b="1" u="sng" kern="0" dirty="0">
                <a:solidFill>
                  <a:srgbClr val="000000"/>
                </a:solidFill>
                <a:latin typeface="Arial" pitchFamily="34" charset="0"/>
                <a:cs typeface="Arial" pitchFamily="34" charset="0"/>
                <a:sym typeface="Arial" pitchFamily="34" charset="0"/>
              </a:rPr>
              <a:t>تم إعداد هذه الوثيقة بواسطة اللجنة المشكلة لذلك لتحديد:</a:t>
            </a:r>
            <a:endParaRPr lang="en-US" altLang="en-US" sz="2000" b="1" u="sng" kern="0" dirty="0">
              <a:solidFill>
                <a:srgbClr val="000000"/>
              </a:solidFill>
              <a:latin typeface="Arial" pitchFamily="34" charset="0"/>
              <a:cs typeface="Arial" pitchFamily="34" charset="0"/>
              <a:sym typeface="Arial" pitchFamily="34" charset="0"/>
            </a:endParaRPr>
          </a:p>
          <a:p>
            <a:pPr marL="419100" lvl="0" indent="-342900" algn="r" rtl="1" fontAlgn="base">
              <a:spcBef>
                <a:spcPts val="600"/>
              </a:spcBef>
              <a:spcAft>
                <a:spcPct val="0"/>
              </a:spcAft>
              <a:buClr>
                <a:srgbClr val="000000"/>
              </a:buClr>
              <a:buSzPts val="2400"/>
              <a:buFont typeface="Wingdings" panose="05000000000000000000" pitchFamily="2" charset="2"/>
              <a:buChar char="Ø"/>
            </a:pPr>
            <a:r>
              <a:rPr lang="ar-SA" altLang="en-US" sz="2000" kern="0" dirty="0">
                <a:solidFill>
                  <a:srgbClr val="000000"/>
                </a:solidFill>
                <a:latin typeface="Arial" pitchFamily="34" charset="0"/>
                <a:cs typeface="Arial" pitchFamily="34" charset="0"/>
                <a:sym typeface="Arial" pitchFamily="34" charset="0"/>
              </a:rPr>
              <a:t>المبادئ الذهبية </a:t>
            </a:r>
            <a:r>
              <a:rPr lang="ar-SA" altLang="en-US" sz="2000" kern="0" dirty="0" err="1">
                <a:solidFill>
                  <a:srgbClr val="000000"/>
                </a:solidFill>
                <a:latin typeface="Arial" pitchFamily="34" charset="0"/>
                <a:cs typeface="Arial" pitchFamily="34" charset="0"/>
                <a:sym typeface="Arial" pitchFamily="34" charset="0"/>
              </a:rPr>
              <a:t>للفيديك</a:t>
            </a:r>
            <a:r>
              <a:rPr lang="ar-SA" altLang="en-US" sz="2000" kern="0" dirty="0">
                <a:solidFill>
                  <a:srgbClr val="000000"/>
                </a:solidFill>
                <a:latin typeface="Arial" pitchFamily="34" charset="0"/>
                <a:cs typeface="Arial" pitchFamily="34" charset="0"/>
                <a:sym typeface="Arial" pitchFamily="34" charset="0"/>
              </a:rPr>
              <a:t>.</a:t>
            </a:r>
            <a:endParaRPr lang="en-US" altLang="en-US" sz="2000" kern="0" dirty="0">
              <a:solidFill>
                <a:srgbClr val="000000"/>
              </a:solidFill>
              <a:latin typeface="Arial" pitchFamily="34" charset="0"/>
              <a:cs typeface="Arial" pitchFamily="34" charset="0"/>
              <a:sym typeface="Arial" pitchFamily="34" charset="0"/>
            </a:endParaRPr>
          </a:p>
          <a:p>
            <a:pPr marL="419100" lvl="0" indent="-342900" algn="r" rtl="1" fontAlgn="base">
              <a:spcBef>
                <a:spcPts val="600"/>
              </a:spcBef>
              <a:spcAft>
                <a:spcPct val="0"/>
              </a:spcAft>
              <a:buClr>
                <a:srgbClr val="000000"/>
              </a:buClr>
              <a:buSzPts val="2400"/>
              <a:buFont typeface="Wingdings" panose="05000000000000000000" pitchFamily="2" charset="2"/>
              <a:buChar char="Ø"/>
            </a:pPr>
            <a:r>
              <a:rPr lang="ar-SA" altLang="en-US" sz="2000" kern="0" dirty="0">
                <a:solidFill>
                  <a:srgbClr val="000000"/>
                </a:solidFill>
                <a:latin typeface="Arial" pitchFamily="34" charset="0"/>
                <a:cs typeface="Arial" pitchFamily="34" charset="0"/>
                <a:sym typeface="Arial" pitchFamily="34" charset="0"/>
              </a:rPr>
              <a:t>السبب (الأسباب) التي تجعل هذه المبادئ تؤخذ في الاعتبار من الممارسين عند وضع الشروط الخاصة</a:t>
            </a:r>
            <a:r>
              <a:rPr lang="ar-EG" altLang="en-US" sz="2000" kern="0" dirty="0">
                <a:solidFill>
                  <a:srgbClr val="000000"/>
                </a:solidFill>
                <a:latin typeface="Arial" pitchFamily="34" charset="0"/>
                <a:cs typeface="Arial" pitchFamily="34" charset="0"/>
                <a:sym typeface="Arial" pitchFamily="34" charset="0"/>
              </a:rPr>
              <a:t>.</a:t>
            </a:r>
            <a:r>
              <a:rPr lang="ar-SA" altLang="en-US" sz="2000" kern="0" dirty="0">
                <a:solidFill>
                  <a:srgbClr val="000000"/>
                </a:solidFill>
                <a:latin typeface="Arial" pitchFamily="34" charset="0"/>
                <a:cs typeface="Arial" pitchFamily="34" charset="0"/>
                <a:sym typeface="Arial" pitchFamily="34" charset="0"/>
              </a:rPr>
              <a:t> </a:t>
            </a:r>
            <a:endParaRPr lang="en-US" altLang="en-US" sz="2000" kern="0" dirty="0">
              <a:solidFill>
                <a:srgbClr val="000000"/>
              </a:solidFill>
              <a:latin typeface="Arial" pitchFamily="34" charset="0"/>
              <a:cs typeface="Arial" pitchFamily="34" charset="0"/>
              <a:sym typeface="Arial" pitchFamily="34" charset="0"/>
            </a:endParaRPr>
          </a:p>
          <a:p>
            <a:pPr marL="419100" lvl="0" indent="-342900" algn="r" rtl="1" fontAlgn="base">
              <a:spcBef>
                <a:spcPts val="600"/>
              </a:spcBef>
              <a:spcAft>
                <a:spcPct val="0"/>
              </a:spcAft>
              <a:buClr>
                <a:srgbClr val="000000"/>
              </a:buClr>
              <a:buSzPts val="2400"/>
              <a:buFont typeface="Wingdings" panose="05000000000000000000" pitchFamily="2" charset="2"/>
              <a:buChar char="Ø"/>
            </a:pPr>
            <a:r>
              <a:rPr lang="ar-SA" altLang="en-US" sz="2000" kern="0" dirty="0">
                <a:solidFill>
                  <a:srgbClr val="000000"/>
                </a:solidFill>
                <a:latin typeface="Arial" pitchFamily="34" charset="0"/>
                <a:cs typeface="Arial" pitchFamily="34" charset="0"/>
                <a:sym typeface="Arial" pitchFamily="34" charset="0"/>
              </a:rPr>
              <a:t>إرشادات حول كيفية قيام المستخدمين بصياغة الشروط الخاصة واعتماد مستندات العقود لتقوم على المبادئ الذهبية </a:t>
            </a:r>
            <a:r>
              <a:rPr lang="en-US" altLang="en-US" sz="2000" u="sng" kern="0" dirty="0">
                <a:solidFill>
                  <a:srgbClr val="000000"/>
                </a:solidFill>
                <a:latin typeface="Arial" pitchFamily="34" charset="0"/>
                <a:cs typeface="Arial" pitchFamily="34" charset="0"/>
                <a:sym typeface="Arial" pitchFamily="34" charset="0"/>
              </a:rPr>
              <a:t>GCs</a:t>
            </a:r>
            <a:r>
              <a:rPr lang="en-US" altLang="en-US" sz="2000" kern="0" dirty="0">
                <a:solidFill>
                  <a:srgbClr val="000000"/>
                </a:solidFill>
                <a:latin typeface="Arial" pitchFamily="34" charset="0"/>
                <a:cs typeface="Arial" pitchFamily="34" charset="0"/>
                <a:sym typeface="Arial" pitchFamily="34" charset="0"/>
              </a:rPr>
              <a:t> </a:t>
            </a:r>
            <a:r>
              <a:rPr lang="ar-SA" altLang="en-US" sz="2000" kern="0" dirty="0">
                <a:solidFill>
                  <a:srgbClr val="000000"/>
                </a:solidFill>
                <a:latin typeface="Arial" pitchFamily="34" charset="0"/>
                <a:cs typeface="Arial" pitchFamily="34" charset="0"/>
                <a:sym typeface="Arial" pitchFamily="34" charset="0"/>
              </a:rPr>
              <a:t>الخاصة بـ </a:t>
            </a:r>
            <a:r>
              <a:rPr lang="en-US" altLang="en-US" sz="2000" u="sng" kern="0" dirty="0">
                <a:solidFill>
                  <a:srgbClr val="000000"/>
                </a:solidFill>
                <a:latin typeface="Arial" pitchFamily="34" charset="0"/>
                <a:cs typeface="Arial" pitchFamily="34" charset="0"/>
                <a:sym typeface="Arial" pitchFamily="34" charset="0"/>
              </a:rPr>
              <a:t>FIDIC</a:t>
            </a:r>
            <a:r>
              <a:rPr lang="en-US" altLang="en-US" sz="2000" kern="0" dirty="0">
                <a:solidFill>
                  <a:srgbClr val="000000"/>
                </a:solidFill>
                <a:latin typeface="Arial" pitchFamily="34" charset="0"/>
                <a:cs typeface="Arial" pitchFamily="34" charset="0"/>
                <a:sym typeface="Arial" pitchFamily="34" charset="0"/>
              </a:rPr>
              <a:t> </a:t>
            </a:r>
            <a:r>
              <a:rPr lang="ar-SA" altLang="en-US" sz="2000" kern="0" dirty="0">
                <a:solidFill>
                  <a:srgbClr val="000000"/>
                </a:solidFill>
                <a:latin typeface="Arial" pitchFamily="34" charset="0"/>
                <a:cs typeface="Arial" pitchFamily="34" charset="0"/>
                <a:sym typeface="Arial" pitchFamily="34" charset="0"/>
              </a:rPr>
              <a:t>حتى لا تنتهك أو تحيد عن مبادئ فيديك الذهبية.</a:t>
            </a:r>
            <a:endParaRPr lang="en-US" altLang="en-US" sz="2000" kern="0" dirty="0">
              <a:solidFill>
                <a:srgbClr val="000000"/>
              </a:solidFill>
              <a:latin typeface="Arial" pitchFamily="34" charset="0"/>
              <a:cs typeface="Arial" pitchFamily="34" charset="0"/>
              <a:sym typeface="Arial" pitchFamily="34" charset="0"/>
            </a:endParaRPr>
          </a:p>
          <a:p>
            <a:pPr marL="419100" lvl="0" indent="-342900" algn="r" rtl="1" fontAlgn="base">
              <a:spcBef>
                <a:spcPts val="600"/>
              </a:spcBef>
              <a:spcAft>
                <a:spcPct val="0"/>
              </a:spcAft>
              <a:buClr>
                <a:srgbClr val="000000"/>
              </a:buClr>
              <a:buSzPts val="2400"/>
              <a:buFont typeface="Wingdings" panose="05000000000000000000" pitchFamily="2" charset="2"/>
              <a:buChar char="Ø"/>
            </a:pPr>
            <a:r>
              <a:rPr lang="ar-SA" altLang="en-US" sz="2000" kern="0" dirty="0">
                <a:solidFill>
                  <a:srgbClr val="000000"/>
                </a:solidFill>
                <a:latin typeface="Arial" pitchFamily="34" charset="0"/>
                <a:cs typeface="Arial" pitchFamily="34" charset="0"/>
                <a:sym typeface="Arial" pitchFamily="34" charset="0"/>
              </a:rPr>
              <a:t>تم إعداد </a:t>
            </a:r>
            <a:r>
              <a:rPr lang="en-US" altLang="en-US" sz="2000" u="sng" kern="0" dirty="0">
                <a:solidFill>
                  <a:srgbClr val="000000"/>
                </a:solidFill>
                <a:latin typeface="Arial" pitchFamily="34" charset="0"/>
                <a:cs typeface="Arial" pitchFamily="34" charset="0"/>
                <a:sym typeface="Arial" pitchFamily="34" charset="0"/>
              </a:rPr>
              <a:t>GCs</a:t>
            </a:r>
            <a:r>
              <a:rPr lang="ar-SA" altLang="en-US" sz="2000" kern="0" dirty="0">
                <a:solidFill>
                  <a:srgbClr val="000000"/>
                </a:solidFill>
                <a:latin typeface="Arial" pitchFamily="34" charset="0"/>
                <a:cs typeface="Arial" pitchFamily="34" charset="0"/>
                <a:sym typeface="Arial" pitchFamily="34" charset="0"/>
              </a:rPr>
              <a:t>هذه </a:t>
            </a:r>
            <a:r>
              <a:rPr lang="ar-EG" altLang="en-US" sz="2000" kern="0" dirty="0">
                <a:solidFill>
                  <a:srgbClr val="000000"/>
                </a:solidFill>
                <a:latin typeface="Arial" pitchFamily="34" charset="0"/>
                <a:cs typeface="Arial" pitchFamily="34" charset="0"/>
                <a:sym typeface="Arial" pitchFamily="34" charset="0"/>
              </a:rPr>
              <a:t>الشروط العامة </a:t>
            </a:r>
            <a:r>
              <a:rPr lang="ar-SA" altLang="en-US" sz="2000" kern="0" dirty="0">
                <a:solidFill>
                  <a:srgbClr val="000000"/>
                </a:solidFill>
                <a:latin typeface="Arial" pitchFamily="34" charset="0"/>
                <a:cs typeface="Arial" pitchFamily="34" charset="0"/>
                <a:sym typeface="Arial" pitchFamily="34" charset="0"/>
              </a:rPr>
              <a:t>للاستخدام في مجموعة واسعة من المشاريع والسلطات القضائية وهي تتطلب حتما استكمالها بشروط خاصة</a:t>
            </a:r>
            <a:endParaRPr lang="en-US" altLang="en-US" sz="20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2000" kern="0" dirty="0">
                <a:solidFill>
                  <a:srgbClr val="000000"/>
                </a:solidFill>
                <a:latin typeface="Arial" pitchFamily="34" charset="0"/>
                <a:cs typeface="Arial" pitchFamily="34" charset="0"/>
                <a:sym typeface="Arial" pitchFamily="34" charset="0"/>
              </a:rPr>
              <a:t>معالجة الظروف الخاصة لموقع العمل</a:t>
            </a:r>
            <a:r>
              <a:rPr lang="en-US" altLang="en-US" sz="2000" kern="0" dirty="0">
                <a:solidFill>
                  <a:srgbClr val="000000"/>
                </a:solidFill>
                <a:latin typeface="Arial" pitchFamily="34" charset="0"/>
                <a:cs typeface="Arial" pitchFamily="34" charset="0"/>
                <a:sym typeface="Arial" pitchFamily="34" charset="0"/>
              </a:rPr>
              <a:t>.</a:t>
            </a: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2000" kern="0" dirty="0">
                <a:solidFill>
                  <a:srgbClr val="000000"/>
                </a:solidFill>
                <a:latin typeface="Arial" pitchFamily="34" charset="0"/>
                <a:cs typeface="Arial" pitchFamily="34" charset="0"/>
                <a:sym typeface="Arial" pitchFamily="34" charset="0"/>
              </a:rPr>
              <a:t>الميزات الفريدة لمشروع معين و قد يكون من الضروري في الشروط الخاصة عمل تعديل </a:t>
            </a:r>
            <a:r>
              <a:rPr lang="ar-EG" altLang="en-US" sz="2000" kern="0" dirty="0">
                <a:solidFill>
                  <a:srgbClr val="000000"/>
                </a:solidFill>
                <a:latin typeface="Arial" pitchFamily="34" charset="0"/>
                <a:cs typeface="Arial" pitchFamily="34" charset="0"/>
                <a:sym typeface="Arial" pitchFamily="34" charset="0"/>
              </a:rPr>
              <a:t>للشروط العامة </a:t>
            </a:r>
            <a:r>
              <a:rPr lang="ar-SA" altLang="en-US" sz="2000" kern="0" dirty="0">
                <a:solidFill>
                  <a:srgbClr val="000000"/>
                </a:solidFill>
                <a:latin typeface="Arial" pitchFamily="34" charset="0"/>
                <a:cs typeface="Arial" pitchFamily="34" charset="0"/>
                <a:sym typeface="Arial" pitchFamily="34" charset="0"/>
              </a:rPr>
              <a:t>اعتمادا علي </a:t>
            </a:r>
            <a:r>
              <a:rPr lang="en-US" altLang="en-US" sz="2000" u="sng" kern="0" dirty="0">
                <a:solidFill>
                  <a:srgbClr val="000000"/>
                </a:solidFill>
                <a:latin typeface="Arial" pitchFamily="34" charset="0"/>
                <a:cs typeface="Arial" pitchFamily="34" charset="0"/>
                <a:sym typeface="Arial" pitchFamily="34" charset="0"/>
              </a:rPr>
              <a:t>GCs</a:t>
            </a:r>
            <a:r>
              <a:rPr lang="en-US" altLang="en-US" sz="2000" kern="0" dirty="0">
                <a:solidFill>
                  <a:srgbClr val="000000"/>
                </a:solidFill>
                <a:latin typeface="Arial" pitchFamily="34" charset="0"/>
                <a:cs typeface="Arial" pitchFamily="34" charset="0"/>
                <a:sym typeface="Arial" pitchFamily="34" charset="0"/>
              </a:rPr>
              <a:t> </a:t>
            </a:r>
            <a:r>
              <a:rPr lang="ar-SA" altLang="en-US" sz="2000" kern="0" dirty="0">
                <a:solidFill>
                  <a:srgbClr val="000000"/>
                </a:solidFill>
                <a:latin typeface="Arial" pitchFamily="34" charset="0"/>
                <a:cs typeface="Arial" pitchFamily="34" charset="0"/>
                <a:sym typeface="Arial" pitchFamily="34" charset="0"/>
              </a:rPr>
              <a:t>للامتثال للقوانين الإلزامية التي تنطبق على الموقع أو للامتثال مع القانون الحاكم للعقد.</a:t>
            </a:r>
            <a:endParaRPr lang="en-US" altLang="en-US" sz="20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2000" kern="0" dirty="0">
                <a:solidFill>
                  <a:srgbClr val="000000"/>
                </a:solidFill>
                <a:latin typeface="Arial" pitchFamily="34" charset="0"/>
                <a:cs typeface="Arial" pitchFamily="34" charset="0"/>
                <a:sym typeface="Arial" pitchFamily="34" charset="0"/>
              </a:rPr>
              <a:t>يشترط أن تقتصر هذه التعديلات على تلك الضرورية للظروف الخاصة بالموقع والمشروع ويجب علي  صاحب العمل ألا ينتهك ، العقد حتي يمكن التعرف عليه كعقد فيديك.</a:t>
            </a:r>
            <a:endParaRPr lang="en-US" altLang="en-US" sz="2400" b="1"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Arial" pitchFamily="34" charset="0"/>
              <a:buChar char="◦"/>
            </a:pPr>
            <a:endParaRPr lang="en-US" altLang="en-US" sz="2400" b="1"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endParaRPr lang="en-US" altLang="en-US" sz="2000" b="1" kern="0" dirty="0">
              <a:solidFill>
                <a:srgbClr val="000000"/>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136784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780C7-911D-64AD-078A-2A6E7841861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03D487C-1393-6045-CA0E-27A007902016}"/>
              </a:ext>
            </a:extLst>
          </p:cNvPr>
          <p:cNvSpPr/>
          <p:nvPr/>
        </p:nvSpPr>
        <p:spPr>
          <a:xfrm>
            <a:off x="0" y="3464"/>
            <a:ext cx="7391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lvl="0" algn="ctr" rtl="1" eaLnBrk="0" fontAlgn="base" hangingPunct="0">
              <a:spcBef>
                <a:spcPts val="600"/>
              </a:spcBef>
              <a:buClr>
                <a:srgbClr val="000000"/>
              </a:buClr>
              <a:buSzPts val="2400"/>
              <a:defRPr/>
            </a:pPr>
            <a:r>
              <a:rPr lang="ar-EG" sz="2400" b="1" kern="0" dirty="0">
                <a:solidFill>
                  <a:srgbClr val="000000"/>
                </a:solidFill>
                <a:cs typeface="Arial"/>
                <a:sym typeface="Arial" pitchFamily="34" charset="0"/>
              </a:rPr>
              <a:t> </a:t>
            </a:r>
            <a:endParaRPr lang="en-US" sz="2000" kern="0" dirty="0">
              <a:solidFill>
                <a:srgbClr val="000000"/>
              </a:solidFill>
              <a:cs typeface="Arial"/>
              <a:sym typeface="Arial" pitchFamily="34" charset="0"/>
            </a:endParaRPr>
          </a:p>
        </p:txBody>
      </p:sp>
      <p:pic>
        <p:nvPicPr>
          <p:cNvPr id="8" name="Picture 7">
            <a:extLst>
              <a:ext uri="{FF2B5EF4-FFF2-40B4-BE49-F238E27FC236}">
                <a16:creationId xmlns:a16="http://schemas.microsoft.com/office/drawing/2014/main" id="{1D875990-9DC6-3C86-FA63-611580D838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 cy="921809"/>
          </a:xfrm>
          <a:prstGeom prst="rect">
            <a:avLst/>
          </a:prstGeom>
        </p:spPr>
      </p:pic>
      <p:sp>
        <p:nvSpPr>
          <p:cNvPr id="4" name="Slide Number Placeholder 3">
            <a:extLst>
              <a:ext uri="{FF2B5EF4-FFF2-40B4-BE49-F238E27FC236}">
                <a16:creationId xmlns:a16="http://schemas.microsoft.com/office/drawing/2014/main" id="{F6C77348-CFD1-433D-07B3-4876848A45D0}"/>
              </a:ext>
            </a:extLst>
          </p:cNvPr>
          <p:cNvSpPr>
            <a:spLocks noGrp="1"/>
          </p:cNvSpPr>
          <p:nvPr>
            <p:ph type="sldNum" sz="quarter" idx="12"/>
          </p:nvPr>
        </p:nvSpPr>
        <p:spPr/>
        <p:txBody>
          <a:bodyPr/>
          <a:lstStyle/>
          <a:p>
            <a:fld id="{E6399E6D-F375-4A8F-B198-DB763C597A06}" type="slidenum">
              <a:rPr lang="en-US" smtClean="0"/>
              <a:t>14</a:t>
            </a:fld>
            <a:endParaRPr lang="en-US"/>
          </a:p>
        </p:txBody>
      </p:sp>
      <p:sp>
        <p:nvSpPr>
          <p:cNvPr id="5" name="Rectangle 4">
            <a:extLst>
              <a:ext uri="{FF2B5EF4-FFF2-40B4-BE49-F238E27FC236}">
                <a16:creationId xmlns:a16="http://schemas.microsoft.com/office/drawing/2014/main" id="{9ED95740-4AA0-E114-2E29-536D95A21A3D}"/>
              </a:ext>
            </a:extLst>
          </p:cNvPr>
          <p:cNvSpPr/>
          <p:nvPr/>
        </p:nvSpPr>
        <p:spPr>
          <a:xfrm>
            <a:off x="838200" y="32873"/>
            <a:ext cx="5638800"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altLang="en-US" sz="4000" b="1" i="0" u="none" strike="noStrike" kern="0" cap="none" spc="0" normalizeH="0" baseline="0" noProof="0" dirty="0">
                <a:ln>
                  <a:noFill/>
                </a:ln>
                <a:solidFill>
                  <a:schemeClr val="accent2">
                    <a:lumMod val="60000"/>
                    <a:lumOff val="40000"/>
                  </a:schemeClr>
                </a:solidFill>
                <a:effectLst/>
                <a:uLnTx/>
                <a:uFillTx/>
                <a:latin typeface="Arial" pitchFamily="34" charset="0"/>
                <a:cs typeface="Arial" pitchFamily="34" charset="0"/>
                <a:sym typeface="Arial" pitchFamily="34" charset="0"/>
              </a:rPr>
              <a:t>المبادئ الذهبية لعقود الفيديك</a:t>
            </a:r>
            <a:endParaRPr kumimoji="0" lang="en-US" sz="1800" b="1" i="0" u="none" strike="noStrike" kern="0" cap="none" spc="0" normalizeH="0" baseline="0" noProof="0" dirty="0">
              <a:ln>
                <a:noFill/>
              </a:ln>
              <a:solidFill>
                <a:schemeClr val="accent2">
                  <a:lumMod val="60000"/>
                  <a:lumOff val="40000"/>
                </a:schemeClr>
              </a:solidFill>
              <a:effectLst/>
              <a:uLnTx/>
              <a:uFillTx/>
            </a:endParaRPr>
          </a:p>
        </p:txBody>
      </p:sp>
      <p:sp>
        <p:nvSpPr>
          <p:cNvPr id="3" name="TextBox 2">
            <a:extLst>
              <a:ext uri="{FF2B5EF4-FFF2-40B4-BE49-F238E27FC236}">
                <a16:creationId xmlns:a16="http://schemas.microsoft.com/office/drawing/2014/main" id="{C5296ADC-9374-204A-F58D-A1ECB48D241B}"/>
              </a:ext>
            </a:extLst>
          </p:cNvPr>
          <p:cNvSpPr txBox="1"/>
          <p:nvPr/>
        </p:nvSpPr>
        <p:spPr>
          <a:xfrm>
            <a:off x="0" y="990600"/>
            <a:ext cx="7239000" cy="5216813"/>
          </a:xfrm>
          <a:prstGeom prst="rect">
            <a:avLst/>
          </a:prstGeom>
          <a:noFill/>
        </p:spPr>
        <p:txBody>
          <a:bodyPr wrap="square">
            <a:spAutoFit/>
          </a:bodyPr>
          <a:lstStyle/>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1800" kern="0" dirty="0">
                <a:solidFill>
                  <a:srgbClr val="000000"/>
                </a:solidFill>
                <a:latin typeface="Arial" pitchFamily="34" charset="0"/>
                <a:cs typeface="Arial" pitchFamily="34" charset="0"/>
                <a:sym typeface="Arial" pitchFamily="34" charset="0"/>
              </a:rPr>
              <a:t>مبدأ حرية العقد يعني أن الأطراف أحرار في الموافقة على شروط عقدهم، بشرط أن تتوافق مع القانون والسياسة العامة. ومع ذلك، يجب بعد انهاؤه ألا يكون مضللاً وغير مناسب و لذلك يجب الإشارة إلى استخدام </a:t>
            </a:r>
            <a:r>
              <a:rPr lang="en-US" altLang="en-US" sz="1800" u="sng" kern="0" dirty="0">
                <a:solidFill>
                  <a:srgbClr val="000000"/>
                </a:solidFill>
                <a:latin typeface="Arial" pitchFamily="34" charset="0"/>
                <a:cs typeface="Arial" pitchFamily="34" charset="0"/>
                <a:sym typeface="Arial" pitchFamily="34" charset="0"/>
              </a:rPr>
              <a:t>FIDIC</a:t>
            </a:r>
            <a:r>
              <a:rPr lang="en-US" altLang="en-US" sz="1800" kern="0" dirty="0">
                <a:solidFill>
                  <a:srgbClr val="000000"/>
                </a:solidFill>
                <a:latin typeface="Arial" pitchFamily="34" charset="0"/>
                <a:cs typeface="Arial" pitchFamily="34" charset="0"/>
                <a:sym typeface="Arial" pitchFamily="34" charset="0"/>
              </a:rPr>
              <a:t> .</a:t>
            </a:r>
            <a:r>
              <a:rPr lang="en-US" altLang="en-US" sz="1800" u="sng" kern="0" dirty="0">
                <a:solidFill>
                  <a:srgbClr val="000000"/>
                </a:solidFill>
                <a:latin typeface="Arial" pitchFamily="34" charset="0"/>
                <a:cs typeface="Arial" pitchFamily="34" charset="0"/>
                <a:sym typeface="Arial" pitchFamily="34" charset="0"/>
              </a:rPr>
              <a:t>GCs</a:t>
            </a: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1800" kern="0" dirty="0">
                <a:solidFill>
                  <a:srgbClr val="000000"/>
                </a:solidFill>
                <a:latin typeface="Arial" pitchFamily="34" charset="0"/>
                <a:cs typeface="Arial" pitchFamily="34" charset="0"/>
                <a:sym typeface="Arial" pitchFamily="34" charset="0"/>
              </a:rPr>
              <a:t>حصرت المبادئ الذهبية الاهتمام  للحد من التعديلات في الشروط الخاصة بحيث يتوافق العقد الناتج مع الاطراف مع شروط </a:t>
            </a:r>
            <a:r>
              <a:rPr lang="ar-SA" altLang="en-US" sz="1800" kern="0" dirty="0" err="1">
                <a:solidFill>
                  <a:srgbClr val="000000"/>
                </a:solidFill>
                <a:latin typeface="Arial" pitchFamily="34" charset="0"/>
                <a:cs typeface="Arial" pitchFamily="34" charset="0"/>
                <a:sym typeface="Arial" pitchFamily="34" charset="0"/>
              </a:rPr>
              <a:t>الفيديك</a:t>
            </a:r>
            <a:r>
              <a:rPr lang="en-US" altLang="en-US" sz="1800" kern="0" dirty="0">
                <a:solidFill>
                  <a:srgbClr val="000000"/>
                </a:solidFill>
                <a:latin typeface="Arial" pitchFamily="34" charset="0"/>
                <a:cs typeface="Arial" pitchFamily="34" charset="0"/>
                <a:sym typeface="Arial" pitchFamily="34" charset="0"/>
              </a:rPr>
              <a:t>.</a:t>
            </a: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1800" kern="0" dirty="0">
                <a:solidFill>
                  <a:srgbClr val="000000"/>
                </a:solidFill>
                <a:latin typeface="Arial" pitchFamily="34" charset="0"/>
                <a:cs typeface="Arial" pitchFamily="34" charset="0"/>
                <a:sym typeface="Arial" pitchFamily="34" charset="0"/>
              </a:rPr>
              <a:t>لقد تمت صياغة الاطراف للعقد على مستوى جوهر عقد </a:t>
            </a:r>
            <a:r>
              <a:rPr lang="ar-SA" altLang="en-US" sz="1800" kern="0" dirty="0" err="1">
                <a:solidFill>
                  <a:srgbClr val="000000"/>
                </a:solidFill>
                <a:latin typeface="Arial" pitchFamily="34" charset="0"/>
                <a:cs typeface="Arial" pitchFamily="34" charset="0"/>
                <a:sym typeface="Arial" pitchFamily="34" charset="0"/>
              </a:rPr>
              <a:t>الفيديك</a:t>
            </a:r>
            <a:r>
              <a:rPr lang="en-US" altLang="en-US" sz="1800" kern="0" dirty="0">
                <a:solidFill>
                  <a:srgbClr val="000000"/>
                </a:solidFill>
                <a:latin typeface="Arial" pitchFamily="34" charset="0"/>
                <a:cs typeface="Arial" pitchFamily="34" charset="0"/>
                <a:sym typeface="Arial" pitchFamily="34" charset="0"/>
              </a:rPr>
              <a:t>.</a:t>
            </a:r>
            <a:r>
              <a:rPr lang="ar-SA" altLang="en-US" sz="1800" kern="0" dirty="0">
                <a:solidFill>
                  <a:srgbClr val="000000"/>
                </a:solidFill>
                <a:latin typeface="Arial" pitchFamily="34" charset="0"/>
                <a:cs typeface="Arial" pitchFamily="34" charset="0"/>
                <a:sym typeface="Arial" pitchFamily="34" charset="0"/>
              </a:rPr>
              <a:t> </a:t>
            </a:r>
            <a:endParaRPr lang="en-US" altLang="en-US" sz="18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1800" kern="0" dirty="0">
                <a:solidFill>
                  <a:srgbClr val="000000"/>
                </a:solidFill>
                <a:latin typeface="Arial" pitchFamily="34" charset="0"/>
                <a:cs typeface="Arial" pitchFamily="34" charset="0"/>
                <a:sym typeface="Arial" pitchFamily="34" charset="0"/>
              </a:rPr>
              <a:t>يعبر كل طرف عما يريد بكلمة، يسهل فهمها </a:t>
            </a:r>
            <a:r>
              <a:rPr lang="ar-SA" altLang="en-US" sz="1800" kern="0" dirty="0" err="1">
                <a:solidFill>
                  <a:srgbClr val="000000"/>
                </a:solidFill>
                <a:latin typeface="Arial" pitchFamily="34" charset="0"/>
                <a:cs typeface="Arial" pitchFamily="34" charset="0"/>
                <a:sym typeface="Arial" pitchFamily="34" charset="0"/>
              </a:rPr>
              <a:t>وعموميتها</a:t>
            </a:r>
            <a:r>
              <a:rPr lang="en-US" altLang="en-US" sz="1800" kern="0" dirty="0">
                <a:solidFill>
                  <a:srgbClr val="000000"/>
                </a:solidFill>
                <a:latin typeface="Arial" pitchFamily="34" charset="0"/>
                <a:cs typeface="Arial" pitchFamily="34" charset="0"/>
                <a:sym typeface="Arial" pitchFamily="34" charset="0"/>
              </a:rPr>
              <a:t>.</a:t>
            </a: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1800" kern="0" dirty="0">
                <a:solidFill>
                  <a:srgbClr val="000000"/>
                </a:solidFill>
                <a:latin typeface="Arial" pitchFamily="34" charset="0"/>
                <a:cs typeface="Arial" pitchFamily="34" charset="0"/>
                <a:sym typeface="Arial" pitchFamily="34" charset="0"/>
              </a:rPr>
              <a:t>يقدم المعالجون إرشادات حول كيفية تعديل </a:t>
            </a:r>
            <a:r>
              <a:rPr lang="ar-EG" altLang="en-US" sz="1800" kern="0" dirty="0">
                <a:solidFill>
                  <a:srgbClr val="000000"/>
                </a:solidFill>
                <a:latin typeface="Arial" pitchFamily="34" charset="0"/>
                <a:cs typeface="Arial" pitchFamily="34" charset="0"/>
                <a:sym typeface="Arial" pitchFamily="34" charset="0"/>
              </a:rPr>
              <a:t>الشروط العامة لعقود الفيديك</a:t>
            </a:r>
            <a:r>
              <a:rPr lang="en-US" altLang="en-US" sz="1800" u="sng" kern="0" dirty="0">
                <a:solidFill>
                  <a:srgbClr val="000000"/>
                </a:solidFill>
                <a:latin typeface="Arial" pitchFamily="34" charset="0"/>
                <a:cs typeface="Arial" pitchFamily="34" charset="0"/>
                <a:sym typeface="Arial" pitchFamily="34" charset="0"/>
              </a:rPr>
              <a:t>GCs</a:t>
            </a:r>
            <a:r>
              <a:rPr lang="en-US" altLang="en-US" sz="1800" kern="0" dirty="0">
                <a:solidFill>
                  <a:srgbClr val="000000"/>
                </a:solidFill>
                <a:latin typeface="Arial" pitchFamily="34" charset="0"/>
                <a:cs typeface="Arial" pitchFamily="34" charset="0"/>
                <a:sym typeface="Arial" pitchFamily="34" charset="0"/>
              </a:rPr>
              <a:t> </a:t>
            </a:r>
            <a:r>
              <a:rPr lang="ar-SA" altLang="en-US" sz="1800" kern="0" dirty="0">
                <a:solidFill>
                  <a:srgbClr val="000000"/>
                </a:solidFill>
                <a:latin typeface="Arial" pitchFamily="34" charset="0"/>
                <a:cs typeface="Arial" pitchFamily="34" charset="0"/>
                <a:sym typeface="Arial" pitchFamily="34" charset="0"/>
              </a:rPr>
              <a:t>في الشروط الخاصة. </a:t>
            </a:r>
            <a:endParaRPr lang="en-US" altLang="en-US" sz="18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1800" kern="0" dirty="0">
                <a:solidFill>
                  <a:srgbClr val="000000"/>
                </a:solidFill>
                <a:latin typeface="Arial" pitchFamily="34" charset="0"/>
                <a:cs typeface="Arial" pitchFamily="34" charset="0"/>
                <a:sym typeface="Arial" pitchFamily="34" charset="0"/>
              </a:rPr>
              <a:t>باستثناء المبدأ الذهبي الخامس </a:t>
            </a:r>
            <a:r>
              <a:rPr lang="en-US" altLang="en-US" sz="1800" u="sng" kern="0" dirty="0">
                <a:solidFill>
                  <a:srgbClr val="000000"/>
                </a:solidFill>
                <a:latin typeface="Arial" pitchFamily="34" charset="0"/>
                <a:cs typeface="Arial" pitchFamily="34" charset="0"/>
                <a:sym typeface="Arial" pitchFamily="34" charset="0"/>
              </a:rPr>
              <a:t>GP5</a:t>
            </a:r>
            <a:r>
              <a:rPr lang="en-US" altLang="en-US" sz="1800" kern="0" dirty="0">
                <a:solidFill>
                  <a:srgbClr val="000000"/>
                </a:solidFill>
                <a:latin typeface="Arial" pitchFamily="34" charset="0"/>
                <a:cs typeface="Arial" pitchFamily="34" charset="0"/>
                <a:sym typeface="Arial" pitchFamily="34" charset="0"/>
              </a:rPr>
              <a:t> </a:t>
            </a:r>
            <a:r>
              <a:rPr lang="ar-SA" altLang="en-US" sz="1800" kern="0" dirty="0">
                <a:solidFill>
                  <a:srgbClr val="000000"/>
                </a:solidFill>
                <a:latin typeface="Arial" pitchFamily="34" charset="0"/>
                <a:cs typeface="Arial" pitchFamily="34" charset="0"/>
                <a:sym typeface="Arial" pitchFamily="34" charset="0"/>
              </a:rPr>
              <a:t>، يتم ذكر الاطراف بعبارات عامة ، بدون إشارة إلى فقرات محددة من</a:t>
            </a:r>
            <a:r>
              <a:rPr lang="ar-EG" altLang="en-US" sz="1800" kern="0" dirty="0">
                <a:solidFill>
                  <a:srgbClr val="000000"/>
                </a:solidFill>
                <a:latin typeface="Arial" pitchFamily="34" charset="0"/>
                <a:cs typeface="Arial" pitchFamily="34" charset="0"/>
                <a:sym typeface="Arial" pitchFamily="34" charset="0"/>
              </a:rPr>
              <a:t> الشروط العامة</a:t>
            </a:r>
            <a:r>
              <a:rPr lang="ar-SA" altLang="en-US" sz="1800" kern="0" dirty="0">
                <a:solidFill>
                  <a:srgbClr val="000000"/>
                </a:solidFill>
                <a:latin typeface="Arial" pitchFamily="34" charset="0"/>
                <a:cs typeface="Arial" pitchFamily="34" charset="0"/>
                <a:sym typeface="Arial" pitchFamily="34" charset="0"/>
              </a:rPr>
              <a:t> </a:t>
            </a:r>
            <a:r>
              <a:rPr lang="en-US" altLang="en-US" sz="1800" u="sng" kern="0" dirty="0">
                <a:solidFill>
                  <a:srgbClr val="000000"/>
                </a:solidFill>
                <a:latin typeface="Arial" pitchFamily="34" charset="0"/>
                <a:cs typeface="Arial" pitchFamily="34" charset="0"/>
                <a:sym typeface="Arial" pitchFamily="34" charset="0"/>
              </a:rPr>
              <a:t>GCs</a:t>
            </a:r>
            <a:r>
              <a:rPr lang="ar-SA" altLang="en-US" sz="1800" kern="0" dirty="0">
                <a:solidFill>
                  <a:srgbClr val="000000"/>
                </a:solidFill>
                <a:latin typeface="Arial" pitchFamily="34" charset="0"/>
                <a:cs typeface="Arial" pitchFamily="34" charset="0"/>
                <a:sym typeface="Arial" pitchFamily="34" charset="0"/>
              </a:rPr>
              <a:t>.</a:t>
            </a:r>
            <a:endParaRPr lang="en-US" altLang="en-US" sz="18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1800" kern="0" dirty="0">
                <a:solidFill>
                  <a:srgbClr val="000000"/>
                </a:solidFill>
                <a:latin typeface="Arial" pitchFamily="34" charset="0"/>
                <a:cs typeface="Arial" pitchFamily="34" charset="0"/>
                <a:sym typeface="Arial" pitchFamily="34" charset="0"/>
              </a:rPr>
              <a:t>إذا كانت أحكام العقد متوافقة مع الاطراف المتعاقدة، فهذا مناسب</a:t>
            </a:r>
            <a:r>
              <a:rPr lang="en-US" altLang="en-US" sz="1800" kern="0" dirty="0">
                <a:solidFill>
                  <a:srgbClr val="000000"/>
                </a:solidFill>
                <a:latin typeface="Arial" pitchFamily="34" charset="0"/>
                <a:cs typeface="Arial" pitchFamily="34" charset="0"/>
                <a:sym typeface="Arial" pitchFamily="34" charset="0"/>
              </a:rPr>
              <a:t>.</a:t>
            </a:r>
          </a:p>
          <a:p>
            <a:pPr marL="457200" lvl="0" indent="-381000" algn="r" rtl="1" fontAlgn="base">
              <a:spcBef>
                <a:spcPts val="600"/>
              </a:spcBef>
              <a:spcAft>
                <a:spcPct val="0"/>
              </a:spcAft>
              <a:buClr>
                <a:srgbClr val="000000"/>
              </a:buClr>
              <a:buSzPts val="2400"/>
              <a:buFont typeface="Wingdings" panose="05000000000000000000" pitchFamily="2" charset="2"/>
              <a:buChar char="Ø"/>
            </a:pPr>
            <a:r>
              <a:rPr lang="ar-SA" altLang="en-US" sz="1800" kern="0" dirty="0">
                <a:solidFill>
                  <a:srgbClr val="000000"/>
                </a:solidFill>
                <a:latin typeface="Arial" pitchFamily="34" charset="0"/>
                <a:cs typeface="Arial" pitchFamily="34" charset="0"/>
                <a:sym typeface="Arial" pitchFamily="34" charset="0"/>
              </a:rPr>
              <a:t>إدارة العقد تعني بالضرورة أن كل طرف سوف يوفي بالتزاماته ويمكن أن يمارس حقوقه مع الاطراف الأخرى أثناء تنفيذ الأعمال. </a:t>
            </a:r>
            <a:endParaRPr lang="en-US" altLang="en-US" sz="1800"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Arial" pitchFamily="34" charset="0"/>
              <a:buChar char="◦"/>
            </a:pPr>
            <a:endParaRPr lang="en-US" altLang="en-US" sz="1800" b="1" kern="0" dirty="0">
              <a:solidFill>
                <a:srgbClr val="000000"/>
              </a:solidFill>
              <a:latin typeface="Arial" pitchFamily="34" charset="0"/>
              <a:cs typeface="Arial" pitchFamily="34" charset="0"/>
              <a:sym typeface="Arial" pitchFamily="34" charset="0"/>
            </a:endParaRPr>
          </a:p>
          <a:p>
            <a:pPr marL="457200" lvl="0" indent="-381000" algn="r" rtl="1" fontAlgn="base">
              <a:spcBef>
                <a:spcPts val="600"/>
              </a:spcBef>
              <a:spcAft>
                <a:spcPct val="0"/>
              </a:spcAft>
              <a:buClr>
                <a:srgbClr val="000000"/>
              </a:buClr>
              <a:buSzPts val="2400"/>
              <a:buFont typeface="Arial" pitchFamily="34" charset="0"/>
              <a:buChar char="◦"/>
            </a:pPr>
            <a:endParaRPr lang="en-US" altLang="en-US" sz="1800" b="1" kern="0" dirty="0">
              <a:solidFill>
                <a:srgbClr val="000000"/>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417795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D467D-87B4-BD4E-F37D-3A654FDC99C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50834B9-8006-A6E8-0AE3-BA1E9431BB6A}"/>
              </a:ext>
            </a:extLst>
          </p:cNvPr>
          <p:cNvSpPr/>
          <p:nvPr/>
        </p:nvSpPr>
        <p:spPr>
          <a:xfrm>
            <a:off x="0" y="3464"/>
            <a:ext cx="7391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lvl="0" algn="ctr" rtl="1" eaLnBrk="0" fontAlgn="base" hangingPunct="0">
              <a:spcBef>
                <a:spcPts val="600"/>
              </a:spcBef>
              <a:buClr>
                <a:srgbClr val="000000"/>
              </a:buClr>
              <a:buSzPts val="2400"/>
              <a:defRPr/>
            </a:pPr>
            <a:r>
              <a:rPr lang="ar-EG" sz="2400" b="1" kern="0" dirty="0">
                <a:solidFill>
                  <a:srgbClr val="000000"/>
                </a:solidFill>
                <a:cs typeface="Arial"/>
                <a:sym typeface="Arial" pitchFamily="34" charset="0"/>
              </a:rPr>
              <a:t> </a:t>
            </a:r>
            <a:endParaRPr lang="en-US" sz="2000" kern="0" dirty="0">
              <a:solidFill>
                <a:srgbClr val="000000"/>
              </a:solidFill>
              <a:cs typeface="Arial"/>
              <a:sym typeface="Arial" pitchFamily="34" charset="0"/>
            </a:endParaRPr>
          </a:p>
        </p:txBody>
      </p:sp>
      <p:pic>
        <p:nvPicPr>
          <p:cNvPr id="8" name="Picture 7">
            <a:extLst>
              <a:ext uri="{FF2B5EF4-FFF2-40B4-BE49-F238E27FC236}">
                <a16:creationId xmlns:a16="http://schemas.microsoft.com/office/drawing/2014/main" id="{39E3D6BB-AF0D-1906-3C29-CF2AD33F23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 cy="921809"/>
          </a:xfrm>
          <a:prstGeom prst="rect">
            <a:avLst/>
          </a:prstGeom>
        </p:spPr>
      </p:pic>
      <p:sp>
        <p:nvSpPr>
          <p:cNvPr id="4" name="Slide Number Placeholder 3">
            <a:extLst>
              <a:ext uri="{FF2B5EF4-FFF2-40B4-BE49-F238E27FC236}">
                <a16:creationId xmlns:a16="http://schemas.microsoft.com/office/drawing/2014/main" id="{20C0A499-25C6-C9AC-7149-A6DFC0F00E28}"/>
              </a:ext>
            </a:extLst>
          </p:cNvPr>
          <p:cNvSpPr>
            <a:spLocks noGrp="1"/>
          </p:cNvSpPr>
          <p:nvPr>
            <p:ph type="sldNum" sz="quarter" idx="12"/>
          </p:nvPr>
        </p:nvSpPr>
        <p:spPr/>
        <p:txBody>
          <a:bodyPr/>
          <a:lstStyle/>
          <a:p>
            <a:fld id="{E6399E6D-F375-4A8F-B198-DB763C597A06}" type="slidenum">
              <a:rPr lang="en-US" smtClean="0"/>
              <a:t>15</a:t>
            </a:fld>
            <a:endParaRPr lang="en-US"/>
          </a:p>
        </p:txBody>
      </p:sp>
      <p:sp>
        <p:nvSpPr>
          <p:cNvPr id="5" name="Rectangle 4">
            <a:extLst>
              <a:ext uri="{FF2B5EF4-FFF2-40B4-BE49-F238E27FC236}">
                <a16:creationId xmlns:a16="http://schemas.microsoft.com/office/drawing/2014/main" id="{592B2573-1A1C-1D5E-E365-EA518656419F}"/>
              </a:ext>
            </a:extLst>
          </p:cNvPr>
          <p:cNvSpPr/>
          <p:nvPr/>
        </p:nvSpPr>
        <p:spPr>
          <a:xfrm>
            <a:off x="838200" y="32873"/>
            <a:ext cx="5638800"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altLang="en-US" sz="4000" b="1" i="0" u="none" strike="noStrike" kern="0" cap="none" spc="0" normalizeH="0" baseline="0" noProof="0" dirty="0">
                <a:ln>
                  <a:noFill/>
                </a:ln>
                <a:solidFill>
                  <a:schemeClr val="accent2">
                    <a:lumMod val="60000"/>
                    <a:lumOff val="40000"/>
                  </a:schemeClr>
                </a:solidFill>
                <a:effectLst/>
                <a:uLnTx/>
                <a:uFillTx/>
                <a:latin typeface="Arial" pitchFamily="34" charset="0"/>
                <a:cs typeface="Arial" pitchFamily="34" charset="0"/>
                <a:sym typeface="Arial" pitchFamily="34" charset="0"/>
              </a:rPr>
              <a:t>المبادئ الذهبية لعقود الفيديك</a:t>
            </a:r>
            <a:endParaRPr kumimoji="0" lang="en-US" sz="1800" b="1" i="0" u="none" strike="noStrike" kern="0" cap="none" spc="0" normalizeH="0" baseline="0" noProof="0" dirty="0">
              <a:ln>
                <a:noFill/>
              </a:ln>
              <a:solidFill>
                <a:schemeClr val="accent2">
                  <a:lumMod val="60000"/>
                  <a:lumOff val="40000"/>
                </a:schemeClr>
              </a:solidFill>
              <a:effectLst/>
              <a:uLnTx/>
              <a:uFillTx/>
            </a:endParaRPr>
          </a:p>
        </p:txBody>
      </p:sp>
      <p:sp>
        <p:nvSpPr>
          <p:cNvPr id="6" name="Rectangle 5">
            <a:extLst>
              <a:ext uri="{FF2B5EF4-FFF2-40B4-BE49-F238E27FC236}">
                <a16:creationId xmlns:a16="http://schemas.microsoft.com/office/drawing/2014/main" id="{725F7EEE-C56A-6C35-E01E-E89C709CCCC1}"/>
              </a:ext>
            </a:extLst>
          </p:cNvPr>
          <p:cNvSpPr/>
          <p:nvPr/>
        </p:nvSpPr>
        <p:spPr>
          <a:xfrm>
            <a:off x="0" y="740759"/>
            <a:ext cx="7315200" cy="400110"/>
          </a:xfrm>
          <a:prstGeom prst="rect">
            <a:avLst/>
          </a:prstGeom>
        </p:spPr>
        <p:txBody>
          <a:bodyPr wrap="square">
            <a:spAutoFit/>
          </a:bodyPr>
          <a:lstStyle/>
          <a:p>
            <a:pPr marL="457200" lvl="0" indent="-381000" algn="r" rtl="1" fontAlgn="base">
              <a:spcBef>
                <a:spcPts val="600"/>
              </a:spcBef>
              <a:spcAft>
                <a:spcPct val="0"/>
              </a:spcAft>
              <a:buClr>
                <a:srgbClr val="000000"/>
              </a:buClr>
              <a:buSzPts val="2400"/>
              <a:buFont typeface="Arial" pitchFamily="34" charset="0"/>
              <a:buChar char="◦"/>
            </a:pPr>
            <a:endParaRPr lang="en-US" altLang="en-US" sz="2000" b="1" kern="0" dirty="0">
              <a:solidFill>
                <a:srgbClr val="000000"/>
              </a:solidFill>
              <a:latin typeface="Arial" pitchFamily="34" charset="0"/>
              <a:cs typeface="Arial" pitchFamily="34" charset="0"/>
              <a:sym typeface="Arial" pitchFamily="34" charset="0"/>
            </a:endParaRPr>
          </a:p>
        </p:txBody>
      </p:sp>
      <p:sp>
        <p:nvSpPr>
          <p:cNvPr id="3" name="TextBox 2">
            <a:extLst>
              <a:ext uri="{FF2B5EF4-FFF2-40B4-BE49-F238E27FC236}">
                <a16:creationId xmlns:a16="http://schemas.microsoft.com/office/drawing/2014/main" id="{088AB9DF-6FDE-B95F-A9E7-B98A442FB69B}"/>
              </a:ext>
            </a:extLst>
          </p:cNvPr>
          <p:cNvSpPr txBox="1"/>
          <p:nvPr/>
        </p:nvSpPr>
        <p:spPr>
          <a:xfrm>
            <a:off x="0" y="1166180"/>
            <a:ext cx="7010400" cy="3101618"/>
          </a:xfrm>
          <a:prstGeom prst="rect">
            <a:avLst/>
          </a:prstGeom>
          <a:noFill/>
        </p:spPr>
        <p:txBody>
          <a:bodyPr wrap="square">
            <a:spAutoFit/>
          </a:bodyPr>
          <a:lstStyle/>
          <a:p>
            <a:pPr marL="457200" lvl="0" indent="-381000" algn="r" rtl="1" fontAlgn="base">
              <a:lnSpc>
                <a:spcPct val="150000"/>
              </a:lnSpc>
              <a:spcBef>
                <a:spcPts val="600"/>
              </a:spcBef>
              <a:spcAft>
                <a:spcPct val="0"/>
              </a:spcAft>
              <a:buClr>
                <a:srgbClr val="000000"/>
              </a:buClr>
              <a:buSzPts val="2400"/>
              <a:buFont typeface="Arial" pitchFamily="34" charset="0"/>
              <a:buChar char="◦"/>
              <a:defRPr/>
            </a:pPr>
            <a:r>
              <a:rPr lang="ar-EG" altLang="en-US" sz="2400" b="1" u="sng" kern="0" dirty="0">
                <a:solidFill>
                  <a:srgbClr val="000000"/>
                </a:solidFill>
                <a:latin typeface="Arial" panose="020B0604020202020204" pitchFamily="34" charset="0"/>
                <a:cs typeface="Arial" panose="020B0604020202020204" pitchFamily="34" charset="0"/>
                <a:sym typeface="Arial" pitchFamily="34" charset="0"/>
              </a:rPr>
              <a:t>ثالثا: </a:t>
            </a:r>
            <a:r>
              <a:rPr lang="ar-SA" altLang="en-US" sz="2400" b="1" u="sng" kern="0" dirty="0">
                <a:solidFill>
                  <a:srgbClr val="000000"/>
                </a:solidFill>
                <a:latin typeface="Arial" panose="020B0604020202020204" pitchFamily="34" charset="0"/>
                <a:cs typeface="Arial" panose="020B0604020202020204" pitchFamily="34" charset="0"/>
                <a:sym typeface="Arial" pitchFamily="34" charset="0"/>
              </a:rPr>
              <a:t>كيف تدار أحكام </a:t>
            </a:r>
            <a:r>
              <a:rPr lang="ar-EG" altLang="en-US" sz="2400" b="1" u="sng" kern="0" dirty="0">
                <a:solidFill>
                  <a:srgbClr val="000000"/>
                </a:solidFill>
                <a:latin typeface="Arial" panose="020B0604020202020204" pitchFamily="34" charset="0"/>
                <a:cs typeface="Arial" panose="020B0604020202020204" pitchFamily="34" charset="0"/>
                <a:sym typeface="Arial" pitchFamily="34" charset="0"/>
              </a:rPr>
              <a:t>الشروط العامة لعقود الفيديك </a:t>
            </a:r>
            <a:r>
              <a:rPr lang="en-US" altLang="en-US" sz="2400" b="1" u="sng" kern="0" dirty="0">
                <a:solidFill>
                  <a:srgbClr val="000000"/>
                </a:solidFill>
                <a:latin typeface="Arial" panose="020B0604020202020204" pitchFamily="34" charset="0"/>
                <a:cs typeface="Arial" panose="020B0604020202020204" pitchFamily="34" charset="0"/>
                <a:sym typeface="Arial" pitchFamily="34" charset="0"/>
              </a:rPr>
              <a:t>GCs </a:t>
            </a:r>
          </a:p>
          <a:p>
            <a:pPr marL="457200" lvl="0" indent="-381000" algn="r" rtl="1" fontAlgn="base">
              <a:lnSpc>
                <a:spcPct val="150000"/>
              </a:lnSpc>
              <a:spcBef>
                <a:spcPts val="600"/>
              </a:spcBef>
              <a:spcAft>
                <a:spcPct val="0"/>
              </a:spcAft>
              <a:buClr>
                <a:srgbClr val="000000"/>
              </a:buClr>
              <a:buSzPts val="2400"/>
              <a:buFont typeface="Arial" pitchFamily="34" charset="0"/>
              <a:buAutoNum type="arabicPeriod"/>
              <a:defRPr/>
            </a:pPr>
            <a:r>
              <a:rPr lang="ar-SA" altLang="en-US" sz="2400" kern="0" dirty="0">
                <a:solidFill>
                  <a:srgbClr val="000000"/>
                </a:solidFill>
                <a:latin typeface="Arial" panose="020B0604020202020204" pitchFamily="34" charset="0"/>
                <a:cs typeface="Arial" panose="020B0604020202020204" pitchFamily="34" charset="0"/>
                <a:sym typeface="Arial" pitchFamily="34" charset="0"/>
              </a:rPr>
              <a:t>الإدارة السليمة لشروط العقد</a:t>
            </a:r>
            <a:r>
              <a:rPr lang="en-US" altLang="en-US" sz="2400" kern="0" dirty="0">
                <a:solidFill>
                  <a:srgbClr val="000000"/>
                </a:solidFill>
                <a:latin typeface="Arial" panose="020B0604020202020204" pitchFamily="34" charset="0"/>
                <a:cs typeface="Arial" panose="020B0604020202020204" pitchFamily="34" charset="0"/>
                <a:sym typeface="Arial" pitchFamily="34" charset="0"/>
              </a:rPr>
              <a:t>.</a:t>
            </a:r>
            <a:r>
              <a:rPr lang="ar-SA" altLang="en-US" sz="2400" kern="0" dirty="0">
                <a:solidFill>
                  <a:srgbClr val="000000"/>
                </a:solidFill>
                <a:latin typeface="Arial" panose="020B0604020202020204" pitchFamily="34" charset="0"/>
                <a:cs typeface="Arial" panose="020B0604020202020204" pitchFamily="34" charset="0"/>
                <a:sym typeface="Arial" pitchFamily="34" charset="0"/>
              </a:rPr>
              <a:t> </a:t>
            </a:r>
            <a:endParaRPr lang="en-US" altLang="en-US" sz="2400" kern="0" dirty="0">
              <a:solidFill>
                <a:srgbClr val="000000"/>
              </a:solidFill>
              <a:latin typeface="Arial" panose="020B0604020202020204" pitchFamily="34" charset="0"/>
              <a:cs typeface="Arial" panose="020B0604020202020204" pitchFamily="34" charset="0"/>
              <a:sym typeface="Arial" pitchFamily="34" charset="0"/>
            </a:endParaRPr>
          </a:p>
          <a:p>
            <a:pPr marL="457200" lvl="0" indent="-381000" algn="r" rtl="1" fontAlgn="base">
              <a:lnSpc>
                <a:spcPct val="150000"/>
              </a:lnSpc>
              <a:spcBef>
                <a:spcPts val="600"/>
              </a:spcBef>
              <a:spcAft>
                <a:spcPct val="0"/>
              </a:spcAft>
              <a:buClr>
                <a:srgbClr val="000000"/>
              </a:buClr>
              <a:buSzPts val="2400"/>
              <a:buFont typeface="Arial" pitchFamily="34" charset="0"/>
              <a:buAutoNum type="arabicPeriod"/>
              <a:defRPr/>
            </a:pPr>
            <a:r>
              <a:rPr lang="ar-SA" altLang="en-US" sz="2400" kern="0" dirty="0">
                <a:solidFill>
                  <a:srgbClr val="000000"/>
                </a:solidFill>
                <a:latin typeface="Arial" panose="020B0604020202020204" pitchFamily="34" charset="0"/>
                <a:cs typeface="Arial" panose="020B0604020202020204" pitchFamily="34" charset="0"/>
                <a:sym typeface="Arial" pitchFamily="34" charset="0"/>
              </a:rPr>
              <a:t>تفسر العقد بشكل صحيح.</a:t>
            </a:r>
            <a:endParaRPr lang="en-US" altLang="en-US" sz="2400" kern="0" dirty="0">
              <a:solidFill>
                <a:srgbClr val="000000"/>
              </a:solidFill>
              <a:latin typeface="Arial" panose="020B0604020202020204" pitchFamily="34" charset="0"/>
              <a:cs typeface="Arial" panose="020B0604020202020204" pitchFamily="34" charset="0"/>
              <a:sym typeface="Arial" pitchFamily="34" charset="0"/>
            </a:endParaRPr>
          </a:p>
          <a:p>
            <a:pPr marL="76200" lvl="0" algn="r" rtl="1" fontAlgn="base">
              <a:lnSpc>
                <a:spcPct val="150000"/>
              </a:lnSpc>
              <a:spcBef>
                <a:spcPts val="600"/>
              </a:spcBef>
              <a:spcAft>
                <a:spcPct val="0"/>
              </a:spcAft>
              <a:buClr>
                <a:srgbClr val="000000"/>
              </a:buClr>
              <a:buSzPts val="2400"/>
              <a:defRPr/>
            </a:pPr>
            <a:r>
              <a:rPr lang="ar-SA" altLang="en-US" sz="2400" b="1" kern="0" dirty="0">
                <a:solidFill>
                  <a:srgbClr val="000000"/>
                </a:solidFill>
                <a:latin typeface="Arial" panose="020B0604020202020204" pitchFamily="34" charset="0"/>
                <a:cs typeface="Arial" panose="020B0604020202020204" pitchFamily="34" charset="0"/>
                <a:sym typeface="Arial" pitchFamily="34" charset="0"/>
              </a:rPr>
              <a:t>الاعتبارات الرئيسية التي تدعم أطراف العقد هي:</a:t>
            </a:r>
            <a:endParaRPr lang="en-US" altLang="en-US" sz="2400" kern="0" dirty="0">
              <a:solidFill>
                <a:srgbClr val="000000"/>
              </a:solidFill>
              <a:latin typeface="Arial" panose="020B0604020202020204" pitchFamily="34" charset="0"/>
              <a:cs typeface="Arial" panose="020B0604020202020204" pitchFamily="34" charset="0"/>
              <a:sym typeface="Arial" pitchFamily="34" charset="0"/>
            </a:endParaRPr>
          </a:p>
          <a:p>
            <a:pPr marL="457200" lvl="0" indent="-381000" algn="r" rtl="1" fontAlgn="base">
              <a:lnSpc>
                <a:spcPct val="150000"/>
              </a:lnSpc>
              <a:spcBef>
                <a:spcPts val="600"/>
              </a:spcBef>
              <a:spcAft>
                <a:spcPct val="0"/>
              </a:spcAft>
              <a:buClr>
                <a:srgbClr val="000000"/>
              </a:buClr>
              <a:buSzPts val="2400"/>
              <a:buFont typeface="Arial" pitchFamily="34" charset="0"/>
              <a:buChar char="◦"/>
              <a:defRPr/>
            </a:pPr>
            <a:r>
              <a:rPr lang="ar-SA" altLang="en-US" sz="2400" kern="0" dirty="0">
                <a:solidFill>
                  <a:srgbClr val="000000"/>
                </a:solidFill>
                <a:latin typeface="Arial" panose="020B0604020202020204" pitchFamily="34" charset="0"/>
                <a:cs typeface="Arial" panose="020B0604020202020204" pitchFamily="34" charset="0"/>
                <a:sym typeface="Arial" pitchFamily="34" charset="0"/>
              </a:rPr>
              <a:t>أن تكون شروط العقد شاملة وعادلة لكلا الاطراف المتعاقدة</a:t>
            </a:r>
            <a:r>
              <a:rPr lang="en-US" altLang="en-US" sz="2400" kern="0" dirty="0">
                <a:solidFill>
                  <a:srgbClr val="000000"/>
                </a:solidFill>
                <a:latin typeface="Arial" panose="020B0604020202020204" pitchFamily="34" charset="0"/>
                <a:cs typeface="Arial" panose="020B0604020202020204" pitchFamily="34" charset="0"/>
                <a:sym typeface="Arial" pitchFamily="34" charset="0"/>
              </a:rPr>
              <a:t>.</a:t>
            </a:r>
            <a:r>
              <a:rPr lang="ar-SA" altLang="en-US" sz="2400" kern="0" dirty="0">
                <a:solidFill>
                  <a:srgbClr val="000000"/>
                </a:solidFill>
                <a:latin typeface="Arial" panose="020B0604020202020204" pitchFamily="34" charset="0"/>
                <a:cs typeface="Arial" panose="020B0604020202020204" pitchFamily="34" charset="0"/>
                <a:sym typeface="Arial" pitchFamily="34" charset="0"/>
              </a:rPr>
              <a:t> </a:t>
            </a:r>
            <a:endParaRPr lang="en-US" altLang="en-US" sz="2400" kern="0" dirty="0">
              <a:solidFill>
                <a:srgbClr val="000000"/>
              </a:solidFill>
              <a:latin typeface="Arial" panose="020B0604020202020204" pitchFamily="34" charset="0"/>
              <a:cs typeface="Arial" panose="020B0604020202020204" pitchFamily="34" charset="0"/>
              <a:sym typeface="Arial" pitchFamily="34" charset="0"/>
            </a:endParaRPr>
          </a:p>
        </p:txBody>
      </p:sp>
    </p:spTree>
    <p:extLst>
      <p:ext uri="{BB962C8B-B14F-4D97-AF65-F5344CB8AC3E}">
        <p14:creationId xmlns:p14="http://schemas.microsoft.com/office/powerpoint/2010/main" val="43455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073E-EDFA-F052-33FB-9ECFB0F876B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DB7D77C-F214-D339-80C5-9455D1A7F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82"/>
            <a:ext cx="7391400" cy="6852264"/>
          </a:xfrm>
          <a:prstGeom prst="rect">
            <a:avLst/>
          </a:prstGeom>
        </p:spPr>
      </p:pic>
      <p:sp>
        <p:nvSpPr>
          <p:cNvPr id="4" name="Slide Number Placeholder 3">
            <a:extLst>
              <a:ext uri="{FF2B5EF4-FFF2-40B4-BE49-F238E27FC236}">
                <a16:creationId xmlns:a16="http://schemas.microsoft.com/office/drawing/2014/main" id="{296E0D9A-22E9-5979-F101-0FE41EFBAD96}"/>
              </a:ext>
            </a:extLst>
          </p:cNvPr>
          <p:cNvSpPr>
            <a:spLocks noGrp="1"/>
          </p:cNvSpPr>
          <p:nvPr>
            <p:ph type="sldNum" sz="quarter" idx="12"/>
          </p:nvPr>
        </p:nvSpPr>
        <p:spPr/>
        <p:txBody>
          <a:bodyPr/>
          <a:lstStyle/>
          <a:p>
            <a:fld id="{E6399E6D-F375-4A8F-B198-DB763C597A06}" type="slidenum">
              <a:rPr lang="en-US" smtClean="0"/>
              <a:t>2</a:t>
            </a:fld>
            <a:endParaRPr lang="en-US"/>
          </a:p>
        </p:txBody>
      </p:sp>
    </p:spTree>
    <p:extLst>
      <p:ext uri="{BB962C8B-B14F-4D97-AF65-F5344CB8AC3E}">
        <p14:creationId xmlns:p14="http://schemas.microsoft.com/office/powerpoint/2010/main" val="139180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3172-78F3-4E6A-04DA-937594ED7B8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771026A-392E-2460-906F-1E245BD93051}"/>
              </a:ext>
            </a:extLst>
          </p:cNvPr>
          <p:cNvSpPr>
            <a:spLocks noGrp="1"/>
          </p:cNvSpPr>
          <p:nvPr>
            <p:ph type="sldNum" sz="quarter" idx="12"/>
          </p:nvPr>
        </p:nvSpPr>
        <p:spPr/>
        <p:txBody>
          <a:bodyPr/>
          <a:lstStyle/>
          <a:p>
            <a:fld id="{E6399E6D-F375-4A8F-B198-DB763C597A06}" type="slidenum">
              <a:rPr lang="en-US" smtClean="0"/>
              <a:t>3</a:t>
            </a:fld>
            <a:endParaRPr lang="en-US"/>
          </a:p>
        </p:txBody>
      </p:sp>
      <p:pic>
        <p:nvPicPr>
          <p:cNvPr id="8" name="Picture 7">
            <a:extLst>
              <a:ext uri="{FF2B5EF4-FFF2-40B4-BE49-F238E27FC236}">
                <a16:creationId xmlns:a16="http://schemas.microsoft.com/office/drawing/2014/main" id="{0C4BB495-348F-B951-D8D5-4B9BDC6CCD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48606" cy="6858000"/>
          </a:xfrm>
          <a:prstGeom prst="rect">
            <a:avLst/>
          </a:prstGeom>
        </p:spPr>
      </p:pic>
      <p:pic>
        <p:nvPicPr>
          <p:cNvPr id="6" name="Content Placeholder 5">
            <a:extLst>
              <a:ext uri="{FF2B5EF4-FFF2-40B4-BE49-F238E27FC236}">
                <a16:creationId xmlns:a16="http://schemas.microsoft.com/office/drawing/2014/main" id="{E8F6B85C-2A5B-4C5E-4B83-C1DD878CAE7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96730" y="0"/>
            <a:ext cx="4848605" cy="6858000"/>
          </a:xfrm>
          <a:prstGeom prst="rect">
            <a:avLst/>
          </a:prstGeom>
        </p:spPr>
      </p:pic>
    </p:spTree>
    <p:extLst>
      <p:ext uri="{BB962C8B-B14F-4D97-AF65-F5344CB8AC3E}">
        <p14:creationId xmlns:p14="http://schemas.microsoft.com/office/powerpoint/2010/main" val="196809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CC9C-96FA-5E7B-1570-643731003BCC}"/>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C0D8AA8-3215-1C91-7362-40BFAE8302DB}"/>
              </a:ext>
            </a:extLst>
          </p:cNvPr>
          <p:cNvSpPr>
            <a:spLocks noGrp="1"/>
          </p:cNvSpPr>
          <p:nvPr>
            <p:ph type="sldNum" sz="quarter" idx="12"/>
          </p:nvPr>
        </p:nvSpPr>
        <p:spPr/>
        <p:txBody>
          <a:bodyPr/>
          <a:lstStyle/>
          <a:p>
            <a:fld id="{E6399E6D-F375-4A8F-B198-DB763C597A06}" type="slidenum">
              <a:rPr lang="en-US" smtClean="0"/>
              <a:t>4</a:t>
            </a:fld>
            <a:endParaRPr lang="en-US"/>
          </a:p>
        </p:txBody>
      </p:sp>
      <p:pic>
        <p:nvPicPr>
          <p:cNvPr id="8" name="Picture 7">
            <a:extLst>
              <a:ext uri="{FF2B5EF4-FFF2-40B4-BE49-F238E27FC236}">
                <a16:creationId xmlns:a16="http://schemas.microsoft.com/office/drawing/2014/main" id="{0B6408BC-5A95-272A-1E90-F5CC17BBB6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4586836" cy="6858000"/>
          </a:xfrm>
          <a:prstGeom prst="rect">
            <a:avLst/>
          </a:prstGeom>
        </p:spPr>
      </p:pic>
      <p:pic>
        <p:nvPicPr>
          <p:cNvPr id="6" name="Content Placeholder 5">
            <a:extLst>
              <a:ext uri="{FF2B5EF4-FFF2-40B4-BE49-F238E27FC236}">
                <a16:creationId xmlns:a16="http://schemas.microsoft.com/office/drawing/2014/main" id="{8E6B96DD-3863-D27D-9E63-BEC5E561980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34436" y="0"/>
            <a:ext cx="4730346" cy="6858000"/>
          </a:xfrm>
          <a:prstGeom prst="rect">
            <a:avLst/>
          </a:prstGeom>
        </p:spPr>
      </p:pic>
    </p:spTree>
    <p:extLst>
      <p:ext uri="{BB962C8B-B14F-4D97-AF65-F5344CB8AC3E}">
        <p14:creationId xmlns:p14="http://schemas.microsoft.com/office/powerpoint/2010/main" val="177505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446" y="0"/>
            <a:ext cx="733864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5400" indent="-457200" algn="r" rtl="1">
              <a:lnSpc>
                <a:spcPct val="200000"/>
              </a:lnSpc>
              <a:buFont typeface="Wingdings" panose="05000000000000000000" pitchFamily="2" charset="2"/>
              <a:buChar char="Ø"/>
            </a:pPr>
            <a:endParaRPr lang="ar-SA" sz="2000" b="1" i="1" dirty="0">
              <a:solidFill>
                <a:schemeClr val="tx2">
                  <a:lumMod val="1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6399E6D-F375-4A8F-B198-DB763C597A06}" type="slidenum">
              <a:rPr lang="en-US" smtClean="0"/>
              <a:t>5</a:t>
            </a:fld>
            <a:endParaRPr lang="en-US"/>
          </a:p>
        </p:txBody>
      </p:sp>
      <p:sp>
        <p:nvSpPr>
          <p:cNvPr id="3" name="TextBox 2"/>
          <p:cNvSpPr txBox="1"/>
          <p:nvPr/>
        </p:nvSpPr>
        <p:spPr>
          <a:xfrm>
            <a:off x="1143000" y="1447800"/>
            <a:ext cx="5029200" cy="369332"/>
          </a:xfrm>
          <a:prstGeom prst="rect">
            <a:avLst/>
          </a:prstGeom>
          <a:noFill/>
        </p:spPr>
        <p:txBody>
          <a:bodyPr wrap="square" rtlCol="0">
            <a:spAutoFit/>
          </a:bodyPr>
          <a:lstStyle/>
          <a:p>
            <a:pPr algn="r" rtl="1"/>
            <a:endParaRPr lang="en-US" dirty="0">
              <a:solidFill>
                <a:schemeClr val="tx2">
                  <a:lumMod val="10000"/>
                </a:schemeClr>
              </a:solidFill>
            </a:endParaRPr>
          </a:p>
        </p:txBody>
      </p:sp>
      <p:sp>
        <p:nvSpPr>
          <p:cNvPr id="5" name="TextBox 4"/>
          <p:cNvSpPr txBox="1"/>
          <p:nvPr/>
        </p:nvSpPr>
        <p:spPr>
          <a:xfrm>
            <a:off x="609600" y="1676400"/>
            <a:ext cx="5943600" cy="369332"/>
          </a:xfrm>
          <a:prstGeom prst="rect">
            <a:avLst/>
          </a:prstGeom>
          <a:noFill/>
        </p:spPr>
        <p:txBody>
          <a:bodyPr wrap="square" rtlCol="0">
            <a:spAutoFit/>
          </a:bodyPr>
          <a:lstStyle/>
          <a:p>
            <a:pPr algn="r" rtl="1"/>
            <a:r>
              <a:rPr lang="ar-EG" dirty="0">
                <a:solidFill>
                  <a:schemeClr val="tx2">
                    <a:lumMod val="10000"/>
                  </a:schemeClr>
                </a:solidFill>
              </a:rPr>
              <a:t> </a:t>
            </a:r>
            <a:endParaRPr lang="en-US" dirty="0">
              <a:solidFill>
                <a:schemeClr val="tx2">
                  <a:lumMod val="10000"/>
                </a:schemeClr>
              </a:solidFill>
            </a:endParaRPr>
          </a:p>
        </p:txBody>
      </p:sp>
      <p:sp>
        <p:nvSpPr>
          <p:cNvPr id="6" name="TextBox 5"/>
          <p:cNvSpPr txBox="1"/>
          <p:nvPr/>
        </p:nvSpPr>
        <p:spPr>
          <a:xfrm>
            <a:off x="-76200" y="751344"/>
            <a:ext cx="7315200" cy="4985980"/>
          </a:xfrm>
          <a:prstGeom prst="rect">
            <a:avLst/>
          </a:prstGeom>
          <a:noFill/>
        </p:spPr>
        <p:txBody>
          <a:bodyPr wrap="square" rtlCol="0">
            <a:spAutoFit/>
          </a:bodyPr>
          <a:lstStyle/>
          <a:p>
            <a:pPr marL="76200" lvl="0" algn="ctr" rtl="1" eaLnBrk="0" fontAlgn="base" hangingPunct="0">
              <a:spcBef>
                <a:spcPts val="600"/>
              </a:spcBef>
              <a:spcAft>
                <a:spcPct val="0"/>
              </a:spcAft>
              <a:buClr>
                <a:srgbClr val="000000"/>
              </a:buClr>
              <a:buSzPts val="2400"/>
            </a:pPr>
            <a:r>
              <a:rPr kumimoji="0" lang="ar-SA" altLang="en-US" sz="2000" b="1" i="0" u="sng" strike="noStrike" kern="0" cap="none" spc="0" normalizeH="0" baseline="0" noProof="0" dirty="0">
                <a:ln>
                  <a:noFill/>
                </a:ln>
                <a:solidFill>
                  <a:srgbClr val="000000"/>
                </a:solidFill>
                <a:effectLst/>
                <a:uLnTx/>
                <a:uFillTx/>
                <a:latin typeface="Arial" pitchFamily="34" charset="0"/>
                <a:cs typeface="Arial" pitchFamily="34" charset="0"/>
                <a:sym typeface="Arial" pitchFamily="34" charset="0"/>
              </a:rPr>
              <a:t>مدونة فيديك لقواعد السلوك</a:t>
            </a:r>
            <a:r>
              <a:rPr kumimoji="0" lang="en-US" altLang="en-US" sz="2000" b="1" i="0" u="sng" strike="noStrike" kern="0" cap="none" spc="0" normalizeH="0" baseline="0" noProof="0" dirty="0">
                <a:ln>
                  <a:noFill/>
                </a:ln>
                <a:solidFill>
                  <a:srgbClr val="000000"/>
                </a:solidFill>
                <a:effectLst/>
                <a:uLnTx/>
                <a:uFillTx/>
                <a:latin typeface="Arial" pitchFamily="34" charset="0"/>
                <a:cs typeface="Arial" pitchFamily="34" charset="0"/>
                <a:sym typeface="Arial" pitchFamily="34" charset="0"/>
              </a:rPr>
              <a:t> </a:t>
            </a:r>
            <a:r>
              <a:rPr kumimoji="0" lang="ar-EG" altLang="en-US" sz="2000" b="1" i="0" u="sng" strike="noStrike" kern="0" cap="none" spc="0" normalizeH="0" baseline="0" noProof="0" dirty="0">
                <a:ln>
                  <a:noFill/>
                </a:ln>
                <a:solidFill>
                  <a:srgbClr val="000000"/>
                </a:solidFill>
                <a:effectLst/>
                <a:uLnTx/>
                <a:uFillTx/>
                <a:latin typeface="Arial" pitchFamily="34" charset="0"/>
                <a:cs typeface="Arial" pitchFamily="34" charset="0"/>
                <a:sym typeface="Arial" pitchFamily="34" charset="0"/>
              </a:rPr>
              <a:t> للمهندسين الاستشاريين </a:t>
            </a:r>
            <a:endParaRPr kumimoji="0" lang="en-US" altLang="en-US" sz="2000" b="1" i="0" u="sng" strike="noStrike" kern="0" cap="none" spc="0" normalizeH="0" baseline="0" noProof="0" dirty="0">
              <a:ln>
                <a:noFill/>
              </a:ln>
              <a:solidFill>
                <a:srgbClr val="000000"/>
              </a:solidFill>
              <a:effectLst/>
              <a:uLnTx/>
              <a:uFillTx/>
              <a:latin typeface="Arial" pitchFamily="34" charset="0"/>
              <a:cs typeface="Arial" pitchFamily="34" charset="0"/>
              <a:sym typeface="Arial" pitchFamily="34" charset="0"/>
            </a:endParaRPr>
          </a:p>
          <a:p>
            <a:pPr marL="76200" lvl="0" algn="ctr" rtl="1" eaLnBrk="0" fontAlgn="base" hangingPunct="0">
              <a:spcBef>
                <a:spcPts val="600"/>
              </a:spcBef>
              <a:spcAft>
                <a:spcPct val="0"/>
              </a:spcAft>
              <a:buClr>
                <a:srgbClr val="000000"/>
              </a:buClr>
              <a:buSzPts val="2400"/>
            </a:pPr>
            <a:endParaRPr kumimoji="0" lang="en-US" altLang="en-US" sz="2000" b="1" i="0" u="sng" strike="noStrike" kern="0" cap="none" spc="0" normalizeH="0" baseline="0" noProof="0" dirty="0">
              <a:ln>
                <a:noFill/>
              </a:ln>
              <a:solidFill>
                <a:srgbClr val="000000"/>
              </a:solidFill>
              <a:effectLst/>
              <a:uLnTx/>
              <a:uFillTx/>
              <a:latin typeface="Arial" pitchFamily="34" charset="0"/>
              <a:cs typeface="Arial" pitchFamily="34" charset="0"/>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يجب على المهندسين تحسين معارفهم ومهاراتهم</a:t>
            </a:r>
            <a:r>
              <a:rPr kumimoji="0" lang="ar-EG"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a:t>
            </a:r>
            <a:r>
              <a:rPr kumimoji="0" lang="ar-SA"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 </a:t>
            </a:r>
            <a:endParaRPr kumimoji="0" lang="en-US"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يجب على المجتمع احترام النزاهة والثقة في حكم </a:t>
            </a:r>
            <a:r>
              <a:rPr kumimoji="0" lang="ar-EG"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المهندسين الاستشاريين </a:t>
            </a:r>
            <a:r>
              <a:rPr kumimoji="0" lang="ar-SA"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و تكافئهم بإنصاف.</a:t>
            </a:r>
            <a:endParaRPr kumimoji="0" lang="en-US"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تتفق جميع الاتحادات الأعضاء في </a:t>
            </a:r>
            <a:r>
              <a:rPr kumimoji="0" lang="ar-EG"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الفيديك </a:t>
            </a:r>
            <a:r>
              <a:rPr kumimoji="0" lang="ar-SA"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علي أن المبادئ التالية أساسية</a:t>
            </a:r>
            <a:r>
              <a:rPr kumimoji="0" lang="ar-EG"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a:t>
            </a:r>
            <a:endParaRPr kumimoji="0" lang="en-US"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يجب ان يكون المجتمع لديه الثقة اللازمة في مستشاريه.</a:t>
            </a:r>
            <a:endParaRPr kumimoji="0" lang="en-US"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76200" lvl="0" algn="r" rtl="1" eaLnBrk="0" fontAlgn="base" hangingPunct="0">
              <a:spcBef>
                <a:spcPts val="600"/>
              </a:spcBef>
              <a:spcAft>
                <a:spcPct val="0"/>
              </a:spcAft>
              <a:buClr>
                <a:srgbClr val="000000"/>
              </a:buClr>
              <a:buSzPts val="2400"/>
            </a:pPr>
            <a:endParaRPr kumimoji="0" lang="en-US" altLang="en-US"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76200" lvl="0" algn="r" rtl="1" eaLnBrk="0" fontAlgn="base" hangingPunct="0">
              <a:spcBef>
                <a:spcPts val="600"/>
              </a:spcBef>
              <a:spcAft>
                <a:spcPct val="0"/>
              </a:spcAft>
              <a:buClr>
                <a:srgbClr val="000000"/>
              </a:buClr>
              <a:buSzPts val="2400"/>
            </a:pPr>
            <a:endParaRPr kumimoji="0" lang="en-US" altLang="en-US"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76200" lvl="0" algn="r" rtl="1" eaLnBrk="0" fontAlgn="base" hangingPunct="0">
              <a:spcBef>
                <a:spcPts val="600"/>
              </a:spcBef>
              <a:spcAft>
                <a:spcPct val="0"/>
              </a:spcAft>
              <a:buClr>
                <a:srgbClr val="000000"/>
              </a:buClr>
              <a:buSzPts val="2400"/>
            </a:pPr>
            <a:r>
              <a:rPr kumimoji="0" lang="en-US" altLang="en-US" sz="2000" b="1" i="0"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      </a:t>
            </a:r>
            <a:r>
              <a:rPr kumimoji="0" lang="ar-SA" altLang="en-US" sz="2000" b="1" i="0" u="sng"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يجب على المهندس الاستشاري:</a:t>
            </a:r>
            <a:endParaRPr kumimoji="0" lang="en-US" altLang="en-US" sz="2000" b="1" i="0" u="sng"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البحث عن حلول متوافقة مع مبادئ التنمية المستدامة.</a:t>
            </a:r>
            <a:endParaRPr kumimoji="0" lang="en-US"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الحفاظ في جميع الأوقات على كرامة ومكانة وسمعة صناعة</a:t>
            </a:r>
            <a:r>
              <a:rPr kumimoji="0" lang="ar-EG"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 الهندسة الاستشارية</a:t>
            </a:r>
            <a:r>
              <a:rPr kumimoji="0" lang="ar-SA"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a:t>
            </a:r>
            <a:endParaRPr kumimoji="0" lang="en-US"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 يجب على الاستشاري الحفاظ على المعرفة والمهارات على مستويات تتفق مع التطور التكنولوجي والتشريعات و الإدارة ، وتطبيق المهارة والعناية والاجتهاد في الخدمات المقدمة للعميل.</a:t>
            </a:r>
            <a:endParaRPr kumimoji="0" lang="en-US"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يجب على الاستشاري  أداء الخدمات عندما يكون مختصا بأدائها</a:t>
            </a:r>
            <a:r>
              <a:rPr kumimoji="0" lang="ar-EG"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 </a:t>
            </a:r>
            <a:r>
              <a:rPr kumimoji="0" lang="ar-SA"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فقط .</a:t>
            </a:r>
            <a:endParaRPr kumimoji="0" lang="en-US" altLang="en-US" sz="18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p:txBody>
      </p:sp>
      <p:pic>
        <p:nvPicPr>
          <p:cNvPr id="2" name="Picture 1" descr="A blue and black logo&#10;&#10;AI-generated content may be incorrect.">
            <a:extLst>
              <a:ext uri="{FF2B5EF4-FFF2-40B4-BE49-F238E27FC236}">
                <a16:creationId xmlns:a16="http://schemas.microsoft.com/office/drawing/2014/main" id="{0E9930C5-AC7A-C7ED-926F-B47D098346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96" y="17318"/>
            <a:ext cx="1170296" cy="1089025"/>
          </a:xfrm>
          <a:prstGeom prst="rect">
            <a:avLst/>
          </a:prstGeom>
        </p:spPr>
      </p:pic>
    </p:spTree>
    <p:extLst>
      <p:ext uri="{BB962C8B-B14F-4D97-AF65-F5344CB8AC3E}">
        <p14:creationId xmlns:p14="http://schemas.microsoft.com/office/powerpoint/2010/main" val="3499007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446" y="0"/>
            <a:ext cx="733864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5400" indent="-457200" algn="r" rtl="1">
              <a:lnSpc>
                <a:spcPct val="200000"/>
              </a:lnSpc>
              <a:buFont typeface="Wingdings" panose="05000000000000000000" pitchFamily="2" charset="2"/>
              <a:buChar char="Ø"/>
            </a:pPr>
            <a:endParaRPr lang="ar-SA" sz="2000" b="1" i="1" dirty="0">
              <a:solidFill>
                <a:schemeClr val="tx2">
                  <a:lumMod val="1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6399E6D-F375-4A8F-B198-DB763C597A06}" type="slidenum">
              <a:rPr lang="en-US" smtClean="0"/>
              <a:t>6</a:t>
            </a:fld>
            <a:endParaRPr lang="en-US"/>
          </a:p>
        </p:txBody>
      </p:sp>
      <p:sp>
        <p:nvSpPr>
          <p:cNvPr id="3" name="TextBox 2"/>
          <p:cNvSpPr txBox="1"/>
          <p:nvPr/>
        </p:nvSpPr>
        <p:spPr>
          <a:xfrm>
            <a:off x="1143000" y="1447800"/>
            <a:ext cx="5029200" cy="369332"/>
          </a:xfrm>
          <a:prstGeom prst="rect">
            <a:avLst/>
          </a:prstGeom>
          <a:noFill/>
        </p:spPr>
        <p:txBody>
          <a:bodyPr wrap="square" rtlCol="0">
            <a:spAutoFit/>
          </a:bodyPr>
          <a:lstStyle/>
          <a:p>
            <a:pPr algn="r" rtl="1"/>
            <a:endParaRPr lang="en-US" dirty="0">
              <a:solidFill>
                <a:schemeClr val="tx2">
                  <a:lumMod val="10000"/>
                </a:schemeClr>
              </a:solidFill>
            </a:endParaRPr>
          </a:p>
        </p:txBody>
      </p:sp>
      <p:sp>
        <p:nvSpPr>
          <p:cNvPr id="5" name="TextBox 4"/>
          <p:cNvSpPr txBox="1"/>
          <p:nvPr/>
        </p:nvSpPr>
        <p:spPr>
          <a:xfrm>
            <a:off x="609600" y="1676400"/>
            <a:ext cx="5943600" cy="369332"/>
          </a:xfrm>
          <a:prstGeom prst="rect">
            <a:avLst/>
          </a:prstGeom>
          <a:noFill/>
        </p:spPr>
        <p:txBody>
          <a:bodyPr wrap="square" rtlCol="0">
            <a:spAutoFit/>
          </a:bodyPr>
          <a:lstStyle/>
          <a:p>
            <a:pPr algn="r" rtl="1"/>
            <a:r>
              <a:rPr lang="ar-EG" dirty="0">
                <a:solidFill>
                  <a:schemeClr val="tx2">
                    <a:lumMod val="10000"/>
                  </a:schemeClr>
                </a:solidFill>
              </a:rPr>
              <a:t> </a:t>
            </a:r>
            <a:endParaRPr lang="en-US" dirty="0">
              <a:solidFill>
                <a:schemeClr val="tx2">
                  <a:lumMod val="10000"/>
                </a:schemeClr>
              </a:solidFill>
            </a:endParaRPr>
          </a:p>
        </p:txBody>
      </p:sp>
      <p:sp>
        <p:nvSpPr>
          <p:cNvPr id="6" name="TextBox 5"/>
          <p:cNvSpPr txBox="1"/>
          <p:nvPr/>
        </p:nvSpPr>
        <p:spPr>
          <a:xfrm>
            <a:off x="-41151" y="1026462"/>
            <a:ext cx="7315200" cy="5709255"/>
          </a:xfrm>
          <a:prstGeom prst="rect">
            <a:avLst/>
          </a:prstGeom>
          <a:noFill/>
        </p:spPr>
        <p:txBody>
          <a:bodyPr wrap="square" rtlCol="0">
            <a:spAutoFit/>
          </a:bodyPr>
          <a:lstStyle/>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يجب على الاستشاري التصرف في جميع الأوقات لما فيه المصلحة المشروعة للعميل وتقديم كافة الخدمات بنزاهة و حيادية </a:t>
            </a:r>
            <a:r>
              <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وإخلاص</a:t>
            </a:r>
            <a:r>
              <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a:t>
            </a:r>
            <a:r>
              <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 </a:t>
            </a:r>
            <a:endPar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يجب على المهندس الاستشاري التحلي بالحياد في تقديم المشورة المهنية أو الحكم أو القرار.</a:t>
            </a:r>
            <a:endPar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يجب على الاستشاري إبلاغ العميل بأي تضارب محتمل في المصالح قد ينشأ في أداء </a:t>
            </a:r>
            <a:r>
              <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خدماته </a:t>
            </a: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إلى العميل.</a:t>
            </a:r>
            <a:endPar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يجب على الاستشاري عدم قبول أجر يخل بالحيادية و الاستقلال و المساواة بين الاخرين.</a:t>
            </a:r>
            <a:endPar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يجب على الاستشاري الترويج لمفهوم "الاختيار على أساس الجودة" (</a:t>
            </a:r>
            <a:r>
              <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QBS</a:t>
            </a: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a:t>
            </a:r>
            <a:endPar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يجب على الاستشاري عدم القيام بشيء من شأنه الإضرار بسمعة الآخرين أو بأعمالهم </a:t>
            </a:r>
            <a:r>
              <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سواء كاف </a:t>
            </a: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عن قصد أو بإهمال.</a:t>
            </a:r>
            <a:endPar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يجب على الاستشاري عدم محاولة ان يحل محل مهندس استشاري آخر بطريقة مباشرة او غير مباشرة </a:t>
            </a:r>
            <a:r>
              <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في </a:t>
            </a: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أي عمل </a:t>
            </a:r>
            <a:r>
              <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a:t>
            </a: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يجب على الاستشاري عدم تولي عمل مهندس استشاري آخر قبل إخطار الاستشاري </a:t>
            </a:r>
            <a:r>
              <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الأول </a:t>
            </a: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بذلك و بعد التأكد من إخطار كتابي من قبل العميل الاستشاري بإنهاء عقده الاخر </a:t>
            </a:r>
            <a:r>
              <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a:t>
            </a: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في حال طلب من الاستشاري مراجعة عمل استشاري اخر  ، يجب التصرف بما يناسب السلوك والأمانة و التجرد.</a:t>
            </a: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endPar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p:txBody>
      </p:sp>
      <p:pic>
        <p:nvPicPr>
          <p:cNvPr id="2" name="Picture 1" descr="A blue and black logo&#10;&#10;AI-generated content may be incorrect.">
            <a:extLst>
              <a:ext uri="{FF2B5EF4-FFF2-40B4-BE49-F238E27FC236}">
                <a16:creationId xmlns:a16="http://schemas.microsoft.com/office/drawing/2014/main" id="{332BE6CC-2E85-0225-21D5-C0C8C5B33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96" y="17318"/>
            <a:ext cx="1170296" cy="1089025"/>
          </a:xfrm>
          <a:prstGeom prst="rect">
            <a:avLst/>
          </a:prstGeom>
        </p:spPr>
      </p:pic>
    </p:spTree>
    <p:extLst>
      <p:ext uri="{BB962C8B-B14F-4D97-AF65-F5344CB8AC3E}">
        <p14:creationId xmlns:p14="http://schemas.microsoft.com/office/powerpoint/2010/main" val="92050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AEEC0A-6FFC-E23A-37D7-D5A16B952696}"/>
              </a:ext>
            </a:extLst>
          </p:cNvPr>
          <p:cNvSpPr/>
          <p:nvPr/>
        </p:nvSpPr>
        <p:spPr>
          <a:xfrm>
            <a:off x="0" y="3464"/>
            <a:ext cx="7391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lvl="0" algn="ctr" rtl="1" eaLnBrk="0" fontAlgn="base" hangingPunct="0">
              <a:spcBef>
                <a:spcPts val="600"/>
              </a:spcBef>
              <a:buClr>
                <a:srgbClr val="000000"/>
              </a:buClr>
              <a:buSzPts val="2400"/>
              <a:defRPr/>
            </a:pPr>
            <a:r>
              <a:rPr lang="ar-EG" sz="2400" b="1" kern="0" dirty="0">
                <a:solidFill>
                  <a:srgbClr val="000000"/>
                </a:solidFill>
                <a:cs typeface="Arial"/>
                <a:sym typeface="Arial" pitchFamily="34" charset="0"/>
              </a:rPr>
              <a:t> </a:t>
            </a:r>
            <a:endParaRPr lang="en-US" sz="2000" kern="0" dirty="0">
              <a:solidFill>
                <a:srgbClr val="000000"/>
              </a:solidFill>
              <a:cs typeface="Arial"/>
              <a:sym typeface="Arial" pitchFamily="34" charset="0"/>
            </a:endParaRPr>
          </a:p>
        </p:txBody>
      </p:sp>
      <p:pic>
        <p:nvPicPr>
          <p:cNvPr id="8" name="Picture 7">
            <a:extLst>
              <a:ext uri="{FF2B5EF4-FFF2-40B4-BE49-F238E27FC236}">
                <a16:creationId xmlns:a16="http://schemas.microsoft.com/office/drawing/2014/main" id="{4B5E0CE6-ECE7-83C5-B1AB-684CF4F41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0600" cy="921809"/>
          </a:xfrm>
          <a:prstGeom prst="rect">
            <a:avLst/>
          </a:prstGeom>
        </p:spPr>
      </p:pic>
      <p:sp>
        <p:nvSpPr>
          <p:cNvPr id="2" name="Rectangle 1"/>
          <p:cNvSpPr/>
          <p:nvPr/>
        </p:nvSpPr>
        <p:spPr>
          <a:xfrm>
            <a:off x="0" y="1225689"/>
            <a:ext cx="7315200" cy="5586145"/>
          </a:xfrm>
          <a:prstGeom prst="rect">
            <a:avLst/>
          </a:prstGeom>
        </p:spPr>
        <p:txBody>
          <a:bodyPr wrap="square">
            <a:spAutoFit/>
          </a:bodyPr>
          <a:lstStyle/>
          <a:p>
            <a:pPr marL="457200" lvl="0" indent="-381000" algn="ctr" rtl="1" eaLnBrk="0" fontAlgn="base" hangingPunct="0">
              <a:spcBef>
                <a:spcPts val="600"/>
              </a:spcBef>
              <a:spcAft>
                <a:spcPct val="0"/>
              </a:spcAft>
              <a:buClr>
                <a:srgbClr val="000000"/>
              </a:buClr>
              <a:buSzPts val="2400"/>
              <a:buFont typeface="Arial" pitchFamily="34" charset="0"/>
              <a:buChar char="◦"/>
            </a:pPr>
            <a:r>
              <a:rPr kumimoji="0" lang="ar-SA" altLang="en-US" sz="2400" b="1" i="0" u="sng"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المبادئ الذهبية للفيديك 2019</a:t>
            </a:r>
            <a:endParaRPr kumimoji="0" lang="en-US" altLang="en-US" sz="2400" b="1" i="0" u="sng"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الفيديك </a:t>
            </a: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هو الاتحاد الدولي للجمعيات الوطنية </a:t>
            </a:r>
            <a:r>
              <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للمهندسين الاستشارية. </a:t>
            </a:r>
            <a:endPar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تأسست </a:t>
            </a:r>
            <a:r>
              <a:rPr lang="ar-EG" altLang="en-US" sz="2000" b="1" kern="0" dirty="0">
                <a:solidFill>
                  <a:srgbClr val="000000"/>
                </a:solidFill>
                <a:latin typeface="Sakkal Majalla" panose="02000000000000000000" pitchFamily="2" charset="-78"/>
                <a:cs typeface="Sakkal Majalla" panose="02000000000000000000" pitchFamily="2" charset="-78"/>
                <a:sym typeface="Arial" pitchFamily="34" charset="0"/>
              </a:rPr>
              <a:t>الفيديك </a:t>
            </a: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في عام 1913 من قبل ثلاث جمعيات وطنية من المهندسين الاستشاريين بداخل أوروبا.</a:t>
            </a:r>
            <a:endPar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533400" lvl="1" algn="r" rtl="1" eaLnBrk="0" fontAlgn="base" hangingPunct="0">
              <a:spcBef>
                <a:spcPts val="600"/>
              </a:spcBef>
              <a:spcAft>
                <a:spcPct val="0"/>
              </a:spcAft>
              <a:buClr>
                <a:srgbClr val="000000"/>
              </a:buClr>
              <a:buSzPts val="2400"/>
            </a:pPr>
            <a:r>
              <a:rPr kumimoji="0" lang="ar-SA" altLang="en-US" sz="2400" b="1" i="0" u="sng"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كانت أهداف تشكيل الاتحاد هي الترويج للقواسم المشتركة لـما يلي: </a:t>
            </a:r>
            <a:endParaRPr kumimoji="0" lang="en-US" altLang="en-US" sz="2400" b="1" i="0" u="sng"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الاهتمامات المهنية للاتحادات الأعضاء ونشر المعلومات التي تهم أعضائهم. </a:t>
            </a:r>
            <a:endPar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19100" indent="-3429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اليوم، تغطي عضوية </a:t>
            </a:r>
            <a:r>
              <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الفيديك </a:t>
            </a: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حوالي 90 دولة من جميع أنحاء العالم وتضم معظم المهندسين الاستشاريين الممارسين</a:t>
            </a:r>
            <a:r>
              <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 المتخصصين</a:t>
            </a: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a:t>
            </a:r>
            <a:endPar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تتولى </a:t>
            </a:r>
            <a:r>
              <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الفيديك </a:t>
            </a: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تعزيز وتنفيذ صناعة المهندسين الاستشاريين</a:t>
            </a:r>
            <a:r>
              <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a:t>
            </a:r>
            <a:endPar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533400" lvl="1" algn="r" rtl="1" eaLnBrk="0" fontAlgn="base" hangingPunct="0">
              <a:spcBef>
                <a:spcPts val="600"/>
              </a:spcBef>
              <a:spcAft>
                <a:spcPct val="0"/>
              </a:spcAft>
              <a:buClr>
                <a:srgbClr val="000000"/>
              </a:buClr>
              <a:buSzPts val="2400"/>
            </a:pPr>
            <a:r>
              <a:rPr kumimoji="0" lang="ar-SA" altLang="en-US" sz="2400" b="1" i="0" u="sng"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تتمثل الأهداف الاستراتيجية نيابة عن الاتحادات الأعضاء </a:t>
            </a:r>
            <a:r>
              <a:rPr kumimoji="0" lang="ar-EG" altLang="en-US" sz="2400" b="1" i="0" u="sng"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م</a:t>
            </a:r>
            <a:r>
              <a:rPr kumimoji="0" lang="ar-SA" altLang="en-US" sz="2400" b="1" i="0" u="sng"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ما يلي:</a:t>
            </a:r>
            <a:endParaRPr kumimoji="0" lang="en-US" altLang="en-US" sz="2400" b="1" i="0" u="sng"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تقدم غالبية الشركات في جميع أنحاء العالم خدمات فكرية قائمة على التكنولوجيا للمباني والبيئة الطبيعية. </a:t>
            </a:r>
            <a:endParaRPr kumimoji="0" lang="ar-EG"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a:p>
            <a:pPr marL="457200" lvl="0" indent="-381000" algn="r" rtl="1" eaLnBrk="0" fontAlgn="base" hangingPunct="0">
              <a:spcBef>
                <a:spcPts val="600"/>
              </a:spcBef>
              <a:spcAft>
                <a:spcPct val="0"/>
              </a:spcAft>
              <a:buClr>
                <a:srgbClr val="000000"/>
              </a:buClr>
              <a:buSzPts val="2400"/>
              <a:buFont typeface="Wingdings" panose="05000000000000000000" pitchFamily="2" charset="2"/>
              <a:buChar char="Ø"/>
            </a:pPr>
            <a:r>
              <a:rPr kumimoji="0" lang="ar-SA"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rPr>
              <a:t>مساعدة الأعضاء في القضايا المتعلقة بممارسة الأعمال التجارية؛ والعمل بنشاط على تعزيز الامتثال لمدونة قواعد السلوك؛ وتعزيز صورة الاستشارات المهندسين كقادة وصانعي الثروة في المجتمع؛ وتعزيز الالتزام بالبيئة المستدامة؛ دعم وتعزيز المهنيين الشباب كقادة المستقبل.</a:t>
            </a:r>
            <a:endParaRPr kumimoji="0" lang="en-US" altLang="en-US" sz="20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sym typeface="Arial" pitchFamily="34" charset="0"/>
            </a:endParaRPr>
          </a:p>
        </p:txBody>
      </p:sp>
      <p:sp>
        <p:nvSpPr>
          <p:cNvPr id="4" name="Slide Number Placeholder 3"/>
          <p:cNvSpPr>
            <a:spLocks noGrp="1"/>
          </p:cNvSpPr>
          <p:nvPr>
            <p:ph type="sldNum" sz="quarter" idx="12"/>
          </p:nvPr>
        </p:nvSpPr>
        <p:spPr/>
        <p:txBody>
          <a:bodyPr/>
          <a:lstStyle/>
          <a:p>
            <a:fld id="{E6399E6D-F375-4A8F-B198-DB763C597A06}" type="slidenum">
              <a:rPr lang="en-US" smtClean="0"/>
              <a:t>7</a:t>
            </a:fld>
            <a:endParaRPr lang="en-US"/>
          </a:p>
        </p:txBody>
      </p:sp>
      <p:sp>
        <p:nvSpPr>
          <p:cNvPr id="5" name="Rectangle 4"/>
          <p:cNvSpPr/>
          <p:nvPr/>
        </p:nvSpPr>
        <p:spPr>
          <a:xfrm>
            <a:off x="800100" y="-14653"/>
            <a:ext cx="5715000" cy="707886"/>
          </a:xfrm>
          <a:prstGeom prst="rect">
            <a:avLst/>
          </a:prstGeom>
        </p:spPr>
        <p:txBody>
          <a:bodyPr wrap="square">
            <a:spAutoFit/>
          </a:bodyPr>
          <a:lstStyle/>
          <a:p>
            <a:pPr lvl="0" algn="ctr">
              <a:defRPr/>
            </a:pPr>
            <a:r>
              <a:rPr lang="ar-EG" altLang="en-US" sz="4000" b="1" u="sng" kern="0" dirty="0">
                <a:solidFill>
                  <a:schemeClr val="bg1">
                    <a:lumMod val="50000"/>
                  </a:schemeClr>
                </a:solidFill>
                <a:latin typeface="Arial" pitchFamily="34" charset="0"/>
                <a:cs typeface="Arial" pitchFamily="34" charset="0"/>
                <a:sym typeface="Arial" pitchFamily="34" charset="0"/>
              </a:rPr>
              <a:t>المبادئ الذهبية لعقود الفيديك</a:t>
            </a:r>
            <a:endParaRPr lang="en-US" sz="1200" b="1" u="sng" kern="0" dirty="0">
              <a:solidFill>
                <a:schemeClr val="bg1">
                  <a:lumMod val="50000"/>
                </a:schemeClr>
              </a:solidFill>
            </a:endParaRPr>
          </a:p>
        </p:txBody>
      </p:sp>
    </p:spTree>
    <p:extLst>
      <p:ext uri="{BB962C8B-B14F-4D97-AF65-F5344CB8AC3E}">
        <p14:creationId xmlns:p14="http://schemas.microsoft.com/office/powerpoint/2010/main" val="337421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531" y="0"/>
            <a:ext cx="7280031" cy="6919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E6399E6D-F375-4A8F-B198-DB763C597A06}" type="slidenum">
              <a:rPr lang="en-US" smtClean="0"/>
              <a:t>8</a:t>
            </a:fld>
            <a:endParaRPr lang="en-US"/>
          </a:p>
        </p:txBody>
      </p:sp>
      <p:graphicFrame>
        <p:nvGraphicFramePr>
          <p:cNvPr id="9" name="Diagram 8"/>
          <p:cNvGraphicFramePr/>
          <p:nvPr>
            <p:extLst>
              <p:ext uri="{D42A27DB-BD31-4B8C-83A1-F6EECF244321}">
                <p14:modId xmlns:p14="http://schemas.microsoft.com/office/powerpoint/2010/main" val="360362269"/>
              </p:ext>
            </p:extLst>
          </p:nvPr>
        </p:nvGraphicFramePr>
        <p:xfrm>
          <a:off x="35169" y="266700"/>
          <a:ext cx="7171300" cy="6386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rot="5400000">
            <a:off x="4335260" y="2995919"/>
            <a:ext cx="6858000" cy="830997"/>
          </a:xfrm>
          <a:prstGeom prst="rect">
            <a:avLst/>
          </a:prstGeom>
          <a:noFill/>
        </p:spPr>
        <p:txBody>
          <a:bodyPr wrap="square" rtlCol="0">
            <a:spAutoFit/>
          </a:bodyPr>
          <a:lstStyle/>
          <a:p>
            <a:pPr algn="ctr"/>
            <a:r>
              <a:rPr lang="ar-EG" sz="2400" b="1" dirty="0">
                <a:solidFill>
                  <a:schemeClr val="tx2">
                    <a:lumMod val="10000"/>
                  </a:schemeClr>
                </a:solidFill>
              </a:rPr>
              <a:t>المبادئ الذهبية الخمسة للفيديك</a:t>
            </a:r>
          </a:p>
          <a:p>
            <a:pPr algn="ctr"/>
            <a:r>
              <a:rPr lang="en-US" sz="2400" b="1" dirty="0">
                <a:solidFill>
                  <a:schemeClr val="tx2">
                    <a:lumMod val="10000"/>
                  </a:schemeClr>
                </a:solidFill>
              </a:rPr>
              <a:t>FIVE GOLDEN PRINCIPLES OF FIDIC</a:t>
            </a:r>
          </a:p>
        </p:txBody>
      </p:sp>
    </p:spTree>
    <p:extLst>
      <p:ext uri="{BB962C8B-B14F-4D97-AF65-F5344CB8AC3E}">
        <p14:creationId xmlns:p14="http://schemas.microsoft.com/office/powerpoint/2010/main" val="160480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446" y="0"/>
            <a:ext cx="7391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73114" y="168516"/>
            <a:ext cx="4703886" cy="584775"/>
          </a:xfrm>
          <a:prstGeom prst="rect">
            <a:avLst/>
          </a:prstGeom>
        </p:spPr>
        <p:txBody>
          <a:bodyPr wrap="square">
            <a:spAutoFit/>
          </a:bodyPr>
          <a:lstStyle/>
          <a:p>
            <a:pPr marL="457200" lvl="0" indent="-381000" algn="ctr" rtl="1" fontAlgn="base">
              <a:spcBef>
                <a:spcPts val="600"/>
              </a:spcBef>
              <a:spcAft>
                <a:spcPct val="0"/>
              </a:spcAft>
              <a:buClr>
                <a:srgbClr val="000000"/>
              </a:buClr>
              <a:buSzPts val="2400"/>
            </a:pPr>
            <a:r>
              <a:rPr lang="ar-EG" altLang="en-US" sz="3200" b="1" u="sng" kern="0" dirty="0">
                <a:solidFill>
                  <a:srgbClr val="FFC000"/>
                </a:solidFill>
                <a:latin typeface="Arial" pitchFamily="34" charset="0"/>
                <a:cs typeface="Arial" pitchFamily="34" charset="0"/>
                <a:sym typeface="Arial" pitchFamily="34" charset="0"/>
              </a:rPr>
              <a:t>القواعد الذهبية لعقود الفيديك </a:t>
            </a:r>
          </a:p>
        </p:txBody>
      </p:sp>
      <p:sp>
        <p:nvSpPr>
          <p:cNvPr id="4" name="Slide Number Placeholder 3"/>
          <p:cNvSpPr>
            <a:spLocks noGrp="1"/>
          </p:cNvSpPr>
          <p:nvPr>
            <p:ph type="sldNum" sz="quarter" idx="12"/>
          </p:nvPr>
        </p:nvSpPr>
        <p:spPr/>
        <p:txBody>
          <a:bodyPr/>
          <a:lstStyle/>
          <a:p>
            <a:fld id="{E6399E6D-F375-4A8F-B198-DB763C597A06}" type="slidenum">
              <a:rPr lang="en-US" smtClean="0"/>
              <a:t>9</a:t>
            </a:fld>
            <a:endParaRPr lang="en-US"/>
          </a:p>
        </p:txBody>
      </p:sp>
      <p:sp>
        <p:nvSpPr>
          <p:cNvPr id="3" name="TextBox 2"/>
          <p:cNvSpPr txBox="1"/>
          <p:nvPr/>
        </p:nvSpPr>
        <p:spPr>
          <a:xfrm rot="10800000" flipH="1" flipV="1">
            <a:off x="1773115" y="3654614"/>
            <a:ext cx="5987469" cy="369332"/>
          </a:xfrm>
          <a:prstGeom prst="rect">
            <a:avLst/>
          </a:prstGeom>
          <a:noFill/>
        </p:spPr>
        <p:txBody>
          <a:bodyPr wrap="square" rtlCol="0">
            <a:spAutoFit/>
          </a:bodyPr>
          <a:lstStyle/>
          <a:p>
            <a:r>
              <a:rPr lang="en-US" dirty="0" err="1"/>
              <a:t>Kfmf,f</a:t>
            </a:r>
            <a:endParaRPr lang="en-US" dirty="0"/>
          </a:p>
        </p:txBody>
      </p:sp>
      <p:sp>
        <p:nvSpPr>
          <p:cNvPr id="5" name="TextBox 4"/>
          <p:cNvSpPr txBox="1"/>
          <p:nvPr/>
        </p:nvSpPr>
        <p:spPr>
          <a:xfrm>
            <a:off x="1371600" y="766820"/>
            <a:ext cx="5181600" cy="1169551"/>
          </a:xfrm>
          <a:prstGeom prst="rect">
            <a:avLst/>
          </a:prstGeom>
          <a:noFill/>
        </p:spPr>
        <p:txBody>
          <a:bodyPr wrap="square" rtlCol="0">
            <a:spAutoFit/>
          </a:bodyPr>
          <a:lstStyle/>
          <a:p>
            <a:pPr marL="76200" lvl="0" algn="r" rtl="1" fontAlgn="base">
              <a:spcBef>
                <a:spcPts val="600"/>
              </a:spcBef>
              <a:spcAft>
                <a:spcPct val="0"/>
              </a:spcAft>
              <a:buClr>
                <a:srgbClr val="000000"/>
              </a:buClr>
              <a:buSzPts val="2400"/>
            </a:pPr>
            <a:r>
              <a:rPr lang="ar-SA" altLang="en-US" sz="2000" b="1" kern="0" dirty="0">
                <a:solidFill>
                  <a:srgbClr val="000000"/>
                </a:solidFill>
                <a:latin typeface="Arial" pitchFamily="34" charset="0"/>
                <a:cs typeface="Arial" pitchFamily="34" charset="0"/>
                <a:sym typeface="Arial" pitchFamily="34" charset="0"/>
              </a:rPr>
              <a:t>1. التعاريف </a:t>
            </a:r>
            <a:endParaRPr lang="en-US" altLang="en-US" sz="2000" b="1" kern="0" dirty="0">
              <a:solidFill>
                <a:srgbClr val="000000"/>
              </a:solidFill>
              <a:latin typeface="Arial" pitchFamily="34" charset="0"/>
              <a:cs typeface="Arial" pitchFamily="34" charset="0"/>
              <a:sym typeface="Arial" pitchFamily="34" charset="0"/>
            </a:endParaRPr>
          </a:p>
          <a:p>
            <a:pPr marL="76200" lvl="0" algn="r" rtl="1" fontAlgn="base">
              <a:spcBef>
                <a:spcPts val="600"/>
              </a:spcBef>
              <a:spcAft>
                <a:spcPct val="0"/>
              </a:spcAft>
              <a:buClr>
                <a:srgbClr val="000000"/>
              </a:buClr>
              <a:buSzPts val="2400"/>
            </a:pPr>
            <a:r>
              <a:rPr lang="ar-SA" altLang="en-US" sz="2000" b="1" kern="0" dirty="0">
                <a:solidFill>
                  <a:srgbClr val="000000"/>
                </a:solidFill>
                <a:latin typeface="Arial" pitchFamily="34" charset="0"/>
                <a:cs typeface="Arial" pitchFamily="34" charset="0"/>
                <a:sym typeface="Arial" pitchFamily="34" charset="0"/>
              </a:rPr>
              <a:t>2. مقدمة </a:t>
            </a:r>
            <a:endParaRPr lang="en-US" altLang="en-US" sz="2000" b="1" kern="0" dirty="0">
              <a:solidFill>
                <a:srgbClr val="000000"/>
              </a:solidFill>
              <a:latin typeface="Arial" pitchFamily="34" charset="0"/>
              <a:cs typeface="Arial" pitchFamily="34" charset="0"/>
              <a:sym typeface="Arial" pitchFamily="34" charset="0"/>
            </a:endParaRPr>
          </a:p>
          <a:p>
            <a:pPr marL="76200" lvl="0" algn="r" rtl="1" fontAlgn="base">
              <a:spcBef>
                <a:spcPts val="600"/>
              </a:spcBef>
              <a:spcAft>
                <a:spcPct val="0"/>
              </a:spcAft>
              <a:buClr>
                <a:srgbClr val="000000"/>
              </a:buClr>
              <a:buSzPts val="2400"/>
            </a:pPr>
            <a:r>
              <a:rPr lang="ar-SA" altLang="en-US" sz="2000" b="1" kern="0" dirty="0">
                <a:solidFill>
                  <a:srgbClr val="000000"/>
                </a:solidFill>
                <a:latin typeface="Arial" pitchFamily="34" charset="0"/>
                <a:cs typeface="Arial" pitchFamily="34" charset="0"/>
                <a:sym typeface="Arial" pitchFamily="34" charset="0"/>
              </a:rPr>
              <a:t>3. اعتبارات عامة تتعلق </a:t>
            </a:r>
            <a:r>
              <a:rPr lang="ar-EG" altLang="en-US" sz="2000" b="1" kern="0" dirty="0">
                <a:solidFill>
                  <a:srgbClr val="000000"/>
                </a:solidFill>
                <a:latin typeface="Arial" pitchFamily="34" charset="0"/>
                <a:cs typeface="Arial" pitchFamily="34" charset="0"/>
                <a:sym typeface="Arial" pitchFamily="34" charset="0"/>
              </a:rPr>
              <a:t>بالمبادئ الذهبية للفيديك</a:t>
            </a:r>
            <a:r>
              <a:rPr lang="en-US" altLang="en-US" sz="2000" b="1" kern="0" dirty="0">
                <a:solidFill>
                  <a:srgbClr val="000000"/>
                </a:solidFill>
                <a:latin typeface="Arial" pitchFamily="34" charset="0"/>
                <a:cs typeface="Arial" pitchFamily="34" charset="0"/>
                <a:sym typeface="Arial" pitchFamily="34" charset="0"/>
              </a:rPr>
              <a:t>GPS)</a:t>
            </a:r>
            <a:r>
              <a:rPr lang="ar-SA" altLang="en-US" sz="2000" b="1" kern="0" dirty="0">
                <a:solidFill>
                  <a:srgbClr val="000000"/>
                </a:solidFill>
                <a:latin typeface="Arial" pitchFamily="34" charset="0"/>
                <a:cs typeface="Arial" pitchFamily="34" charset="0"/>
                <a:sym typeface="Arial" pitchFamily="34" charset="0"/>
              </a:rPr>
              <a:t>)</a:t>
            </a:r>
            <a:endParaRPr lang="en-US" altLang="en-US" sz="2000" b="1" kern="0" dirty="0">
              <a:solidFill>
                <a:srgbClr val="000000"/>
              </a:solidFill>
              <a:latin typeface="Arial" pitchFamily="34" charset="0"/>
              <a:cs typeface="Arial" pitchFamily="34" charset="0"/>
              <a:sym typeface="Arial" pitchFamily="34" charset="0"/>
            </a:endParaRPr>
          </a:p>
        </p:txBody>
      </p:sp>
      <p:graphicFrame>
        <p:nvGraphicFramePr>
          <p:cNvPr id="6" name="Table 5"/>
          <p:cNvGraphicFramePr>
            <a:graphicFrameLocks noGrp="1"/>
          </p:cNvGraphicFramePr>
          <p:nvPr/>
        </p:nvGraphicFramePr>
        <p:xfrm>
          <a:off x="1773114" y="1936371"/>
          <a:ext cx="4664392" cy="4784789"/>
        </p:xfrm>
        <a:graphic>
          <a:graphicData uri="http://schemas.openxmlformats.org/drawingml/2006/table">
            <a:tbl>
              <a:tblPr firstRow="1" bandRow="1">
                <a:tableStyleId>{073A0DAA-6AF3-43AB-8588-CEC1D06C72B9}</a:tableStyleId>
              </a:tblPr>
              <a:tblGrid>
                <a:gridCol w="1108392">
                  <a:extLst>
                    <a:ext uri="{9D8B030D-6E8A-4147-A177-3AD203B41FA5}">
                      <a16:colId xmlns:a16="http://schemas.microsoft.com/office/drawing/2014/main" val="20000"/>
                    </a:ext>
                  </a:extLst>
                </a:gridCol>
                <a:gridCol w="3022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tblGrid>
              <a:tr h="152400">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altLang="en-US" sz="2000" b="1" dirty="0">
                          <a:latin typeface="Arial" pitchFamily="34" charset="0"/>
                          <a:cs typeface="Arial" pitchFamily="34" charset="0"/>
                        </a:rPr>
                        <a:t>4. مبادئ فيديك الذهبية</a:t>
                      </a:r>
                    </a:p>
                  </a:txBody>
                  <a:tcPr/>
                </a:tc>
                <a:tc hMerge="1">
                  <a:txBody>
                    <a:bodyPr/>
                    <a:lstStyle/>
                    <a:p>
                      <a:endParaRPr lang="en-US" dirty="0"/>
                    </a:p>
                  </a:txBody>
                  <a:tcPr/>
                </a:tc>
                <a:tc h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en-US" sz="1800" b="1" dirty="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algn="ctr" rtl="1"/>
                      <a:r>
                        <a:rPr lang="ar-EG" sz="1200" dirty="0">
                          <a:latin typeface="+mn-lt"/>
                        </a:rPr>
                        <a:t>المبدأ رقم 1</a:t>
                      </a:r>
                      <a:endParaRPr lang="en-US" sz="1200" dirty="0">
                        <a:latin typeface="+mn-lt"/>
                      </a:endParaRPr>
                    </a:p>
                  </a:txBody>
                  <a:tcPr/>
                </a:tc>
                <a:tc>
                  <a:txBody>
                    <a:bodyPr/>
                    <a:lstStyle/>
                    <a:p>
                      <a:pPr algn="ctr" rtl="1"/>
                      <a:r>
                        <a:rPr lang="en-US" sz="1600" dirty="0">
                          <a:latin typeface="+mn-lt"/>
                        </a:rPr>
                        <a:t>GP1</a:t>
                      </a:r>
                    </a:p>
                  </a:txBody>
                  <a:tcPr/>
                </a:tc>
                <a:tc>
                  <a:txBody>
                    <a:bodyPr/>
                    <a:lstStyle/>
                    <a:p>
                      <a:r>
                        <a:rPr lang="en-US" sz="1600" dirty="0">
                          <a:latin typeface="+mn-lt"/>
                        </a:rPr>
                        <a:t>1/4</a:t>
                      </a:r>
                    </a:p>
                  </a:txBody>
                  <a:tcPr/>
                </a:tc>
                <a:extLst>
                  <a:ext uri="{0D108BD9-81ED-4DB2-BD59-A6C34878D82A}">
                    <a16:rowId xmlns:a16="http://schemas.microsoft.com/office/drawing/2014/main" val="10001"/>
                  </a:ext>
                </a:extLst>
              </a:tr>
              <a:tr h="260068">
                <a:tc>
                  <a:txBody>
                    <a:bodyPr/>
                    <a:lstStyle/>
                    <a:p>
                      <a:pPr algn="ctr" rtl="1"/>
                      <a:r>
                        <a:rPr lang="ar-EG" sz="1200" dirty="0">
                          <a:latin typeface="+mn-lt"/>
                        </a:rPr>
                        <a:t>المبدأ رقم 2</a:t>
                      </a:r>
                    </a:p>
                    <a:p>
                      <a:pPr algn="ctr" rtl="1"/>
                      <a:endParaRPr lang="en-US" sz="1200" dirty="0">
                        <a:latin typeface="+mn-lt"/>
                      </a:endParaRPr>
                    </a:p>
                  </a:txBody>
                  <a:tcPr/>
                </a:tc>
                <a:tc>
                  <a:txBody>
                    <a:bodyPr/>
                    <a:lstStyle/>
                    <a:p>
                      <a:pPr algn="ctr" rtl="1"/>
                      <a:r>
                        <a:rPr lang="en-US" sz="1600" dirty="0">
                          <a:latin typeface="+mn-lt"/>
                        </a:rPr>
                        <a:t>GP2</a:t>
                      </a:r>
                    </a:p>
                  </a:txBody>
                  <a:tcPr/>
                </a:tc>
                <a:tc>
                  <a:txBody>
                    <a:bodyPr/>
                    <a:lstStyle/>
                    <a:p>
                      <a:r>
                        <a:rPr lang="en-US" sz="1600" dirty="0">
                          <a:latin typeface="+mn-lt"/>
                        </a:rPr>
                        <a:t>2/4</a:t>
                      </a:r>
                    </a:p>
                  </a:txBody>
                  <a:tcPr/>
                </a:tc>
                <a:extLst>
                  <a:ext uri="{0D108BD9-81ED-4DB2-BD59-A6C34878D82A}">
                    <a16:rowId xmlns:a16="http://schemas.microsoft.com/office/drawing/2014/main" val="10002"/>
                  </a:ext>
                </a:extLst>
              </a:tr>
              <a:tr h="268368">
                <a:tc>
                  <a:txBody>
                    <a:bodyPr/>
                    <a:lstStyle/>
                    <a:p>
                      <a:pPr algn="ctr" rtl="1"/>
                      <a:r>
                        <a:rPr lang="ar-EG" sz="1200" dirty="0">
                          <a:latin typeface="+mn-lt"/>
                        </a:rPr>
                        <a:t>المبدأ رقم 3</a:t>
                      </a:r>
                    </a:p>
                    <a:p>
                      <a:pPr algn="ctr" rtl="1"/>
                      <a:endParaRPr lang="en-US" sz="1200" dirty="0">
                        <a:latin typeface="+mn-lt"/>
                      </a:endParaRPr>
                    </a:p>
                  </a:txBody>
                  <a:tcPr/>
                </a:tc>
                <a:tc>
                  <a:txBody>
                    <a:bodyPr/>
                    <a:lstStyle/>
                    <a:p>
                      <a:pPr algn="ctr" rtl="1"/>
                      <a:r>
                        <a:rPr lang="en-US" sz="1600" dirty="0">
                          <a:latin typeface="+mn-lt"/>
                        </a:rPr>
                        <a:t>GP3</a:t>
                      </a:r>
                    </a:p>
                  </a:txBody>
                  <a:tcPr/>
                </a:tc>
                <a:tc>
                  <a:txBody>
                    <a:bodyPr/>
                    <a:lstStyle/>
                    <a:p>
                      <a:r>
                        <a:rPr lang="en-US" sz="1600" dirty="0">
                          <a:latin typeface="+mn-lt"/>
                        </a:rPr>
                        <a:t>3/4</a:t>
                      </a:r>
                    </a:p>
                  </a:txBody>
                  <a:tcPr/>
                </a:tc>
                <a:extLst>
                  <a:ext uri="{0D108BD9-81ED-4DB2-BD59-A6C34878D82A}">
                    <a16:rowId xmlns:a16="http://schemas.microsoft.com/office/drawing/2014/main" val="10003"/>
                  </a:ext>
                </a:extLst>
              </a:tr>
              <a:tr h="0">
                <a:tc>
                  <a:txBody>
                    <a:bodyPr/>
                    <a:lstStyle/>
                    <a:p>
                      <a:pPr algn="ctr" rtl="1"/>
                      <a:r>
                        <a:rPr lang="ar-EG" sz="1200" dirty="0">
                          <a:latin typeface="+mn-lt"/>
                        </a:rPr>
                        <a:t>المبدأ رقم 4</a:t>
                      </a:r>
                    </a:p>
                    <a:p>
                      <a:pPr algn="ctr" rtl="1"/>
                      <a:endParaRPr lang="en-US" sz="1200" dirty="0">
                        <a:latin typeface="+mn-lt"/>
                      </a:endParaRPr>
                    </a:p>
                  </a:txBody>
                  <a:tcPr/>
                </a:tc>
                <a:tc>
                  <a:txBody>
                    <a:bodyPr/>
                    <a:lstStyle/>
                    <a:p>
                      <a:pPr algn="ctr" rtl="1"/>
                      <a:r>
                        <a:rPr lang="en-US" sz="1600" dirty="0">
                          <a:latin typeface="+mn-lt"/>
                        </a:rPr>
                        <a:t>GP4</a:t>
                      </a:r>
                    </a:p>
                  </a:txBody>
                  <a:tcPr/>
                </a:tc>
                <a:tc>
                  <a:txBody>
                    <a:bodyPr/>
                    <a:lstStyle/>
                    <a:p>
                      <a:r>
                        <a:rPr lang="en-US" sz="1600" dirty="0">
                          <a:latin typeface="+mn-lt"/>
                        </a:rPr>
                        <a:t>4/4</a:t>
                      </a:r>
                    </a:p>
                  </a:txBody>
                  <a:tcPr/>
                </a:tc>
                <a:extLst>
                  <a:ext uri="{0D108BD9-81ED-4DB2-BD59-A6C34878D82A}">
                    <a16:rowId xmlns:a16="http://schemas.microsoft.com/office/drawing/2014/main" val="10004"/>
                  </a:ext>
                </a:extLst>
              </a:tr>
              <a:tr h="183868">
                <a:tc>
                  <a:txBody>
                    <a:bodyPr/>
                    <a:lstStyle/>
                    <a:p>
                      <a:pPr algn="ctr" rtl="1"/>
                      <a:r>
                        <a:rPr lang="ar-EG" sz="1200" dirty="0">
                          <a:latin typeface="+mn-lt"/>
                        </a:rPr>
                        <a:t>المبدأ رقم 5</a:t>
                      </a:r>
                    </a:p>
                  </a:txBody>
                  <a:tcPr/>
                </a:tc>
                <a:tc>
                  <a:txBody>
                    <a:bodyPr/>
                    <a:lstStyle/>
                    <a:p>
                      <a:pPr algn="ctr" rtl="1"/>
                      <a:r>
                        <a:rPr lang="en-US" sz="1600" dirty="0">
                          <a:latin typeface="+mn-lt"/>
                        </a:rPr>
                        <a:t>GP5</a:t>
                      </a:r>
                    </a:p>
                  </a:txBody>
                  <a:tcPr/>
                </a:tc>
                <a:tc>
                  <a:txBody>
                    <a:bodyPr/>
                    <a:lstStyle/>
                    <a:p>
                      <a:r>
                        <a:rPr lang="en-US" sz="1600" dirty="0">
                          <a:latin typeface="+mn-lt"/>
                        </a:rPr>
                        <a:t>5/4</a:t>
                      </a:r>
                    </a:p>
                  </a:txBody>
                  <a:tcPr/>
                </a:tc>
                <a:extLst>
                  <a:ext uri="{0D108BD9-81ED-4DB2-BD59-A6C34878D82A}">
                    <a16:rowId xmlns:a16="http://schemas.microsoft.com/office/drawing/2014/main" val="10005"/>
                  </a:ext>
                </a:extLst>
              </a:tr>
              <a:tr h="161669">
                <a:tc gridSpan="3">
                  <a:txBody>
                    <a:bodyPr/>
                    <a:lstStyle/>
                    <a:p>
                      <a:pPr marL="76200" marR="0" lvl="0" indent="0" algn="r" defTabSz="914400" rtl="1" eaLnBrk="1" fontAlgn="base" latinLnBrk="0" hangingPunct="1">
                        <a:lnSpc>
                          <a:spcPct val="150000"/>
                        </a:lnSpc>
                        <a:spcBef>
                          <a:spcPts val="600"/>
                        </a:spcBef>
                        <a:spcAft>
                          <a:spcPct val="0"/>
                        </a:spcAft>
                        <a:buClr>
                          <a:srgbClr val="000000"/>
                        </a:buClr>
                        <a:buSzPts val="2400"/>
                        <a:buFont typeface="Arial" pitchFamily="34" charset="0"/>
                        <a:buNone/>
                        <a:tabLst/>
                        <a:defRPr/>
                      </a:pPr>
                      <a:r>
                        <a:rPr kumimoji="0" lang="ar-EG" altLang="en-US" sz="2000" b="1" i="0" u="none" strike="noStrike" kern="0" cap="none" spc="0" normalizeH="0" baseline="0" noProof="0" dirty="0">
                          <a:ln>
                            <a:noFill/>
                          </a:ln>
                          <a:solidFill>
                            <a:schemeClr val="tx1"/>
                          </a:solidFill>
                          <a:effectLst/>
                          <a:uLnTx/>
                          <a:uFillTx/>
                          <a:latin typeface="Arial" pitchFamily="34" charset="0"/>
                          <a:cs typeface="Arial" pitchFamily="34" charset="0"/>
                          <a:sym typeface="Arial" pitchFamily="34" charset="0"/>
                        </a:rPr>
                        <a:t>5- </a:t>
                      </a:r>
                      <a:r>
                        <a:rPr kumimoji="0" lang="ar-SA" altLang="en-US" sz="2000" b="1" i="0" u="none" strike="noStrike" kern="0" cap="none" spc="0" normalizeH="0" baseline="0" noProof="0" dirty="0">
                          <a:ln>
                            <a:noFill/>
                          </a:ln>
                          <a:solidFill>
                            <a:schemeClr val="tx1"/>
                          </a:solidFill>
                          <a:effectLst/>
                          <a:uLnTx/>
                          <a:uFillTx/>
                          <a:latin typeface="Arial" pitchFamily="34" charset="0"/>
                          <a:cs typeface="Arial" pitchFamily="34" charset="0"/>
                          <a:sym typeface="Arial" pitchFamily="34" charset="0"/>
                        </a:rPr>
                        <a:t>أسباب</a:t>
                      </a:r>
                      <a:r>
                        <a:rPr kumimoji="0" lang="en-US" altLang="en-US" sz="2000" b="1" i="0" u="none" strike="noStrike" kern="0" cap="none" spc="0" normalizeH="0" baseline="0" noProof="0" dirty="0">
                          <a:ln>
                            <a:noFill/>
                          </a:ln>
                          <a:solidFill>
                            <a:schemeClr val="tx1"/>
                          </a:solidFill>
                          <a:effectLst/>
                          <a:uLnTx/>
                          <a:uFillTx/>
                          <a:latin typeface="Arial" pitchFamily="34" charset="0"/>
                          <a:cs typeface="Arial" pitchFamily="34" charset="0"/>
                          <a:sym typeface="Arial" pitchFamily="34" charset="0"/>
                        </a:rPr>
                        <a:t> </a:t>
                      </a:r>
                      <a:r>
                        <a:rPr kumimoji="0" lang="ar-EG" altLang="en-US" sz="2000" b="1" i="0" u="none" strike="noStrike" kern="0" cap="none" spc="0" normalizeH="0" baseline="0" noProof="0" dirty="0">
                          <a:ln>
                            <a:noFill/>
                          </a:ln>
                          <a:solidFill>
                            <a:schemeClr val="tx1"/>
                          </a:solidFill>
                          <a:effectLst/>
                          <a:uLnTx/>
                          <a:uFillTx/>
                          <a:latin typeface="Arial" pitchFamily="34" charset="0"/>
                          <a:cs typeface="Arial" pitchFamily="34" charset="0"/>
                          <a:sym typeface="Arial" pitchFamily="34" charset="0"/>
                        </a:rPr>
                        <a:t> وضع المبادئ الذهبية </a:t>
                      </a:r>
                      <a:endParaRPr kumimoji="0" lang="en-US" altLang="en-US" sz="2000" b="1" i="0" u="none" strike="noStrike" kern="0" cap="none" spc="0" normalizeH="0" baseline="0" noProof="0" dirty="0">
                        <a:ln>
                          <a:noFill/>
                        </a:ln>
                        <a:solidFill>
                          <a:schemeClr val="tx1"/>
                        </a:solidFill>
                        <a:effectLst/>
                        <a:uLnTx/>
                        <a:uFillTx/>
                        <a:latin typeface="Arial" pitchFamily="34" charset="0"/>
                        <a:cs typeface="Arial" pitchFamily="34" charset="0"/>
                        <a:sym typeface="Arial" pitchFamily="34" charset="0"/>
                      </a:endParaRPr>
                    </a:p>
                  </a:txBody>
                  <a:tcPr>
                    <a:solidFill>
                      <a:srgbClr val="0070C0"/>
                    </a:solidFill>
                  </a:tcPr>
                </a:tc>
                <a:tc hMerge="1">
                  <a:txBody>
                    <a:bodyPr/>
                    <a:lstStyle/>
                    <a:p>
                      <a:pPr algn="ctr" rtl="1"/>
                      <a:endParaRPr lang="en-US" sz="1400" dirty="0"/>
                    </a:p>
                  </a:txBody>
                  <a:tcPr>
                    <a:solidFill>
                      <a:schemeClr val="bg2"/>
                    </a:solidFill>
                  </a:tcPr>
                </a:tc>
                <a:tc hMerge="1">
                  <a:txBody>
                    <a:bodyPr/>
                    <a:lstStyle/>
                    <a:p>
                      <a:endParaRPr lang="en-US" sz="1400" dirty="0"/>
                    </a:p>
                  </a:txBody>
                  <a:tcPr>
                    <a:solidFill>
                      <a:schemeClr val="bg2"/>
                    </a:solidFill>
                  </a:tcPr>
                </a:tc>
                <a:extLst>
                  <a:ext uri="{0D108BD9-81ED-4DB2-BD59-A6C34878D82A}">
                    <a16:rowId xmlns:a16="http://schemas.microsoft.com/office/drawing/2014/main" val="10006"/>
                  </a:ext>
                </a:extLst>
              </a:tr>
              <a:tr h="370840">
                <a:tc>
                  <a:txBody>
                    <a:bodyPr/>
                    <a:lstStyle/>
                    <a:p>
                      <a:pPr algn="ctr" rtl="1"/>
                      <a:r>
                        <a:rPr lang="ar-EG" sz="1200" dirty="0">
                          <a:latin typeface="+mn-lt"/>
                        </a:rPr>
                        <a:t>المبدأ رقم 1</a:t>
                      </a:r>
                      <a:endParaRPr lang="en-US" sz="1200" dirty="0">
                        <a:latin typeface="+mn-lt"/>
                      </a:endParaRPr>
                    </a:p>
                  </a:txBody>
                  <a:tcPr/>
                </a:tc>
                <a:tc>
                  <a:txBody>
                    <a:bodyPr/>
                    <a:lstStyle/>
                    <a:p>
                      <a:pPr algn="ctr" rtl="1"/>
                      <a:r>
                        <a:rPr lang="en-US" sz="1600" dirty="0">
                          <a:latin typeface="+mn-lt"/>
                        </a:rPr>
                        <a:t>GP1</a:t>
                      </a:r>
                    </a:p>
                  </a:txBody>
                  <a:tcPr/>
                </a:tc>
                <a:tc>
                  <a:txBody>
                    <a:bodyPr/>
                    <a:lstStyle/>
                    <a:p>
                      <a:r>
                        <a:rPr lang="en-US" sz="1600" dirty="0">
                          <a:latin typeface="+mn-lt"/>
                        </a:rPr>
                        <a:t>1/5</a:t>
                      </a:r>
                    </a:p>
                  </a:txBody>
                  <a:tcPr/>
                </a:tc>
                <a:extLst>
                  <a:ext uri="{0D108BD9-81ED-4DB2-BD59-A6C34878D82A}">
                    <a16:rowId xmlns:a16="http://schemas.microsoft.com/office/drawing/2014/main" val="10007"/>
                  </a:ext>
                </a:extLst>
              </a:tr>
              <a:tr h="370840">
                <a:tc>
                  <a:txBody>
                    <a:bodyPr/>
                    <a:lstStyle/>
                    <a:p>
                      <a:pPr algn="ctr" rtl="1"/>
                      <a:r>
                        <a:rPr lang="ar-EG" sz="1200" dirty="0">
                          <a:latin typeface="+mn-lt"/>
                        </a:rPr>
                        <a:t>المبدأ رقم 2</a:t>
                      </a:r>
                    </a:p>
                  </a:txBody>
                  <a:tcPr/>
                </a:tc>
                <a:tc>
                  <a:txBody>
                    <a:bodyPr/>
                    <a:lstStyle/>
                    <a:p>
                      <a:pPr algn="ctr" rtl="1"/>
                      <a:r>
                        <a:rPr lang="en-US" sz="1600" dirty="0">
                          <a:latin typeface="+mn-lt"/>
                        </a:rPr>
                        <a:t>GP2</a:t>
                      </a:r>
                    </a:p>
                  </a:txBody>
                  <a:tcPr/>
                </a:tc>
                <a:tc>
                  <a:txBody>
                    <a:bodyPr/>
                    <a:lstStyle/>
                    <a:p>
                      <a:r>
                        <a:rPr lang="en-US" sz="1600" dirty="0">
                          <a:latin typeface="+mn-lt"/>
                        </a:rPr>
                        <a:t>2/5</a:t>
                      </a:r>
                    </a:p>
                  </a:txBody>
                  <a:tcPr/>
                </a:tc>
                <a:extLst>
                  <a:ext uri="{0D108BD9-81ED-4DB2-BD59-A6C34878D82A}">
                    <a16:rowId xmlns:a16="http://schemas.microsoft.com/office/drawing/2014/main" val="10008"/>
                  </a:ext>
                </a:extLst>
              </a:tr>
              <a:tr h="370840">
                <a:tc>
                  <a:txBody>
                    <a:bodyPr/>
                    <a:lstStyle/>
                    <a:p>
                      <a:pPr algn="ctr" rtl="1"/>
                      <a:r>
                        <a:rPr lang="ar-EG" sz="1200" dirty="0">
                          <a:latin typeface="+mn-lt"/>
                        </a:rPr>
                        <a:t>المبدأ رقم 3</a:t>
                      </a:r>
                    </a:p>
                  </a:txBody>
                  <a:tcPr/>
                </a:tc>
                <a:tc>
                  <a:txBody>
                    <a:bodyPr/>
                    <a:lstStyle/>
                    <a:p>
                      <a:pPr algn="ctr" rtl="1"/>
                      <a:r>
                        <a:rPr lang="en-US" sz="1600" dirty="0">
                          <a:latin typeface="+mn-lt"/>
                        </a:rPr>
                        <a:t>GP3</a:t>
                      </a:r>
                    </a:p>
                  </a:txBody>
                  <a:tcPr/>
                </a:tc>
                <a:tc>
                  <a:txBody>
                    <a:bodyPr/>
                    <a:lstStyle/>
                    <a:p>
                      <a:r>
                        <a:rPr lang="en-US" sz="1600" dirty="0">
                          <a:latin typeface="+mn-lt"/>
                        </a:rPr>
                        <a:t>3/5</a:t>
                      </a:r>
                    </a:p>
                  </a:txBody>
                  <a:tcPr/>
                </a:tc>
                <a:extLst>
                  <a:ext uri="{0D108BD9-81ED-4DB2-BD59-A6C34878D82A}">
                    <a16:rowId xmlns:a16="http://schemas.microsoft.com/office/drawing/2014/main" val="10009"/>
                  </a:ext>
                </a:extLst>
              </a:tr>
              <a:tr h="370840">
                <a:tc>
                  <a:txBody>
                    <a:bodyPr/>
                    <a:lstStyle/>
                    <a:p>
                      <a:pPr algn="ctr" rtl="1"/>
                      <a:r>
                        <a:rPr lang="ar-EG" sz="1200" dirty="0">
                          <a:latin typeface="+mn-lt"/>
                        </a:rPr>
                        <a:t>المبدأ رقم 4</a:t>
                      </a:r>
                    </a:p>
                  </a:txBody>
                  <a:tcPr/>
                </a:tc>
                <a:tc>
                  <a:txBody>
                    <a:bodyPr/>
                    <a:lstStyle/>
                    <a:p>
                      <a:pPr algn="ctr" rtl="1"/>
                      <a:r>
                        <a:rPr lang="en-US" sz="1600" dirty="0">
                          <a:latin typeface="+mn-lt"/>
                        </a:rPr>
                        <a:t>GP4</a:t>
                      </a:r>
                    </a:p>
                  </a:txBody>
                  <a:tcPr/>
                </a:tc>
                <a:tc>
                  <a:txBody>
                    <a:bodyPr/>
                    <a:lstStyle/>
                    <a:p>
                      <a:r>
                        <a:rPr lang="en-US" sz="1600" dirty="0">
                          <a:latin typeface="+mn-lt"/>
                        </a:rPr>
                        <a:t>4/5</a:t>
                      </a:r>
                    </a:p>
                  </a:txBody>
                  <a:tcPr/>
                </a:tc>
                <a:extLst>
                  <a:ext uri="{0D108BD9-81ED-4DB2-BD59-A6C34878D82A}">
                    <a16:rowId xmlns:a16="http://schemas.microsoft.com/office/drawing/2014/main" val="10010"/>
                  </a:ext>
                </a:extLst>
              </a:tr>
              <a:tr h="315948">
                <a:tc>
                  <a:txBody>
                    <a:bodyPr/>
                    <a:lstStyle/>
                    <a:p>
                      <a:pPr algn="ctr" rtl="1"/>
                      <a:r>
                        <a:rPr lang="ar-EG" sz="1200" dirty="0">
                          <a:latin typeface="+mn-lt"/>
                        </a:rPr>
                        <a:t>المبدأ رقم 5</a:t>
                      </a:r>
                    </a:p>
                  </a:txBody>
                  <a:tcPr/>
                </a:tc>
                <a:tc>
                  <a:txBody>
                    <a:bodyPr/>
                    <a:lstStyle/>
                    <a:p>
                      <a:pPr algn="ctr" rtl="1"/>
                      <a:r>
                        <a:rPr lang="en-US" sz="1600" dirty="0">
                          <a:latin typeface="+mn-lt"/>
                        </a:rPr>
                        <a:t>GP5</a:t>
                      </a:r>
                    </a:p>
                  </a:txBody>
                  <a:tcPr/>
                </a:tc>
                <a:tc>
                  <a:txBody>
                    <a:bodyPr/>
                    <a:lstStyle/>
                    <a:p>
                      <a:r>
                        <a:rPr lang="en-US" sz="1600" dirty="0">
                          <a:latin typeface="+mn-lt"/>
                        </a:rPr>
                        <a:t>5/5</a:t>
                      </a:r>
                    </a:p>
                  </a:txBody>
                  <a:tcPr/>
                </a:tc>
                <a:extLst>
                  <a:ext uri="{0D108BD9-81ED-4DB2-BD59-A6C34878D82A}">
                    <a16:rowId xmlns:a16="http://schemas.microsoft.com/office/drawing/2014/main" val="10011"/>
                  </a:ext>
                </a:extLst>
              </a:tr>
            </a:tbl>
          </a:graphicData>
        </a:graphic>
      </p:graphicFrame>
      <p:pic>
        <p:nvPicPr>
          <p:cNvPr id="10" name="Picture 9" descr="A blue and black logo&#10;&#10;Description automatically generated">
            <a:extLst>
              <a:ext uri="{FF2B5EF4-FFF2-40B4-BE49-F238E27FC236}">
                <a16:creationId xmlns:a16="http://schemas.microsoft.com/office/drawing/2014/main" id="{77BAE2CF-358C-2BB4-DE52-BA1C4322C1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19711"/>
            <a:ext cx="1083319" cy="1008088"/>
          </a:xfrm>
          <a:prstGeom prst="rect">
            <a:avLst/>
          </a:prstGeom>
        </p:spPr>
      </p:pic>
    </p:spTree>
    <p:extLst>
      <p:ext uri="{BB962C8B-B14F-4D97-AF65-F5344CB8AC3E}">
        <p14:creationId xmlns:p14="http://schemas.microsoft.com/office/powerpoint/2010/main" val="550160795"/>
      </p:ext>
    </p:extLst>
  </p:cSld>
  <p:clrMapOvr>
    <a:masterClrMapping/>
  </p:clrMapOvr>
</p:sld>
</file>

<file path=ppt/theme/theme1.xml><?xml version="1.0" encoding="utf-8"?>
<a:theme xmlns:a="http://schemas.openxmlformats.org/drawingml/2006/main" name="Technic">
  <a:themeElements>
    <a:clrScheme name="Custom 4">
      <a:dk1>
        <a:srgbClr val="0070C0"/>
      </a:dk1>
      <a:lt1>
        <a:sysClr val="window" lastClr="FFFFFF"/>
      </a:lt1>
      <a:dk2>
        <a:srgbClr val="005C9F"/>
      </a:dk2>
      <a:lt2>
        <a:srgbClr val="D4D2D0"/>
      </a:lt2>
      <a:accent1>
        <a:srgbClr val="FFFFFF"/>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490</TotalTime>
  <Words>1392</Words>
  <Application>Microsoft Office PowerPoint</Application>
  <PresentationFormat>On-screen Show (4:3)</PresentationFormat>
  <Paragraphs>157</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Book</vt:lpstr>
      <vt:lpstr>Sakkal Majalla</vt:lpstr>
      <vt:lpstr>Wingdings</vt:lpstr>
      <vt:lpstr>Wingdings 2</vt: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 Rahman Mostafa Abbas</dc:creator>
  <cp:lastModifiedBy>Abdelrahman Mostafa</cp:lastModifiedBy>
  <cp:revision>28</cp:revision>
  <dcterms:created xsi:type="dcterms:W3CDTF">2022-09-22T22:19:45Z</dcterms:created>
  <dcterms:modified xsi:type="dcterms:W3CDTF">2026-04-13T23:56:21Z</dcterms:modified>
</cp:coreProperties>
</file>