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handoutMasterIdLst>
    <p:handoutMasterId r:id="rId22"/>
  </p:handoutMasterIdLst>
  <p:sldIdLst>
    <p:sldId id="257" r:id="rId2"/>
    <p:sldId id="340" r:id="rId3"/>
    <p:sldId id="341" r:id="rId4"/>
    <p:sldId id="296" r:id="rId5"/>
    <p:sldId id="297" r:id="rId6"/>
    <p:sldId id="285" r:id="rId7"/>
    <p:sldId id="299" r:id="rId8"/>
    <p:sldId id="328" r:id="rId9"/>
    <p:sldId id="329" r:id="rId10"/>
    <p:sldId id="331" r:id="rId11"/>
    <p:sldId id="332" r:id="rId12"/>
    <p:sldId id="333" r:id="rId13"/>
    <p:sldId id="291" r:id="rId14"/>
    <p:sldId id="334" r:id="rId15"/>
    <p:sldId id="335" r:id="rId16"/>
    <p:sldId id="336" r:id="rId17"/>
    <p:sldId id="337" r:id="rId18"/>
    <p:sldId id="338" r:id="rId19"/>
    <p:sldId id="33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8160" autoAdjust="0"/>
  </p:normalViewPr>
  <p:slideViewPr>
    <p:cSldViewPr>
      <p:cViewPr varScale="1">
        <p:scale>
          <a:sx n="74" d="100"/>
          <a:sy n="74" d="100"/>
        </p:scale>
        <p:origin x="181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D34849-35FA-40B2-B020-976E75AB4FAF}" type="datetimeFigureOut">
              <a:rPr lang="en-US" smtClean="0"/>
              <a:t>4/12/2026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F644B8-43B8-43AF-9CE5-E4A1E883B532}" type="slidenum">
              <a:rPr lang="en-US" smtClean="0"/>
              <a:t>‹#›</a:t>
            </a:fld>
            <a:endParaRPr lang="en-US"/>
          </a:p>
        </p:txBody>
      </p:sp>
    </p:spTree>
    <p:extLst>
      <p:ext uri="{BB962C8B-B14F-4D97-AF65-F5344CB8AC3E}">
        <p14:creationId xmlns:p14="http://schemas.microsoft.com/office/powerpoint/2010/main" val="38509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4F738-9167-4780-9FB4-6B88EF73CDC5}" type="datetimeFigureOut">
              <a:rPr lang="en-US" smtClean="0"/>
              <a:t>4/12/2026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2F946-7B68-4C68-995D-5EFEC089D73E}" type="slidenum">
              <a:rPr lang="en-US" smtClean="0"/>
              <a:t>‹#›</a:t>
            </a:fld>
            <a:endParaRPr lang="en-US"/>
          </a:p>
        </p:txBody>
      </p:sp>
    </p:spTree>
    <p:extLst>
      <p:ext uri="{BB962C8B-B14F-4D97-AF65-F5344CB8AC3E}">
        <p14:creationId xmlns:p14="http://schemas.microsoft.com/office/powerpoint/2010/main" val="429006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2F946-7B68-4C68-995D-5EFEC089D73E}" type="slidenum">
              <a:rPr lang="en-US" smtClean="0"/>
              <a:t>1</a:t>
            </a:fld>
            <a:endParaRPr lang="en-US"/>
          </a:p>
        </p:txBody>
      </p:sp>
    </p:spTree>
    <p:extLst>
      <p:ext uri="{BB962C8B-B14F-4D97-AF65-F5344CB8AC3E}">
        <p14:creationId xmlns:p14="http://schemas.microsoft.com/office/powerpoint/2010/main" val="275670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8" name="Google Shape;42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32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4" name="Google Shape;43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34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0" name="Google Shape;44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88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6" name="Google Shape;44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34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2" name="Google Shape;45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99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8" name="Google Shape;45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377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3" name="Google Shape;46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82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9" name="Google Shape;46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74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2" name="Google Shape;38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42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8" name="Google Shape;3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05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8" name="Google Shape;3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90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11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11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8" name="Google Shape;6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75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0" name="Google Shape;41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4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2" name="Google Shape;42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71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DE9B07-F64F-4910-BCF6-E1F837BE0008}" type="datetime1">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55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59F28-813D-4F22-9050-14D8B4CB3257}" type="datetime1">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7365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2A733-53AF-404F-8E9B-CBF8EE58B73A}" type="datetime1">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60958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4" name="Google Shape;24;p4"/>
          <p:cNvSpPr txBox="1">
            <a:spLocks noGrp="1"/>
          </p:cNvSpPr>
          <p:nvPr>
            <p:ph type="title"/>
          </p:nvPr>
        </p:nvSpPr>
        <p:spPr>
          <a:xfrm>
            <a:off x="1836900" y="948233"/>
            <a:ext cx="54702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r>
              <a:rPr lang="en-US"/>
              <a:t>Click to edit Master title style</a:t>
            </a:r>
            <a:endParaRPr/>
          </a:p>
        </p:txBody>
      </p:sp>
      <p:sp>
        <p:nvSpPr>
          <p:cNvPr id="25" name="Google Shape;25;p4"/>
          <p:cNvSpPr txBox="1">
            <a:spLocks noGrp="1"/>
          </p:cNvSpPr>
          <p:nvPr>
            <p:ph type="body" idx="1"/>
          </p:nvPr>
        </p:nvSpPr>
        <p:spPr>
          <a:xfrm>
            <a:off x="1398275" y="1665900"/>
            <a:ext cx="6963300" cy="3782000"/>
          </a:xfrm>
          <a:prstGeom prst="rect">
            <a:avLst/>
          </a:prstGeom>
        </p:spPr>
        <p:txBody>
          <a:bodyPr spcFirstLastPara="1" wrap="square" lIns="91425" tIns="91425" rIns="91425" bIns="91425" anchor="t" anchorCtr="0">
            <a:noAutofit/>
          </a:bodyPr>
          <a:lstStyle>
            <a:lvl1pPr marL="457189" lvl="0" indent="-288918">
              <a:spcBef>
                <a:spcPts val="0"/>
              </a:spcBef>
              <a:spcAft>
                <a:spcPts val="0"/>
              </a:spcAft>
              <a:buClr>
                <a:schemeClr val="dk2"/>
              </a:buClr>
              <a:buSzPts val="950"/>
              <a:buChar char="●"/>
              <a:defRPr sz="950">
                <a:solidFill>
                  <a:schemeClr val="dk2"/>
                </a:solidFill>
              </a:defRPr>
            </a:lvl1pPr>
            <a:lvl2pPr marL="914378" lvl="1" indent="-288918">
              <a:spcBef>
                <a:spcPts val="1600"/>
              </a:spcBef>
              <a:spcAft>
                <a:spcPts val="0"/>
              </a:spcAft>
              <a:buClr>
                <a:schemeClr val="dk2"/>
              </a:buClr>
              <a:buSzPts val="950"/>
              <a:buChar char="○"/>
              <a:defRPr sz="950">
                <a:solidFill>
                  <a:schemeClr val="dk2"/>
                </a:solidFill>
              </a:defRPr>
            </a:lvl2pPr>
            <a:lvl3pPr marL="1371566" lvl="2" indent="-288918">
              <a:spcBef>
                <a:spcPts val="1600"/>
              </a:spcBef>
              <a:spcAft>
                <a:spcPts val="0"/>
              </a:spcAft>
              <a:buClr>
                <a:schemeClr val="dk2"/>
              </a:buClr>
              <a:buSzPts val="950"/>
              <a:buChar char="■"/>
              <a:defRPr sz="950">
                <a:solidFill>
                  <a:schemeClr val="dk2"/>
                </a:solidFill>
              </a:defRPr>
            </a:lvl3pPr>
            <a:lvl4pPr marL="1828754" lvl="3" indent="-288918">
              <a:spcBef>
                <a:spcPts val="1600"/>
              </a:spcBef>
              <a:spcAft>
                <a:spcPts val="0"/>
              </a:spcAft>
              <a:buClr>
                <a:schemeClr val="dk2"/>
              </a:buClr>
              <a:buSzPts val="950"/>
              <a:buChar char="●"/>
              <a:defRPr sz="950">
                <a:solidFill>
                  <a:schemeClr val="dk2"/>
                </a:solidFill>
              </a:defRPr>
            </a:lvl4pPr>
            <a:lvl5pPr marL="2285943" lvl="4" indent="-288918">
              <a:spcBef>
                <a:spcPts val="1600"/>
              </a:spcBef>
              <a:spcAft>
                <a:spcPts val="0"/>
              </a:spcAft>
              <a:buClr>
                <a:schemeClr val="dk2"/>
              </a:buClr>
              <a:buSzPts val="950"/>
              <a:buChar char="○"/>
              <a:defRPr sz="950">
                <a:solidFill>
                  <a:schemeClr val="dk2"/>
                </a:solidFill>
              </a:defRPr>
            </a:lvl5pPr>
            <a:lvl6pPr marL="2743132" lvl="5" indent="-288918">
              <a:spcBef>
                <a:spcPts val="1600"/>
              </a:spcBef>
              <a:spcAft>
                <a:spcPts val="0"/>
              </a:spcAft>
              <a:buClr>
                <a:schemeClr val="dk2"/>
              </a:buClr>
              <a:buSzPts val="950"/>
              <a:buChar char="■"/>
              <a:defRPr sz="950">
                <a:solidFill>
                  <a:schemeClr val="dk2"/>
                </a:solidFill>
              </a:defRPr>
            </a:lvl6pPr>
            <a:lvl7pPr marL="3200320" lvl="6" indent="-288918">
              <a:spcBef>
                <a:spcPts val="1600"/>
              </a:spcBef>
              <a:spcAft>
                <a:spcPts val="0"/>
              </a:spcAft>
              <a:buClr>
                <a:schemeClr val="dk2"/>
              </a:buClr>
              <a:buSzPts val="950"/>
              <a:buChar char="●"/>
              <a:defRPr sz="950">
                <a:solidFill>
                  <a:schemeClr val="dk2"/>
                </a:solidFill>
              </a:defRPr>
            </a:lvl7pPr>
            <a:lvl8pPr marL="3657509" lvl="7" indent="-288918">
              <a:spcBef>
                <a:spcPts val="1600"/>
              </a:spcBef>
              <a:spcAft>
                <a:spcPts val="0"/>
              </a:spcAft>
              <a:buClr>
                <a:schemeClr val="dk2"/>
              </a:buClr>
              <a:buSzPts val="950"/>
              <a:buChar char="○"/>
              <a:defRPr sz="950">
                <a:solidFill>
                  <a:schemeClr val="dk2"/>
                </a:solidFill>
              </a:defRPr>
            </a:lvl8pPr>
            <a:lvl9pPr marL="4114697" lvl="8" indent="-288918">
              <a:spcBef>
                <a:spcPts val="1600"/>
              </a:spcBef>
              <a:spcAft>
                <a:spcPts val="1600"/>
              </a:spcAft>
              <a:buClr>
                <a:schemeClr val="dk2"/>
              </a:buClr>
              <a:buSzPts val="950"/>
              <a:buChar char="■"/>
              <a:defRPr sz="950">
                <a:solidFill>
                  <a:schemeClr val="dk2"/>
                </a:solidFill>
              </a:defRPr>
            </a:lvl9pPr>
          </a:lstStyle>
          <a:p>
            <a:pPr lvl="0"/>
            <a:r>
              <a:rPr lang="en-US"/>
              <a:t>Click to edit Master text styles</a:t>
            </a:r>
          </a:p>
        </p:txBody>
      </p:sp>
    </p:spTree>
    <p:extLst>
      <p:ext uri="{BB962C8B-B14F-4D97-AF65-F5344CB8AC3E}">
        <p14:creationId xmlns:p14="http://schemas.microsoft.com/office/powerpoint/2010/main" val="327542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00F72-7C79-4FA3-AE6A-4A363843FC90}" type="datetime1">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3256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652DDF-58AC-413B-988E-7D4E0508CA09}" type="datetime1">
              <a:rPr lang="en-US" smtClean="0"/>
              <a:t>4/12/2026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99E6D-F375-4A8F-B198-DB763C597A0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5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4A82F1-67AC-4AC5-B4A0-C590739E3655}" type="datetime1">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5398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0F26BB-3514-4530-81AC-8046C6254AF8}" type="datetime1">
              <a:rPr lang="en-US" smtClean="0"/>
              <a:t>4/12/2026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8600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E1AA72-D5C2-4714-8074-5AC80590D83D}" type="datetime1">
              <a:rPr lang="en-US" smtClean="0"/>
              <a:t>4/12/2026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41972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9EAAAE-FFAA-4A16-81FF-AF8BE7A47DC4}" type="datetime1">
              <a:rPr lang="en-US" smtClean="0"/>
              <a:t>4/12/2026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2319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F97CCC-CFD7-4C9E-9B47-B11C61D1C441}" type="datetime1">
              <a:rPr lang="en-US" smtClean="0"/>
              <a:t>4/12/2026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399E6D-F375-4A8F-B198-DB763C597A06}" type="slidenum">
              <a:rPr lang="en-US" smtClean="0"/>
              <a:t>‹#›</a:t>
            </a:fld>
            <a:endParaRPr lang="en-US"/>
          </a:p>
        </p:txBody>
      </p:sp>
    </p:spTree>
    <p:extLst>
      <p:ext uri="{BB962C8B-B14F-4D97-AF65-F5344CB8AC3E}">
        <p14:creationId xmlns:p14="http://schemas.microsoft.com/office/powerpoint/2010/main" val="163172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C788B-E0B9-489A-9172-5F8A0903098B}" type="datetime1">
              <a:rPr lang="en-US" smtClean="0"/>
              <a:t>4/12/2026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99E6D-F375-4A8F-B198-DB763C597A06}" type="slidenum">
              <a:rPr lang="en-US" smtClean="0"/>
              <a:t>‹#›</a:t>
            </a:fld>
            <a:endParaRPr lang="en-US"/>
          </a:p>
        </p:txBody>
      </p:sp>
    </p:spTree>
    <p:extLst>
      <p:ext uri="{BB962C8B-B14F-4D97-AF65-F5344CB8AC3E}">
        <p14:creationId xmlns:p14="http://schemas.microsoft.com/office/powerpoint/2010/main" val="105746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27D763-31A4-47CB-BB27-8101F8549ABF}" type="datetime1">
              <a:rPr lang="en-US" smtClean="0"/>
              <a:t>4/12/2026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6399E6D-F375-4A8F-B198-DB763C597A0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9503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399E6D-F375-4A8F-B198-DB763C597A06}" type="slidenum">
              <a:rPr lang="en-US" smtClean="0"/>
              <a:t>1</a:t>
            </a:fld>
            <a:endParaRPr lang="en-US"/>
          </a:p>
        </p:txBody>
      </p:sp>
      <p:pic>
        <p:nvPicPr>
          <p:cNvPr id="4" name="Picture 3">
            <a:extLst>
              <a:ext uri="{FF2B5EF4-FFF2-40B4-BE49-F238E27FC236}">
                <a16:creationId xmlns:a16="http://schemas.microsoft.com/office/drawing/2014/main" id="{7C97371B-A2C0-93F7-4B28-33D8B8419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496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title"/>
          </p:nvPr>
        </p:nvSpPr>
        <p:spPr>
          <a:xfrm>
            <a:off x="2002650" y="914400"/>
            <a:ext cx="5138700" cy="559598"/>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 خصائص التحكيم الهندسي ".</a:t>
            </a:r>
            <a:endParaRPr dirty="0">
              <a:cs typeface="Diwani Letter" panose="02010400000000000000" pitchFamily="2" charset="-78"/>
            </a:endParaRPr>
          </a:p>
        </p:txBody>
      </p:sp>
      <p:sp>
        <p:nvSpPr>
          <p:cNvPr id="413" name="Google Shape;413;p32"/>
          <p:cNvSpPr txBox="1">
            <a:spLocks noGrp="1"/>
          </p:cNvSpPr>
          <p:nvPr>
            <p:ph type="body" idx="1"/>
          </p:nvPr>
        </p:nvSpPr>
        <p:spPr>
          <a:xfrm>
            <a:off x="631050" y="1773983"/>
            <a:ext cx="7881900" cy="3310035"/>
          </a:xfrm>
          <a:prstGeom prst="rect">
            <a:avLst/>
          </a:prstGeom>
          <a:noFill/>
          <a:ln>
            <a:noFill/>
          </a:ln>
        </p:spPr>
        <p:txBody>
          <a:bodyPr spcFirstLastPara="1" vert="horz" wrap="square" lIns="68569" tIns="68569" rIns="68569" bIns="68569" rtlCol="0" anchor="t" anchorCtr="0">
            <a:noAutofit/>
          </a:bodyPr>
          <a:lstStyle/>
          <a:p>
            <a:pPr indent="-380990" algn="r" rtl="1">
              <a:spcBef>
                <a:spcPts val="600"/>
              </a:spcBef>
              <a:buSzPts val="2400"/>
              <a:buChar char="▹"/>
            </a:pPr>
            <a:r>
              <a:rPr lang="ar-SA" sz="2000" b="1" i="1" dirty="0">
                <a:solidFill>
                  <a:schemeClr val="tx1"/>
                </a:solidFill>
                <a:latin typeface="Times New Roman"/>
                <a:ea typeface="Times New Roman"/>
                <a:cs typeface="Akhbar MT" pitchFamily="2" charset="-78"/>
                <a:sym typeface="Times New Roman"/>
              </a:rPr>
              <a:t>تعريفه</a:t>
            </a:r>
            <a:r>
              <a:rPr lang="ar-SA" sz="2000" b="1" dirty="0">
                <a:solidFill>
                  <a:schemeClr val="tx1"/>
                </a:solidFill>
                <a:latin typeface="Times New Roman"/>
                <a:ea typeface="Times New Roman"/>
                <a:cs typeface="Akhbar MT" pitchFamily="2" charset="-78"/>
                <a:sym typeface="Times New Roman"/>
              </a:rPr>
              <a:t>: هو الخلاف الذي ينشأ بين أطراف العقود الهندسية (المهندس – المقاول – رب العمل).</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i="1" dirty="0">
                <a:solidFill>
                  <a:schemeClr val="tx1"/>
                </a:solidFill>
                <a:latin typeface="Times New Roman"/>
                <a:ea typeface="Times New Roman"/>
                <a:cs typeface="Akhbar MT" pitchFamily="2" charset="-78"/>
                <a:sym typeface="Times New Roman"/>
              </a:rPr>
              <a:t>طبيعتــه: </a:t>
            </a:r>
            <a:endParaRPr sz="2000" dirty="0">
              <a:solidFill>
                <a:schemeClr val="tx1"/>
              </a:solidFill>
              <a:cs typeface="Akhbar MT" pitchFamily="2" charset="-78"/>
            </a:endParaRPr>
          </a:p>
          <a:p>
            <a:pPr marR="5400"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يتطلب نظرها نوعاً من الخبرة.</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تقتضي المصلحة أن يحسم بسرعة حتى لا تتعطل المشروعات. </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يحتاج إلى تخصص دقيق. </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يحتاج إلى سرعة في الإجراءات. </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قد يغني عن الاستعانة بالخبراء. </a:t>
            </a:r>
            <a:endParaRPr sz="2000" dirty="0">
              <a:solidFill>
                <a:schemeClr val="tx1"/>
              </a:solidFill>
              <a:cs typeface="Akhbar MT" pitchFamily="2" charset="-78"/>
            </a:endParaRPr>
          </a:p>
          <a:p>
            <a:pPr indent="-380990" algn="r" rtl="1">
              <a:lnSpc>
                <a:spcPct val="15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لا يحتمل بطء الإجراءات أمام المحاكم. </a:t>
            </a:r>
            <a:endParaRPr sz="2000" b="1" dirty="0">
              <a:solidFill>
                <a:schemeClr val="tx1"/>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266406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4"/>
          <p:cNvSpPr txBox="1">
            <a:spLocks noGrp="1"/>
          </p:cNvSpPr>
          <p:nvPr>
            <p:ph type="title"/>
          </p:nvPr>
        </p:nvSpPr>
        <p:spPr>
          <a:xfrm>
            <a:off x="2002650" y="914400"/>
            <a:ext cx="5138700" cy="622819"/>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أهمية التحكيم كنظام قضائي خاص</a:t>
            </a:r>
            <a:endParaRPr dirty="0">
              <a:cs typeface="Diwani Letter" panose="02010400000000000000" pitchFamily="2" charset="-78"/>
            </a:endParaRPr>
          </a:p>
        </p:txBody>
      </p:sp>
      <p:sp>
        <p:nvSpPr>
          <p:cNvPr id="425" name="Google Shape;425;p34"/>
          <p:cNvSpPr txBox="1">
            <a:spLocks noGrp="1"/>
          </p:cNvSpPr>
          <p:nvPr>
            <p:ph type="body" idx="1"/>
          </p:nvPr>
        </p:nvSpPr>
        <p:spPr>
          <a:xfrm>
            <a:off x="244929" y="1724997"/>
            <a:ext cx="8255126" cy="3820887"/>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أطراف المنازعات يرغبون في حل منازعاتهم بعيداً عن تكلفة النظام القضائي.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وجود أطراف أجنبية.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طول إجراءات التقاضي.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السريـــــة.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احتياجها إلى خبرة خاصة (محكم خبير).</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توفير المناخ المناسب لأطراف النزاع حفاظاً على علاقاتهم. </a:t>
            </a:r>
            <a:endParaRPr sz="2000" dirty="0">
              <a:solidFill>
                <a:schemeClr val="tx1"/>
              </a:solidFill>
              <a:cs typeface="Akhbar MT" pitchFamily="2" charset="-78"/>
            </a:endParaRPr>
          </a:p>
          <a:p>
            <a:pPr indent="-266690" algn="r" rtl="1">
              <a:lnSpc>
                <a:spcPct val="200000"/>
              </a:lnSpc>
              <a:spcBef>
                <a:spcPts val="600"/>
              </a:spcBef>
              <a:buSzPts val="2400"/>
              <a:buNone/>
            </a:pPr>
            <a:endParaRPr sz="1800"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7031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1075353" y="718187"/>
            <a:ext cx="6799684" cy="69890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المبادئ التي يقوم عليها نظام التحكيم</a:t>
            </a:r>
            <a:endParaRPr dirty="0">
              <a:cs typeface="Diwani Letter" panose="02010400000000000000" pitchFamily="2" charset="-78"/>
            </a:endParaRPr>
          </a:p>
        </p:txBody>
      </p:sp>
      <p:sp>
        <p:nvSpPr>
          <p:cNvPr id="431" name="Google Shape;431;p35"/>
          <p:cNvSpPr txBox="1">
            <a:spLocks noGrp="1"/>
          </p:cNvSpPr>
          <p:nvPr>
            <p:ph type="body" idx="1"/>
          </p:nvPr>
        </p:nvSpPr>
        <p:spPr>
          <a:xfrm>
            <a:off x="447870" y="1960959"/>
            <a:ext cx="8054651" cy="3479954"/>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تمتع كل من طرفي الاتفاق بأهلية التعاقد ( التصرف ، وليس فقط الإدارة في المال). </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الخلو من عيوب الرضا (غش – تدليس – إكراه).</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محل تحكيم أي نزاع غير عقدي، أو عقدي وبما لا يخالف النظام العام</a:t>
            </a:r>
            <a:r>
              <a:rPr lang="en-US" sz="2400" b="1" dirty="0">
                <a:solidFill>
                  <a:schemeClr val="tx1"/>
                </a:solidFill>
                <a:latin typeface="Times New Roman"/>
                <a:ea typeface="Times New Roman"/>
                <a:cs typeface="Akhbar MT" pitchFamily="2" charset="-78"/>
                <a:sym typeface="Times New Roman"/>
              </a:rPr>
              <a:t>.</a:t>
            </a:r>
            <a:endParaRPr sz="2400" dirty="0">
              <a:solidFill>
                <a:schemeClr val="tx1"/>
              </a:solidFill>
              <a:cs typeface="Akhbar MT" pitchFamily="2" charset="-78"/>
            </a:endParaRPr>
          </a:p>
        </p:txBody>
      </p:sp>
    </p:spTree>
    <p:extLst>
      <p:ext uri="{BB962C8B-B14F-4D97-AF65-F5344CB8AC3E}">
        <p14:creationId xmlns:p14="http://schemas.microsoft.com/office/powerpoint/2010/main" val="79638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6"/>
          <p:cNvSpPr txBox="1">
            <a:spLocks noGrp="1"/>
          </p:cNvSpPr>
          <p:nvPr>
            <p:ph type="title"/>
          </p:nvPr>
        </p:nvSpPr>
        <p:spPr>
          <a:xfrm>
            <a:off x="2057400" y="609600"/>
            <a:ext cx="5138700" cy="688185"/>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سلطان </a:t>
            </a:r>
            <a:r>
              <a:rPr lang="ar-SA" b="1" i="1" u="none" strike="noStrike" dirty="0">
                <a:solidFill>
                  <a:srgbClr val="010D67"/>
                </a:solidFill>
                <a:latin typeface="Abadi" panose="020B0604020202020204" pitchFamily="34" charset="0"/>
                <a:ea typeface="Arial"/>
                <a:cs typeface="Diwani Letter" panose="02010400000000000000" pitchFamily="2" charset="-78"/>
                <a:sym typeface="Arial"/>
              </a:rPr>
              <a:t>الإدارة</a:t>
            </a:r>
            <a:endParaRPr dirty="0">
              <a:cs typeface="Diwani Letter" panose="02010400000000000000" pitchFamily="2" charset="-78"/>
            </a:endParaRPr>
          </a:p>
        </p:txBody>
      </p:sp>
      <p:sp>
        <p:nvSpPr>
          <p:cNvPr id="437" name="Google Shape;437;p36"/>
          <p:cNvSpPr txBox="1">
            <a:spLocks noGrp="1"/>
          </p:cNvSpPr>
          <p:nvPr>
            <p:ph type="body" idx="1"/>
          </p:nvPr>
        </p:nvSpPr>
        <p:spPr>
          <a:xfrm>
            <a:off x="734786" y="1494065"/>
            <a:ext cx="8052184" cy="3139698"/>
          </a:xfrm>
          <a:prstGeom prst="rect">
            <a:avLst/>
          </a:prstGeom>
          <a:noFill/>
          <a:ln>
            <a:noFill/>
          </a:ln>
        </p:spPr>
        <p:txBody>
          <a:bodyPr spcFirstLastPara="1" vert="horz" wrap="square" lIns="68569" tIns="68569" rIns="68569" bIns="68569" rtlCol="0" anchor="t" anchorCtr="0">
            <a:noAutofit/>
          </a:bodyPr>
          <a:lstStyle/>
          <a:p>
            <a:pPr marL="76199" marR="5400" indent="0" algn="r" rtl="1">
              <a:lnSpc>
                <a:spcPct val="200000"/>
              </a:lnSpc>
              <a:spcBef>
                <a:spcPts val="600"/>
              </a:spcBef>
              <a:buSzPts val="2400"/>
              <a:buNone/>
            </a:pPr>
            <a:r>
              <a:rPr lang="en-US" sz="2025" b="1" dirty="0">
                <a:solidFill>
                  <a:schemeClr val="tx1"/>
                </a:solidFill>
                <a:latin typeface="Times New Roman"/>
                <a:ea typeface="Times New Roman"/>
                <a:cs typeface="Times New Roman"/>
                <a:sym typeface="Times New Roman"/>
              </a:rPr>
              <a:t>      </a:t>
            </a:r>
            <a:br>
              <a:rPr lang="en-US" sz="2025" b="1" dirty="0">
                <a:solidFill>
                  <a:schemeClr val="tx1"/>
                </a:solidFill>
                <a:latin typeface="Times New Roman"/>
                <a:ea typeface="Times New Roman"/>
                <a:cs typeface="Times New Roman"/>
                <a:sym typeface="Times New Roman"/>
              </a:rPr>
            </a:br>
            <a:r>
              <a:rPr lang="ar-SA" sz="2025" b="1" dirty="0">
                <a:solidFill>
                  <a:schemeClr val="tx1"/>
                </a:solidFill>
                <a:latin typeface="Times New Roman"/>
                <a:ea typeface="Times New Roman"/>
                <a:cs typeface="Times New Roman"/>
                <a:sym typeface="Times New Roman"/>
              </a:rPr>
              <a:t>استقلال </a:t>
            </a:r>
            <a:r>
              <a:rPr lang="ar-EG" sz="2025" b="1" dirty="0">
                <a:solidFill>
                  <a:schemeClr val="tx1"/>
                </a:solidFill>
                <a:latin typeface="Times New Roman"/>
                <a:ea typeface="Times New Roman"/>
                <a:cs typeface="Times New Roman"/>
                <a:sym typeface="Times New Roman"/>
              </a:rPr>
              <a:t>اتفاق </a:t>
            </a:r>
            <a:r>
              <a:rPr lang="ar-SA" sz="2025" b="1" dirty="0">
                <a:solidFill>
                  <a:schemeClr val="tx1"/>
                </a:solidFill>
                <a:latin typeface="Times New Roman"/>
                <a:ea typeface="Times New Roman"/>
                <a:cs typeface="Times New Roman"/>
                <a:sym typeface="Times New Roman"/>
              </a:rPr>
              <a:t>التحكيم</a:t>
            </a:r>
            <a:endParaRPr lang="en-US" sz="2025" b="1" dirty="0">
              <a:solidFill>
                <a:schemeClr val="tx1"/>
              </a:solidFill>
              <a:latin typeface="Times New Roman"/>
              <a:ea typeface="Times New Roman"/>
              <a:cs typeface="Times New Roman"/>
              <a:sym typeface="Times New Roman"/>
            </a:endParaRPr>
          </a:p>
          <a:p>
            <a:pPr indent="-380990" algn="r" rtl="1">
              <a:lnSpc>
                <a:spcPct val="200000"/>
              </a:lnSpc>
              <a:spcBef>
                <a:spcPts val="600"/>
              </a:spcBef>
              <a:buSzPts val="2400"/>
              <a:buChar char="▹"/>
            </a:pPr>
            <a:endParaRPr lang="en-US" sz="2025" b="1" dirty="0">
              <a:solidFill>
                <a:schemeClr val="tx1"/>
              </a:solidFill>
              <a:latin typeface="Times New Roman"/>
              <a:ea typeface="Times New Roman"/>
              <a:cs typeface="Times New Roman"/>
              <a:sym typeface="Times New Roman"/>
            </a:endParaRPr>
          </a:p>
          <a:p>
            <a:pPr indent="-380990" algn="r" rtl="1">
              <a:lnSpc>
                <a:spcPct val="200000"/>
              </a:lnSpc>
              <a:spcBef>
                <a:spcPts val="600"/>
              </a:spcBef>
              <a:buSzPts val="2400"/>
              <a:buChar char="▹"/>
            </a:pPr>
            <a:r>
              <a:rPr lang="ar-EG" sz="2025" b="1" dirty="0">
                <a:solidFill>
                  <a:schemeClr val="tx1"/>
                </a:solidFill>
                <a:latin typeface="Times New Roman"/>
                <a:ea typeface="Times New Roman"/>
                <a:cs typeface="Times New Roman"/>
                <a:sym typeface="Times New Roman"/>
              </a:rPr>
              <a:t>الا</a:t>
            </a:r>
            <a:r>
              <a:rPr lang="ar-SA" sz="2025" b="1" dirty="0">
                <a:solidFill>
                  <a:schemeClr val="tx1"/>
                </a:solidFill>
                <a:latin typeface="Times New Roman"/>
                <a:ea typeface="Times New Roman"/>
                <a:cs typeface="Times New Roman"/>
                <a:sym typeface="Times New Roman"/>
              </a:rPr>
              <a:t>ختصاص </a:t>
            </a:r>
            <a:r>
              <a:rPr lang="ar-EG" sz="2025" b="1" dirty="0">
                <a:solidFill>
                  <a:schemeClr val="tx1"/>
                </a:solidFill>
                <a:latin typeface="Times New Roman"/>
                <a:ea typeface="Times New Roman"/>
                <a:cs typeface="Times New Roman"/>
                <a:sym typeface="Times New Roman"/>
              </a:rPr>
              <a:t>ب</a:t>
            </a:r>
            <a:r>
              <a:rPr lang="ar-SA" sz="2025" b="1" dirty="0">
                <a:solidFill>
                  <a:schemeClr val="tx1"/>
                </a:solidFill>
                <a:latin typeface="Times New Roman"/>
                <a:ea typeface="Times New Roman"/>
                <a:cs typeface="Times New Roman"/>
                <a:sym typeface="Times New Roman"/>
              </a:rPr>
              <a:t>الاختصاص ( اختصاص هيئة التحكيم بالفصل في صحة اختصاصها).</a:t>
            </a:r>
            <a:endParaRPr sz="2025" dirty="0">
              <a:solidFill>
                <a:schemeClr val="tx1"/>
              </a:solidFill>
            </a:endParaRPr>
          </a:p>
          <a:p>
            <a:pPr indent="-380990" algn="r" rtl="1">
              <a:lnSpc>
                <a:spcPct val="200000"/>
              </a:lnSpc>
              <a:spcBef>
                <a:spcPts val="600"/>
              </a:spcBef>
              <a:buSzPts val="2400"/>
              <a:buChar char="▹"/>
            </a:pPr>
            <a:r>
              <a:rPr lang="ar-SA" sz="2025" b="1" dirty="0">
                <a:solidFill>
                  <a:schemeClr val="tx1"/>
                </a:solidFill>
                <a:latin typeface="Times New Roman"/>
                <a:ea typeface="Times New Roman"/>
                <a:cs typeface="Times New Roman"/>
                <a:sym typeface="Times New Roman"/>
              </a:rPr>
              <a:t>عدم قابلية أحكام التحكيم للطعن (يطعن فيها بالبطلان ولا يطعن فيها بالاستئناف ، أي لا يتعرض لبحث الموضوع). </a:t>
            </a:r>
            <a:endParaRPr sz="2025" dirty="0">
              <a:solidFill>
                <a:schemeClr val="tx1"/>
              </a:solidFill>
            </a:endParaRPr>
          </a:p>
          <a:p>
            <a:pPr indent="-380990" algn="r" rtl="1">
              <a:lnSpc>
                <a:spcPct val="200000"/>
              </a:lnSpc>
              <a:spcBef>
                <a:spcPts val="600"/>
              </a:spcBef>
              <a:buSzPts val="2400"/>
              <a:buChar char="▹"/>
            </a:pPr>
            <a:r>
              <a:rPr lang="ar-SA" sz="2025" b="1" dirty="0">
                <a:solidFill>
                  <a:schemeClr val="tx1"/>
                </a:solidFill>
                <a:latin typeface="Times New Roman"/>
                <a:ea typeface="Times New Roman"/>
                <a:cs typeface="Times New Roman"/>
                <a:sym typeface="Times New Roman"/>
              </a:rPr>
              <a:t>وجوب توافر ضمانات التقاضي الأساسية لا يخالف النظام العام، والتمتع بحق الدفاع للخصوم. </a:t>
            </a:r>
            <a:endParaRPr lang="en-US" sz="2025" b="1" dirty="0">
              <a:solidFill>
                <a:schemeClr val="tx1"/>
              </a:solidFill>
              <a:latin typeface="Times New Roman"/>
              <a:ea typeface="Times New Roman"/>
              <a:cs typeface="Times New Roman"/>
              <a:sym typeface="Times New Roman"/>
            </a:endParaRPr>
          </a:p>
          <a:p>
            <a:pPr indent="-380990" algn="r" rtl="1">
              <a:lnSpc>
                <a:spcPct val="200000"/>
              </a:lnSpc>
              <a:spcBef>
                <a:spcPts val="600"/>
              </a:spcBef>
              <a:buSzPts val="2400"/>
              <a:buChar char="▹"/>
            </a:pPr>
            <a:endParaRPr sz="2025"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3885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7"/>
          <p:cNvSpPr txBox="1">
            <a:spLocks noGrp="1"/>
          </p:cNvSpPr>
          <p:nvPr>
            <p:ph type="title"/>
          </p:nvPr>
        </p:nvSpPr>
        <p:spPr>
          <a:xfrm>
            <a:off x="-457200" y="838200"/>
            <a:ext cx="9469792" cy="85740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sz="4000" b="1" i="1" dirty="0">
                <a:solidFill>
                  <a:srgbClr val="010D67"/>
                </a:solidFill>
                <a:latin typeface="Arial"/>
                <a:ea typeface="Arial"/>
                <a:cs typeface="Arial"/>
                <a:sym typeface="Arial"/>
              </a:rPr>
              <a:t>" التحكيم الحر والتحكيم المؤسسي ".</a:t>
            </a:r>
            <a:br>
              <a:rPr lang="ar-SA" sz="4000" b="1" i="1" dirty="0">
                <a:solidFill>
                  <a:srgbClr val="010D67"/>
                </a:solidFill>
                <a:latin typeface="Arial"/>
                <a:ea typeface="Arial"/>
                <a:cs typeface="Arial"/>
                <a:sym typeface="Arial"/>
              </a:rPr>
            </a:br>
            <a:r>
              <a:rPr lang="ar-SA" sz="4000" b="1" i="1" u="none" strike="noStrike" dirty="0">
                <a:solidFill>
                  <a:srgbClr val="010D67"/>
                </a:solidFill>
                <a:latin typeface="Arial"/>
                <a:ea typeface="Arial"/>
                <a:cs typeface="Arial"/>
                <a:sym typeface="Arial"/>
              </a:rPr>
              <a:t>تعريف التحكيم:</a:t>
            </a:r>
            <a:endParaRPr sz="4000" dirty="0"/>
          </a:p>
        </p:txBody>
      </p:sp>
      <p:sp>
        <p:nvSpPr>
          <p:cNvPr id="443" name="Google Shape;443;p37"/>
          <p:cNvSpPr txBox="1">
            <a:spLocks noGrp="1"/>
          </p:cNvSpPr>
          <p:nvPr>
            <p:ph type="body" idx="1"/>
          </p:nvPr>
        </p:nvSpPr>
        <p:spPr>
          <a:xfrm>
            <a:off x="457200" y="2362420"/>
            <a:ext cx="8199275" cy="3466880"/>
          </a:xfrm>
          <a:prstGeom prst="rect">
            <a:avLst/>
          </a:prstGeom>
          <a:noFill/>
          <a:ln>
            <a:noFill/>
          </a:ln>
        </p:spPr>
        <p:txBody>
          <a:bodyPr spcFirstLastPara="1" vert="horz" wrap="square" lIns="68569" tIns="68569" rIns="68569" bIns="68569" rtlCol="0" anchor="t" anchorCtr="0">
            <a:noAutofit/>
          </a:bodyPr>
          <a:lstStyle/>
          <a:p>
            <a:pPr indent="-380990" algn="r" rtl="1">
              <a:lnSpc>
                <a:spcPct val="150000"/>
              </a:lnSpc>
              <a:spcBef>
                <a:spcPts val="600"/>
              </a:spcBef>
              <a:buSzPts val="2400"/>
              <a:buChar char="▹"/>
            </a:pPr>
            <a:r>
              <a:rPr lang="ar-SA" sz="2250" b="1" dirty="0">
                <a:solidFill>
                  <a:schemeClr val="tx1"/>
                </a:solidFill>
                <a:latin typeface="Times New Roman"/>
                <a:ea typeface="Times New Roman"/>
                <a:cs typeface="Times New Roman"/>
                <a:sym typeface="Times New Roman"/>
              </a:rPr>
              <a:t>هو الاتفاق على طرح النزاع على شخص، أو أشخاص معينين للفصل فيه دون اللجوء للمحكمة المختصة به. </a:t>
            </a:r>
            <a:endParaRPr sz="2250" dirty="0">
              <a:solidFill>
                <a:schemeClr val="tx1"/>
              </a:solidFill>
            </a:endParaRPr>
          </a:p>
          <a:p>
            <a:pPr indent="-380990" algn="r" rtl="1">
              <a:lnSpc>
                <a:spcPct val="150000"/>
              </a:lnSpc>
              <a:spcBef>
                <a:spcPts val="600"/>
              </a:spcBef>
              <a:buSzPts val="2400"/>
              <a:buChar char="▹"/>
            </a:pPr>
            <a:r>
              <a:rPr lang="ar-SA" sz="2250" b="1" dirty="0">
                <a:solidFill>
                  <a:schemeClr val="tx1"/>
                </a:solidFill>
                <a:latin typeface="Times New Roman"/>
                <a:ea typeface="Times New Roman"/>
                <a:cs typeface="Times New Roman"/>
                <a:sym typeface="Times New Roman"/>
              </a:rPr>
              <a:t>وبمقتضى هذا التحكيم يتنازل الخصوم عن اللجوء إلى القضاء.</a:t>
            </a:r>
            <a:endParaRPr sz="2250" dirty="0">
              <a:solidFill>
                <a:schemeClr val="tx1"/>
              </a:solidFill>
            </a:endParaRPr>
          </a:p>
          <a:p>
            <a:pPr indent="-380990" algn="r" rtl="1">
              <a:lnSpc>
                <a:spcPct val="150000"/>
              </a:lnSpc>
              <a:spcBef>
                <a:spcPts val="600"/>
              </a:spcBef>
              <a:buSzPts val="2400"/>
              <a:buChar char="▹"/>
            </a:pPr>
            <a:r>
              <a:rPr lang="ar-SA" sz="2250" b="1" dirty="0">
                <a:solidFill>
                  <a:schemeClr val="tx1"/>
                </a:solidFill>
                <a:latin typeface="Times New Roman"/>
                <a:ea typeface="Times New Roman"/>
                <a:cs typeface="Times New Roman"/>
                <a:sym typeface="Times New Roman"/>
              </a:rPr>
              <a:t>التحكيم يبطل بما تبطل به العقود كما أن حكمه يُطعن فيه، كما يطعن في الأحكام، ولا يجوز استئنافه، وينفذ كما تنفذ الأحكام. </a:t>
            </a:r>
            <a:endParaRPr sz="2250" dirty="0">
              <a:solidFill>
                <a:schemeClr val="tx1"/>
              </a:solidFill>
            </a:endParaRPr>
          </a:p>
          <a:p>
            <a:pPr indent="-266690" algn="r" rtl="1">
              <a:lnSpc>
                <a:spcPct val="150000"/>
              </a:lnSpc>
              <a:spcBef>
                <a:spcPts val="600"/>
              </a:spcBef>
              <a:buSzPts val="2400"/>
              <a:buNone/>
            </a:pPr>
            <a:endParaRPr sz="2250"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776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8"/>
          <p:cNvSpPr txBox="1">
            <a:spLocks noGrp="1"/>
          </p:cNvSpPr>
          <p:nvPr>
            <p:ph type="title"/>
          </p:nvPr>
        </p:nvSpPr>
        <p:spPr>
          <a:xfrm>
            <a:off x="457200" y="1312117"/>
            <a:ext cx="8024327" cy="605980"/>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dirty="0">
                <a:solidFill>
                  <a:srgbClr val="010D67"/>
                </a:solidFill>
              </a:rPr>
              <a:t>1- التحكيمُ الحُر:AD HOC Arbitration:</a:t>
            </a:r>
            <a:endParaRPr dirty="0">
              <a:solidFill>
                <a:srgbClr val="010D67"/>
              </a:solidFill>
            </a:endParaRPr>
          </a:p>
        </p:txBody>
      </p:sp>
      <p:sp>
        <p:nvSpPr>
          <p:cNvPr id="449" name="Google Shape;449;p38"/>
          <p:cNvSpPr txBox="1">
            <a:spLocks noGrp="1"/>
          </p:cNvSpPr>
          <p:nvPr>
            <p:ph type="body" idx="1"/>
          </p:nvPr>
        </p:nvSpPr>
        <p:spPr>
          <a:xfrm>
            <a:off x="457200" y="1735932"/>
            <a:ext cx="8129296" cy="4082653"/>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التحكيم الحر ، ويكون ذلك طبقا لشرط التحكيم </a:t>
            </a:r>
            <a:r>
              <a:rPr lang="ar-SA" sz="2400" b="1" dirty="0">
                <a:solidFill>
                  <a:schemeClr val="tx1"/>
                </a:solidFill>
                <a:latin typeface="Cambria"/>
                <a:ea typeface="Cambria"/>
                <a:cs typeface="Cambria"/>
                <a:sym typeface="Cambria"/>
              </a:rPr>
              <a:t>Arbitration Clause</a:t>
            </a:r>
            <a:r>
              <a:rPr lang="ar-SA" sz="2400" b="1" dirty="0">
                <a:solidFill>
                  <a:schemeClr val="tx1"/>
                </a:solidFill>
                <a:latin typeface="Times New Roman"/>
                <a:ea typeface="Times New Roman"/>
                <a:cs typeface="Times New Roman"/>
                <a:sym typeface="Times New Roman"/>
              </a:rPr>
              <a:t> يدرج في العقد الأصلي المبرم بين الطرفين، أو باتفاق لاحق للعقد بالتحكيم </a:t>
            </a:r>
            <a:r>
              <a:rPr lang="ar-SA" sz="2400" b="1" dirty="0">
                <a:solidFill>
                  <a:schemeClr val="tx1"/>
                </a:solidFill>
                <a:latin typeface="Cambria"/>
                <a:ea typeface="Cambria"/>
                <a:cs typeface="Cambria"/>
                <a:sym typeface="Cambria"/>
              </a:rPr>
              <a:t>Arbitration Agreement</a:t>
            </a:r>
            <a:r>
              <a:rPr lang="ar-SA" sz="2400" b="1" dirty="0">
                <a:solidFill>
                  <a:schemeClr val="tx1"/>
                </a:solidFill>
                <a:latin typeface="Times New Roman"/>
                <a:ea typeface="Times New Roman"/>
                <a:cs typeface="Times New Roman"/>
                <a:sym typeface="Times New Roman"/>
              </a:rPr>
              <a:t> يبرم بينهما بعد نشوء النزاع.</a:t>
            </a:r>
            <a:r>
              <a:rPr lang="ar-EG" sz="2400" b="1" dirty="0">
                <a:solidFill>
                  <a:schemeClr val="tx1"/>
                </a:solidFill>
                <a:latin typeface="Times New Roman"/>
                <a:ea typeface="Times New Roman"/>
                <a:cs typeface="Times New Roman"/>
                <a:sym typeface="Times New Roman"/>
              </a:rPr>
              <a:t> ( مشارطة تحكيم)</a:t>
            </a:r>
            <a:endParaRPr sz="1050" dirty="0">
              <a:solidFill>
                <a:schemeClr val="tx1"/>
              </a:solidFill>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a:lnSpc>
                <a:spcPct val="200000"/>
              </a:lnSpc>
              <a:spcBef>
                <a:spcPts val="600"/>
              </a:spcBef>
              <a:buSzPts val="2400"/>
              <a:buNone/>
            </a:pPr>
            <a:endParaRPr sz="2400" dirty="0">
              <a:solidFill>
                <a:schemeClr val="tx1"/>
              </a:solidFill>
            </a:endParaRPr>
          </a:p>
        </p:txBody>
      </p:sp>
    </p:spTree>
    <p:extLst>
      <p:ext uri="{BB962C8B-B14F-4D97-AF65-F5344CB8AC3E}">
        <p14:creationId xmlns:p14="http://schemas.microsoft.com/office/powerpoint/2010/main" val="55353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9"/>
          <p:cNvSpPr txBox="1">
            <a:spLocks noGrp="1"/>
          </p:cNvSpPr>
          <p:nvPr>
            <p:ph type="title"/>
          </p:nvPr>
        </p:nvSpPr>
        <p:spPr>
          <a:xfrm>
            <a:off x="1665661" y="1295936"/>
            <a:ext cx="5521244" cy="597840"/>
          </a:xfrm>
          <a:prstGeom prst="rect">
            <a:avLst/>
          </a:prstGeom>
          <a:noFill/>
          <a:ln>
            <a:noFill/>
          </a:ln>
        </p:spPr>
        <p:txBody>
          <a:bodyPr spcFirstLastPara="1" vert="horz" wrap="square" lIns="68569" tIns="68569" rIns="68569" bIns="68569" rtlCol="0" anchor="b" anchorCtr="0">
            <a:noAutofit/>
          </a:bodyPr>
          <a:lstStyle/>
          <a:p>
            <a:pPr>
              <a:lnSpc>
                <a:spcPct val="100000"/>
              </a:lnSpc>
              <a:buSzPts val="3000"/>
            </a:pPr>
            <a:r>
              <a:rPr lang="ar-SA" b="1" i="1" dirty="0">
                <a:solidFill>
                  <a:srgbClr val="010D67"/>
                </a:solidFill>
              </a:rPr>
              <a:t>التحكيم المؤسسي</a:t>
            </a:r>
            <a:endParaRPr dirty="0">
              <a:solidFill>
                <a:srgbClr val="010D67"/>
              </a:solidFill>
            </a:endParaRPr>
          </a:p>
        </p:txBody>
      </p:sp>
      <p:sp>
        <p:nvSpPr>
          <p:cNvPr id="455" name="Google Shape;455;p39"/>
          <p:cNvSpPr txBox="1">
            <a:spLocks noGrp="1"/>
          </p:cNvSpPr>
          <p:nvPr>
            <p:ph type="body" idx="1"/>
          </p:nvPr>
        </p:nvSpPr>
        <p:spPr>
          <a:xfrm>
            <a:off x="350043" y="1893775"/>
            <a:ext cx="8250448" cy="4011872"/>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150000"/>
              </a:lnSpc>
              <a:spcBef>
                <a:spcPts val="600"/>
              </a:spcBef>
              <a:buSzPts val="2400"/>
              <a:buChar char="▹"/>
            </a:pPr>
            <a:r>
              <a:rPr lang="ar-SA" sz="2400" b="1" dirty="0">
                <a:solidFill>
                  <a:schemeClr val="tx1"/>
                </a:solidFill>
                <a:latin typeface="Times New Roman"/>
                <a:ea typeface="Times New Roman"/>
                <a:cs typeface="Times New Roman"/>
                <a:sym typeface="Times New Roman"/>
              </a:rPr>
              <a:t>يختار الأطراف إجراءات التحكيم وفقاً لقواعد أحد المؤسسات التحكيمية. </a:t>
            </a:r>
            <a:endParaRPr sz="1050" dirty="0">
              <a:solidFill>
                <a:schemeClr val="tx1"/>
              </a:solidFill>
            </a:endParaRPr>
          </a:p>
          <a:p>
            <a:pPr indent="-380990" algn="r" rtl="1">
              <a:lnSpc>
                <a:spcPct val="150000"/>
              </a:lnSpc>
              <a:spcBef>
                <a:spcPts val="600"/>
              </a:spcBef>
              <a:buSzPts val="2400"/>
              <a:buChar char="▹"/>
            </a:pPr>
            <a:r>
              <a:rPr lang="ar-SA" sz="2400" b="1" dirty="0">
                <a:solidFill>
                  <a:schemeClr val="tx1"/>
                </a:solidFill>
                <a:latin typeface="Times New Roman"/>
                <a:ea typeface="Times New Roman"/>
                <a:cs typeface="Times New Roman"/>
                <a:sym typeface="Times New Roman"/>
              </a:rPr>
              <a:t>هذه القواعد تجب ما ورد في قانون التحكيم؛ إلا ما كان مخالفاً للنظام العام. </a:t>
            </a:r>
            <a:endParaRPr sz="1050" dirty="0">
              <a:solidFill>
                <a:schemeClr val="tx1"/>
              </a:solidFill>
            </a:endParaRPr>
          </a:p>
          <a:p>
            <a:pPr indent="-380990" algn="r" rtl="1">
              <a:lnSpc>
                <a:spcPct val="150000"/>
              </a:lnSpc>
              <a:spcBef>
                <a:spcPts val="600"/>
              </a:spcBef>
              <a:buSzPts val="2400"/>
              <a:buChar char="▹"/>
            </a:pPr>
            <a:r>
              <a:rPr lang="ar-SA" sz="2400" b="1" dirty="0">
                <a:solidFill>
                  <a:schemeClr val="tx1"/>
                </a:solidFill>
                <a:latin typeface="Times New Roman"/>
                <a:ea typeface="Times New Roman"/>
                <a:cs typeface="Times New Roman"/>
                <a:sym typeface="Times New Roman"/>
              </a:rPr>
              <a:t>قانون التحكيم يستكمل ما لم يرد في قواعد هذا المركز.</a:t>
            </a:r>
            <a:endParaRPr sz="1050" dirty="0">
              <a:solidFill>
                <a:schemeClr val="tx1"/>
              </a:solidFill>
            </a:endParaRPr>
          </a:p>
          <a:p>
            <a:pPr indent="-380990" algn="r" rtl="1">
              <a:lnSpc>
                <a:spcPct val="150000"/>
              </a:lnSpc>
              <a:spcBef>
                <a:spcPts val="600"/>
              </a:spcBef>
              <a:buSzPts val="2400"/>
              <a:buChar char="▹"/>
            </a:pPr>
            <a:r>
              <a:rPr lang="ar-SA" sz="2400" b="1" dirty="0">
                <a:solidFill>
                  <a:schemeClr val="tx1"/>
                </a:solidFill>
                <a:latin typeface="Times New Roman"/>
                <a:ea typeface="Times New Roman"/>
                <a:cs typeface="Times New Roman"/>
                <a:sym typeface="Times New Roman"/>
              </a:rPr>
              <a:t>يلتزم الأطراف بقواعد هذه المؤسسة التحكيمية حتى إذا لم يطلعوا على هذه الإجراءات. </a:t>
            </a:r>
            <a:endParaRPr sz="1050" dirty="0">
              <a:solidFill>
                <a:schemeClr val="tx1"/>
              </a:solidFill>
            </a:endParaRPr>
          </a:p>
        </p:txBody>
      </p:sp>
    </p:spTree>
    <p:extLst>
      <p:ext uri="{BB962C8B-B14F-4D97-AF65-F5344CB8AC3E}">
        <p14:creationId xmlns:p14="http://schemas.microsoft.com/office/powerpoint/2010/main" val="298520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0"/>
          <p:cNvSpPr txBox="1">
            <a:spLocks noGrp="1"/>
          </p:cNvSpPr>
          <p:nvPr>
            <p:ph type="body" idx="1"/>
          </p:nvPr>
        </p:nvSpPr>
        <p:spPr>
          <a:xfrm>
            <a:off x="478631" y="1424085"/>
            <a:ext cx="8128859" cy="4469508"/>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تقدم المؤسسة خدمات السكرتارية، وتوفير المكان، وجميع الخدمات </a:t>
            </a:r>
            <a:r>
              <a:rPr lang="ar-SA" sz="2400" b="1" dirty="0" err="1">
                <a:solidFill>
                  <a:schemeClr val="tx1"/>
                </a:solidFill>
                <a:latin typeface="Times New Roman"/>
                <a:ea typeface="Times New Roman"/>
                <a:cs typeface="Times New Roman"/>
                <a:sym typeface="Times New Roman"/>
              </a:rPr>
              <a:t>اللوجيستية</a:t>
            </a:r>
            <a:r>
              <a:rPr lang="ar-SA" sz="2400" b="1" dirty="0">
                <a:solidFill>
                  <a:schemeClr val="tx1"/>
                </a:solidFill>
                <a:latin typeface="Times New Roman"/>
                <a:ea typeface="Times New Roman"/>
                <a:cs typeface="Times New Roman"/>
                <a:sym typeface="Times New Roman"/>
              </a:rPr>
              <a:t> في استلام، وتوصيل مذكرات أطراف الدعوى والاتصالات واستلام أتعاب المحكمين، وصرفها حسب قواعد كل مركز. </a:t>
            </a:r>
            <a:endParaRPr sz="1050" dirty="0">
              <a:solidFill>
                <a:schemeClr val="tx1"/>
              </a:solidFill>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تحل المؤسسة التحكيمية محل المحاكم المذكورة في تعيين المحكمين الذين يمتنع الأطراف على تعينهم، أو عند الاختلاف على تعيين الرئيس.</a:t>
            </a:r>
            <a:endParaRPr sz="1050" dirty="0">
              <a:solidFill>
                <a:schemeClr val="tx1"/>
              </a:solidFill>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rtl="1">
              <a:lnSpc>
                <a:spcPct val="200000"/>
              </a:lnSpc>
              <a:spcBef>
                <a:spcPts val="600"/>
              </a:spcBef>
              <a:buSzPts val="2400"/>
              <a:buNone/>
            </a:pPr>
            <a:endParaRPr sz="2400" b="1" i="1" dirty="0">
              <a:solidFill>
                <a:schemeClr val="tx1"/>
              </a:solidFill>
              <a:latin typeface="Times New Roman"/>
              <a:ea typeface="Times New Roman"/>
              <a:cs typeface="Times New Roman"/>
              <a:sym typeface="Times New Roman"/>
            </a:endParaRPr>
          </a:p>
          <a:p>
            <a:pPr indent="-266690" algn="r">
              <a:lnSpc>
                <a:spcPct val="200000"/>
              </a:lnSpc>
              <a:spcBef>
                <a:spcPts val="600"/>
              </a:spcBef>
              <a:buSzPts val="2400"/>
              <a:buNone/>
            </a:pPr>
            <a:endParaRPr sz="2400" dirty="0">
              <a:solidFill>
                <a:schemeClr val="tx1"/>
              </a:solidFill>
            </a:endParaRPr>
          </a:p>
          <a:p>
            <a:pPr indent="-266690" algn="r">
              <a:lnSpc>
                <a:spcPct val="200000"/>
              </a:lnSpc>
              <a:spcBef>
                <a:spcPts val="600"/>
              </a:spcBef>
              <a:buSzPts val="2400"/>
              <a:buNone/>
            </a:pPr>
            <a:endParaRPr sz="2400" dirty="0">
              <a:solidFill>
                <a:schemeClr val="tx1"/>
              </a:solidFill>
            </a:endParaRPr>
          </a:p>
        </p:txBody>
      </p:sp>
    </p:spTree>
    <p:extLst>
      <p:ext uri="{BB962C8B-B14F-4D97-AF65-F5344CB8AC3E}">
        <p14:creationId xmlns:p14="http://schemas.microsoft.com/office/powerpoint/2010/main" val="284288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txBox="1">
            <a:spLocks noGrp="1"/>
          </p:cNvSpPr>
          <p:nvPr>
            <p:ph type="title"/>
          </p:nvPr>
        </p:nvSpPr>
        <p:spPr>
          <a:xfrm>
            <a:off x="685800" y="1066800"/>
            <a:ext cx="7467600" cy="677469"/>
          </a:xfrm>
          <a:prstGeom prst="rect">
            <a:avLst/>
          </a:prstGeom>
          <a:noFill/>
          <a:ln>
            <a:noFill/>
          </a:ln>
        </p:spPr>
        <p:txBody>
          <a:bodyPr spcFirstLastPara="1" vert="horz" wrap="square" lIns="68569" tIns="68569" rIns="68569" bIns="68569" rtlCol="0" anchor="b" anchorCtr="0">
            <a:noAutofit/>
          </a:bodyPr>
          <a:lstStyle/>
          <a:p>
            <a:pPr>
              <a:lnSpc>
                <a:spcPct val="100000"/>
              </a:lnSpc>
              <a:buSzPts val="3000"/>
            </a:pPr>
            <a:r>
              <a:rPr lang="ar-SA" sz="4000" b="1" i="1" dirty="0">
                <a:solidFill>
                  <a:srgbClr val="010D67"/>
                </a:solidFill>
              </a:rPr>
              <a:t>تشكيل هيئة التحكيم في التحكيم المؤسسي</a:t>
            </a:r>
            <a:endParaRPr sz="4000" dirty="0">
              <a:solidFill>
                <a:srgbClr val="010D67"/>
              </a:solidFill>
            </a:endParaRPr>
          </a:p>
        </p:txBody>
      </p:sp>
      <p:sp>
        <p:nvSpPr>
          <p:cNvPr id="466" name="Google Shape;466;p41"/>
          <p:cNvSpPr txBox="1">
            <a:spLocks noGrp="1"/>
          </p:cNvSpPr>
          <p:nvPr>
            <p:ph type="body" idx="1"/>
          </p:nvPr>
        </p:nvSpPr>
        <p:spPr>
          <a:xfrm>
            <a:off x="457200" y="2256841"/>
            <a:ext cx="8150290" cy="3315284"/>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150000"/>
              </a:lnSpc>
              <a:spcBef>
                <a:spcPts val="600"/>
              </a:spcBef>
              <a:buSzPts val="2400"/>
              <a:buChar char="▹"/>
            </a:pPr>
            <a:r>
              <a:rPr lang="ar-SA" sz="2100" b="1" dirty="0">
                <a:solidFill>
                  <a:schemeClr val="tx1"/>
                </a:solidFill>
                <a:latin typeface="Times New Roman"/>
                <a:ea typeface="Times New Roman"/>
                <a:cs typeface="Times New Roman"/>
                <a:sym typeface="Times New Roman"/>
              </a:rPr>
              <a:t>يتم تشكيل هيئة التحكيم بنفس الأسلوب الذي يتم به تعيين المحكمين في التحكيم الحر. </a:t>
            </a:r>
            <a:endParaRPr dirty="0">
              <a:solidFill>
                <a:schemeClr val="tx1"/>
              </a:solidFill>
            </a:endParaRPr>
          </a:p>
          <a:p>
            <a:pPr indent="-380990" algn="r" rtl="1">
              <a:lnSpc>
                <a:spcPct val="150000"/>
              </a:lnSpc>
              <a:spcBef>
                <a:spcPts val="600"/>
              </a:spcBef>
              <a:buSzPts val="2400"/>
              <a:buChar char="▹"/>
            </a:pPr>
            <a:r>
              <a:rPr lang="ar-SA" sz="2100" b="1" dirty="0">
                <a:solidFill>
                  <a:schemeClr val="tx1"/>
                </a:solidFill>
                <a:latin typeface="Times New Roman"/>
                <a:ea typeface="Times New Roman"/>
                <a:cs typeface="Times New Roman"/>
                <a:sym typeface="Times New Roman"/>
              </a:rPr>
              <a:t>تتدخل المؤسسة التحكيمية في تعيين المحكمين عند امتناع أي طرف عن تعيين محكمه أو عدم اتفاق المحكمين على تعيين رئيس هيئة التحكيم. </a:t>
            </a:r>
            <a:endParaRPr dirty="0">
              <a:solidFill>
                <a:schemeClr val="tx1"/>
              </a:solidFill>
            </a:endParaRPr>
          </a:p>
          <a:p>
            <a:pPr indent="-380990" algn="r" rtl="1">
              <a:lnSpc>
                <a:spcPct val="150000"/>
              </a:lnSpc>
              <a:spcBef>
                <a:spcPts val="600"/>
              </a:spcBef>
              <a:buSzPts val="2400"/>
              <a:buChar char="▹"/>
            </a:pPr>
            <a:r>
              <a:rPr lang="ar-SA" sz="2100" b="1" dirty="0">
                <a:solidFill>
                  <a:schemeClr val="tx1"/>
                </a:solidFill>
                <a:latin typeface="Times New Roman"/>
                <a:ea typeface="Times New Roman"/>
                <a:cs typeface="Times New Roman"/>
                <a:sym typeface="Times New Roman"/>
              </a:rPr>
              <a:t>يتمتع المحكمين باستقلالية كاملة في التحكيم، وفي الحكم الذي يصدرونه طالما جاء موافقاً لقواعدها.</a:t>
            </a:r>
            <a:endParaRPr sz="2100" b="1"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095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a:spLocks noGrp="1"/>
          </p:cNvSpPr>
          <p:nvPr>
            <p:ph type="body" idx="1"/>
          </p:nvPr>
        </p:nvSpPr>
        <p:spPr>
          <a:xfrm>
            <a:off x="448088" y="969218"/>
            <a:ext cx="8247824" cy="4054004"/>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 ما عدا غرفة تحكيم باريس فإنها تراجع الأحكام.</a:t>
            </a:r>
            <a:endParaRPr sz="1050" dirty="0">
              <a:solidFill>
                <a:schemeClr val="tx1"/>
              </a:solidFill>
            </a:endParaRPr>
          </a:p>
          <a:p>
            <a:pPr marR="5400"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رد المحكمين: للمؤسسة التحكيمية الحق في قبول أو رفض طلب الرد بعكس قانون التحكيم المصري الذي يجعل المحكمة المذكورة في المادة التاسعة هي لمسئولة عن الحكم في رد المحكمين. </a:t>
            </a:r>
            <a:endParaRPr sz="1050" dirty="0">
              <a:solidFill>
                <a:schemeClr val="tx1"/>
              </a:solidFill>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Times New Roman"/>
                <a:sym typeface="Times New Roman"/>
              </a:rPr>
              <a:t>يستطيع أطراف النزاع المزج بين قواعد إحدى مؤسسات التحكيم، وأي قواعد</a:t>
            </a:r>
            <a:r>
              <a:rPr lang="ar-EG" sz="2400" b="1" dirty="0">
                <a:solidFill>
                  <a:schemeClr val="tx1"/>
                </a:solidFill>
                <a:latin typeface="Times New Roman"/>
                <a:ea typeface="Times New Roman"/>
                <a:cs typeface="Times New Roman"/>
                <a:sym typeface="Times New Roman"/>
              </a:rPr>
              <a:t> اخرى.</a:t>
            </a:r>
            <a:endParaRPr sz="2400" dirty="0">
              <a:solidFill>
                <a:schemeClr val="tx1"/>
              </a:solidFill>
            </a:endParaRPr>
          </a:p>
        </p:txBody>
      </p:sp>
    </p:spTree>
    <p:extLst>
      <p:ext uri="{BB962C8B-B14F-4D97-AF65-F5344CB8AC3E}">
        <p14:creationId xmlns:p14="http://schemas.microsoft.com/office/powerpoint/2010/main" val="277651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35B3-6B46-B743-DDDF-666F76A252B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B617985-E1B0-E974-E752-325D66094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163" y="-9655"/>
            <a:ext cx="7841673" cy="6877310"/>
          </a:xfrm>
          <a:prstGeom prst="rect">
            <a:avLst/>
          </a:prstGeom>
        </p:spPr>
      </p:pic>
      <p:sp>
        <p:nvSpPr>
          <p:cNvPr id="4" name="Slide Number Placeholder 3">
            <a:extLst>
              <a:ext uri="{FF2B5EF4-FFF2-40B4-BE49-F238E27FC236}">
                <a16:creationId xmlns:a16="http://schemas.microsoft.com/office/drawing/2014/main" id="{3DD90C48-8AB9-1EA1-9E56-C635D61B9C48}"/>
              </a:ext>
            </a:extLst>
          </p:cNvPr>
          <p:cNvSpPr>
            <a:spLocks noGrp="1"/>
          </p:cNvSpPr>
          <p:nvPr>
            <p:ph type="sldNum" sz="quarter" idx="12"/>
          </p:nvPr>
        </p:nvSpPr>
        <p:spPr/>
        <p:txBody>
          <a:bodyPr/>
          <a:lstStyle/>
          <a:p>
            <a:fld id="{E6399E6D-F375-4A8F-B198-DB763C597A06}" type="slidenum">
              <a:rPr lang="en-US" smtClean="0"/>
              <a:t>2</a:t>
            </a:fld>
            <a:endParaRPr lang="en-US"/>
          </a:p>
        </p:txBody>
      </p:sp>
    </p:spTree>
    <p:extLst>
      <p:ext uri="{BB962C8B-B14F-4D97-AF65-F5344CB8AC3E}">
        <p14:creationId xmlns:p14="http://schemas.microsoft.com/office/powerpoint/2010/main" val="65954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1E86-6BE7-78CD-8EE6-D6267A536AB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77B50B3-4922-746F-817D-A9C71AC824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0922" y="1"/>
            <a:ext cx="4848605" cy="6858000"/>
          </a:xfrm>
          <a:prstGeom prst="rect">
            <a:avLst/>
          </a:prstGeom>
        </p:spPr>
      </p:pic>
      <p:sp>
        <p:nvSpPr>
          <p:cNvPr id="4" name="Slide Number Placeholder 3">
            <a:extLst>
              <a:ext uri="{FF2B5EF4-FFF2-40B4-BE49-F238E27FC236}">
                <a16:creationId xmlns:a16="http://schemas.microsoft.com/office/drawing/2014/main" id="{0CC021A1-A3C2-57A5-22E6-649F6BE91A4F}"/>
              </a:ext>
            </a:extLst>
          </p:cNvPr>
          <p:cNvSpPr>
            <a:spLocks noGrp="1"/>
          </p:cNvSpPr>
          <p:nvPr>
            <p:ph type="sldNum" sz="quarter" idx="12"/>
          </p:nvPr>
        </p:nvSpPr>
        <p:spPr/>
        <p:txBody>
          <a:bodyPr/>
          <a:lstStyle/>
          <a:p>
            <a:fld id="{E6399E6D-F375-4A8F-B198-DB763C597A06}" type="slidenum">
              <a:rPr lang="en-US" smtClean="0"/>
              <a:t>3</a:t>
            </a:fld>
            <a:endParaRPr lang="en-US"/>
          </a:p>
        </p:txBody>
      </p:sp>
      <p:pic>
        <p:nvPicPr>
          <p:cNvPr id="8" name="Picture 7">
            <a:extLst>
              <a:ext uri="{FF2B5EF4-FFF2-40B4-BE49-F238E27FC236}">
                <a16:creationId xmlns:a16="http://schemas.microsoft.com/office/drawing/2014/main" id="{4C96CCAD-E873-8EC5-B8BA-4D19CD057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84" y="0"/>
            <a:ext cx="4848606" cy="6858000"/>
          </a:xfrm>
          <a:prstGeom prst="rect">
            <a:avLst/>
          </a:prstGeom>
        </p:spPr>
      </p:pic>
    </p:spTree>
    <p:extLst>
      <p:ext uri="{BB962C8B-B14F-4D97-AF65-F5344CB8AC3E}">
        <p14:creationId xmlns:p14="http://schemas.microsoft.com/office/powerpoint/2010/main" val="427214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7"/>
          <p:cNvSpPr txBox="1">
            <a:spLocks noGrp="1"/>
          </p:cNvSpPr>
          <p:nvPr>
            <p:ph type="title"/>
          </p:nvPr>
        </p:nvSpPr>
        <p:spPr>
          <a:xfrm>
            <a:off x="1866900" y="673841"/>
            <a:ext cx="5410200" cy="623891"/>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sz="6000" b="1" i="1" u="none" strike="noStrike" dirty="0">
                <a:solidFill>
                  <a:srgbClr val="010D67"/>
                </a:solidFill>
                <a:latin typeface="Arial"/>
                <a:ea typeface="Arial"/>
                <a:cs typeface="Diwani Letter" panose="02010400000000000000" pitchFamily="2" charset="-78"/>
                <a:sym typeface="Arial"/>
              </a:rPr>
              <a:t>" مواصفات القاضــــــي".</a:t>
            </a:r>
            <a:endParaRPr sz="6000" dirty="0">
              <a:cs typeface="Diwani Letter" panose="02010400000000000000" pitchFamily="2" charset="-78"/>
            </a:endParaRPr>
          </a:p>
        </p:txBody>
      </p:sp>
      <p:sp>
        <p:nvSpPr>
          <p:cNvPr id="385" name="Google Shape;385;p27"/>
          <p:cNvSpPr txBox="1">
            <a:spLocks noGrp="1"/>
          </p:cNvSpPr>
          <p:nvPr>
            <p:ph type="body" idx="1"/>
          </p:nvPr>
        </p:nvSpPr>
        <p:spPr>
          <a:xfrm>
            <a:off x="457200" y="1752600"/>
            <a:ext cx="8061650" cy="3656434"/>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100" b="1" dirty="0">
                <a:solidFill>
                  <a:schemeClr val="tx1"/>
                </a:solidFill>
                <a:latin typeface="Times New Roman"/>
                <a:ea typeface="Times New Roman"/>
                <a:cs typeface="Akhbar MT" pitchFamily="2" charset="-78"/>
                <a:sym typeface="Times New Roman"/>
              </a:rPr>
              <a:t>ينبغي أن يكون القاضي موثوقا به في عفافة، وعقله، وصلاحه</a:t>
            </a:r>
            <a:r>
              <a:rPr lang="en-US" sz="2100" b="1" dirty="0">
                <a:solidFill>
                  <a:schemeClr val="tx1"/>
                </a:solidFill>
                <a:latin typeface="Times New Roman"/>
                <a:ea typeface="Times New Roman"/>
                <a:cs typeface="Akhbar MT" pitchFamily="2" charset="-78"/>
                <a:sym typeface="Times New Roman"/>
              </a:rPr>
              <a:t>.</a:t>
            </a:r>
            <a:endParaRPr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r>
              <a:rPr lang="ar-SA" sz="2100" b="1" dirty="0">
                <a:solidFill>
                  <a:schemeClr val="tx1"/>
                </a:solidFill>
                <a:latin typeface="Times New Roman"/>
                <a:ea typeface="Times New Roman"/>
                <a:cs typeface="Akhbar MT" pitchFamily="2" charset="-78"/>
                <a:sym typeface="Times New Roman"/>
              </a:rPr>
              <a:t> وفهمه؛ ولا يكون فظا غليظًا ، جبارًا عنيدًا. </a:t>
            </a:r>
            <a:endParaRPr sz="2100" dirty="0">
              <a:solidFill>
                <a:schemeClr val="tx1"/>
              </a:solidFill>
              <a:cs typeface="Akhbar MT" pitchFamily="2" charset="-78"/>
            </a:endParaRPr>
          </a:p>
          <a:p>
            <a:pPr indent="-380990" algn="r" rtl="1">
              <a:lnSpc>
                <a:spcPct val="200000"/>
              </a:lnSpc>
              <a:spcBef>
                <a:spcPts val="600"/>
              </a:spcBef>
              <a:buSzPts val="2400"/>
              <a:buChar char="▹"/>
            </a:pPr>
            <a:r>
              <a:rPr lang="ar-SA" sz="2100" b="1" dirty="0">
                <a:solidFill>
                  <a:schemeClr val="tx1"/>
                </a:solidFill>
                <a:latin typeface="Times New Roman"/>
                <a:ea typeface="Times New Roman"/>
                <a:cs typeface="Akhbar MT" pitchFamily="2" charset="-78"/>
                <a:sym typeface="Times New Roman"/>
              </a:rPr>
              <a:t>يجب أن يكون القاضي شديداً في غير عنف، ليناً في غير ضعف. </a:t>
            </a:r>
            <a:endParaRPr sz="2100" dirty="0">
              <a:solidFill>
                <a:schemeClr val="tx1"/>
              </a:solidFill>
              <a:cs typeface="Akhbar MT" pitchFamily="2" charset="-78"/>
            </a:endParaRPr>
          </a:p>
          <a:p>
            <a:pPr indent="-380990" algn="r" rtl="1">
              <a:lnSpc>
                <a:spcPct val="200000"/>
              </a:lnSpc>
              <a:spcBef>
                <a:spcPts val="600"/>
              </a:spcBef>
              <a:buSzPts val="2400"/>
              <a:buChar char="▹"/>
            </a:pPr>
            <a:r>
              <a:rPr lang="ar-SA" sz="2100" b="1" dirty="0">
                <a:solidFill>
                  <a:schemeClr val="tx1"/>
                </a:solidFill>
                <a:latin typeface="Times New Roman"/>
                <a:ea typeface="Times New Roman"/>
                <a:cs typeface="Akhbar MT" pitchFamily="2" charset="-78"/>
                <a:sym typeface="Times New Roman"/>
              </a:rPr>
              <a:t>يجب على القاضي أن يتقي الله، ويقضي بالحق، ولا يقضي لهوى يضله. </a:t>
            </a:r>
            <a:endParaRPr sz="2100" dirty="0">
              <a:solidFill>
                <a:schemeClr val="tx1"/>
              </a:solidFill>
              <a:cs typeface="Akhbar MT" pitchFamily="2" charset="-78"/>
            </a:endParaRPr>
          </a:p>
          <a:p>
            <a:pPr indent="-380990" algn="r" rtl="1">
              <a:lnSpc>
                <a:spcPct val="200000"/>
              </a:lnSpc>
              <a:spcBef>
                <a:spcPts val="600"/>
              </a:spcBef>
              <a:buSzPts val="2400"/>
              <a:buChar char="▹"/>
            </a:pPr>
            <a:r>
              <a:rPr lang="ar-SA" sz="2100" b="1" dirty="0">
                <a:solidFill>
                  <a:schemeClr val="tx1"/>
                </a:solidFill>
                <a:latin typeface="Times New Roman"/>
                <a:ea typeface="Times New Roman"/>
                <a:cs typeface="Akhbar MT" pitchFamily="2" charset="-78"/>
                <a:sym typeface="Times New Roman"/>
              </a:rPr>
              <a:t>لا ينبغي للقاضي أن يستقرض. </a:t>
            </a:r>
            <a:endParaRPr lang="en-US"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endParaRPr lang="en-US" sz="21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endParaRPr sz="2100" dirty="0">
              <a:solidFill>
                <a:schemeClr val="tx1"/>
              </a:solidFill>
              <a:cs typeface="Akhbar MT" pitchFamily="2" charset="-78"/>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0000FF"/>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100" b="1" dirty="0">
              <a:solidFill>
                <a:srgbClr val="4F81BD"/>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345559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a:spLocks noGrp="1"/>
          </p:cNvSpPr>
          <p:nvPr>
            <p:ph type="body" idx="1"/>
          </p:nvPr>
        </p:nvSpPr>
        <p:spPr>
          <a:xfrm>
            <a:off x="0" y="1502156"/>
            <a:ext cx="8642479" cy="3853689"/>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لا ينبغي له أن يتكلم مع أحد الخصوم في أي مجلس، و</a:t>
            </a:r>
            <a:r>
              <a:rPr lang="ar-EG" sz="2000" b="1" dirty="0">
                <a:solidFill>
                  <a:schemeClr val="tx1"/>
                </a:solidFill>
                <a:latin typeface="Times New Roman"/>
                <a:ea typeface="Times New Roman"/>
                <a:cs typeface="Akhbar MT" pitchFamily="2" charset="-78"/>
                <a:sym typeface="Times New Roman"/>
              </a:rPr>
              <a:t> </a:t>
            </a:r>
            <a:r>
              <a:rPr lang="ar-SA" sz="2000" b="1" dirty="0">
                <a:solidFill>
                  <a:schemeClr val="tx1"/>
                </a:solidFill>
                <a:latin typeface="Times New Roman"/>
                <a:ea typeface="Times New Roman"/>
                <a:cs typeface="Akhbar MT" pitchFamily="2" charset="-78"/>
                <a:sym typeface="Times New Roman"/>
              </a:rPr>
              <a:t>بشئ من الخصومات لا يقبل القاضي هدية إلا من ذي رحم.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القاضي لا يذهب إلى ضيافة أحد الخصمين قط، ولا يجوز أن يضيفه. </a:t>
            </a:r>
            <a:endParaRPr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لا يجوز للقاضي أن يبدو منه أي حركة توجب التهمة، وسوء الظن. </a:t>
            </a:r>
            <a:endParaRPr lang="en-US" sz="20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لا يجوز للقاضي أن يضحك مع أحد الخصوم، يمزح معه، أو يتلطف به، أو يلقنه حجته.</a:t>
            </a:r>
            <a:endParaRPr lang="ar-SA"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ولا يرفع صوته عليه، و لا يقوم له، ولا يلقن الشاهد شهادته. </a:t>
            </a:r>
            <a:endParaRPr lang="ar-SA" sz="2000" dirty="0">
              <a:solidFill>
                <a:schemeClr val="tx1"/>
              </a:solidFill>
              <a:cs typeface="Akhbar MT" pitchFamily="2" charset="-78"/>
            </a:endParaRPr>
          </a:p>
          <a:p>
            <a:pPr indent="-380990" algn="r" rtl="1">
              <a:lnSpc>
                <a:spcPct val="200000"/>
              </a:lnSpc>
              <a:spcBef>
                <a:spcPts val="600"/>
              </a:spcBef>
              <a:buSzPts val="2400"/>
              <a:buChar char="▹"/>
            </a:pPr>
            <a:r>
              <a:rPr lang="ar-SA" sz="2000" b="1" dirty="0">
                <a:solidFill>
                  <a:schemeClr val="tx1"/>
                </a:solidFill>
                <a:latin typeface="Times New Roman"/>
                <a:ea typeface="Times New Roman"/>
                <a:cs typeface="Akhbar MT" pitchFamily="2" charset="-78"/>
                <a:sym typeface="Times New Roman"/>
              </a:rPr>
              <a:t>على القاضي، العدل والمساواة في معاملة الخصوم: في الجلوس وإحالة النظر، وتوجيه الخطاب إليهما. </a:t>
            </a:r>
            <a:endParaRPr lang="ar-SA" sz="2000" dirty="0">
              <a:solidFill>
                <a:schemeClr val="tx1"/>
              </a:solidFill>
              <a:cs typeface="Akhbar MT" pitchFamily="2" charset="-78"/>
            </a:endParaRPr>
          </a:p>
          <a:p>
            <a:pPr indent="-380990" algn="r" rtl="1">
              <a:lnSpc>
                <a:spcPct val="200000"/>
              </a:lnSpc>
              <a:spcBef>
                <a:spcPts val="600"/>
              </a:spcBef>
              <a:buSzPts val="2400"/>
              <a:buChar char="▹"/>
            </a:pPr>
            <a:endParaRPr sz="2000" dirty="0">
              <a:solidFill>
                <a:schemeClr val="tx1"/>
              </a:solidFill>
              <a:cs typeface="Akhbar MT" pitchFamily="2" charset="-78"/>
            </a:endParaRPr>
          </a:p>
          <a:p>
            <a:pPr indent="-266690">
              <a:lnSpc>
                <a:spcPct val="200000"/>
              </a:lnSpc>
              <a:spcBef>
                <a:spcPts val="600"/>
              </a:spcBef>
              <a:buSzPts val="2400"/>
              <a:buNone/>
            </a:pPr>
            <a:endParaRPr sz="2000" dirty="0">
              <a:solidFill>
                <a:schemeClr val="tx1"/>
              </a:solidFill>
              <a:cs typeface="Akhbar MT" pitchFamily="2" charset="-78"/>
            </a:endParaRPr>
          </a:p>
        </p:txBody>
      </p:sp>
      <p:sp>
        <p:nvSpPr>
          <p:cNvPr id="2" name="Google Shape;384;p27">
            <a:extLst>
              <a:ext uri="{FF2B5EF4-FFF2-40B4-BE49-F238E27FC236}">
                <a16:creationId xmlns:a16="http://schemas.microsoft.com/office/drawing/2014/main" id="{2D5CBFF9-1E0D-38E9-2E90-4F88CE358F88}"/>
              </a:ext>
            </a:extLst>
          </p:cNvPr>
          <p:cNvSpPr txBox="1">
            <a:spLocks noGrp="1"/>
          </p:cNvSpPr>
          <p:nvPr>
            <p:ph type="title"/>
          </p:nvPr>
        </p:nvSpPr>
        <p:spPr>
          <a:xfrm>
            <a:off x="1866900" y="673841"/>
            <a:ext cx="5410200" cy="623891"/>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sz="6000" b="1" i="1" u="none" strike="noStrike" dirty="0">
                <a:solidFill>
                  <a:srgbClr val="010D67"/>
                </a:solidFill>
                <a:latin typeface="Arial"/>
                <a:ea typeface="Arial"/>
                <a:cs typeface="Diwani Letter" panose="02010400000000000000" pitchFamily="2" charset="-78"/>
                <a:sym typeface="Arial"/>
              </a:rPr>
              <a:t>" مواصفات القاضــــــي".</a:t>
            </a:r>
            <a:endParaRPr sz="6000" dirty="0">
              <a:cs typeface="Diwani Letter" panose="02010400000000000000" pitchFamily="2" charset="-78"/>
            </a:endParaRPr>
          </a:p>
        </p:txBody>
      </p:sp>
    </p:spTree>
    <p:extLst>
      <p:ext uri="{BB962C8B-B14F-4D97-AF65-F5344CB8AC3E}">
        <p14:creationId xmlns:p14="http://schemas.microsoft.com/office/powerpoint/2010/main" val="169751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xfrm>
            <a:off x="457200" y="838200"/>
            <a:ext cx="8229599" cy="1003957"/>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dirty="0">
                <a:solidFill>
                  <a:srgbClr val="010D67"/>
                </a:solidFill>
                <a:latin typeface="Arial"/>
                <a:ea typeface="Arial"/>
                <a:cs typeface="Diwani Letter" panose="02010400000000000000" pitchFamily="2" charset="-78"/>
                <a:sym typeface="Arial"/>
              </a:rPr>
              <a:t>" التحكيــــــــــــم </a:t>
            </a:r>
            <a:br>
              <a:rPr lang="ar-SA" b="1" i="1" dirty="0">
                <a:solidFill>
                  <a:srgbClr val="010D67"/>
                </a:solidFill>
                <a:latin typeface="Arial"/>
                <a:ea typeface="Arial"/>
                <a:cs typeface="Diwani Letter" panose="02010400000000000000" pitchFamily="2" charset="-78"/>
                <a:sym typeface="Arial"/>
              </a:rPr>
            </a:br>
            <a:r>
              <a:rPr lang="ar-SA" b="1" i="1" u="none" strike="noStrike" dirty="0">
                <a:solidFill>
                  <a:srgbClr val="010D67"/>
                </a:solidFill>
                <a:latin typeface="Arial"/>
                <a:ea typeface="Arial"/>
                <a:cs typeface="Diwani Letter" panose="02010400000000000000" pitchFamily="2" charset="-78"/>
                <a:sym typeface="Arial"/>
              </a:rPr>
              <a:t>تسوية المنازعات في المطالبات: </a:t>
            </a:r>
            <a:endParaRPr dirty="0">
              <a:cs typeface="Diwani Letter" panose="02010400000000000000" pitchFamily="2" charset="-78"/>
            </a:endParaRPr>
          </a:p>
        </p:txBody>
      </p:sp>
      <p:sp>
        <p:nvSpPr>
          <p:cNvPr id="401" name="Google Shape;401;p30"/>
          <p:cNvSpPr txBox="1">
            <a:spLocks noGrp="1"/>
          </p:cNvSpPr>
          <p:nvPr>
            <p:ph type="body" idx="1"/>
          </p:nvPr>
        </p:nvSpPr>
        <p:spPr>
          <a:xfrm>
            <a:off x="884567" y="2133600"/>
            <a:ext cx="7374863" cy="3278255"/>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التسوية الوديــــــة. </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التسوية عن طريق التحكيم. </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التسوية عن طريق القضاء. </a:t>
            </a:r>
            <a:endParaRPr sz="2400" b="1" dirty="0">
              <a:solidFill>
                <a:schemeClr val="tx1"/>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30151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5"/>
        <p:cNvGrpSpPr/>
        <p:nvPr/>
      </p:nvGrpSpPr>
      <p:grpSpPr>
        <a:xfrm>
          <a:off x="0" y="0"/>
          <a:ext cx="0" cy="0"/>
          <a:chOff x="0" y="0"/>
          <a:chExt cx="0" cy="0"/>
        </a:xfrm>
      </p:grpSpPr>
      <p:sp>
        <p:nvSpPr>
          <p:cNvPr id="406" name="Google Shape;406;p31"/>
          <p:cNvSpPr txBox="1">
            <a:spLocks noGrp="1"/>
          </p:cNvSpPr>
          <p:nvPr>
            <p:ph type="title"/>
          </p:nvPr>
        </p:nvSpPr>
        <p:spPr>
          <a:xfrm>
            <a:off x="2002650" y="762000"/>
            <a:ext cx="5138700" cy="613175"/>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قواعـــد التوفيق</a:t>
            </a:r>
            <a:endParaRPr dirty="0">
              <a:cs typeface="Diwani Letter" panose="02010400000000000000" pitchFamily="2" charset="-78"/>
            </a:endParaRPr>
          </a:p>
        </p:txBody>
      </p:sp>
      <p:sp>
        <p:nvSpPr>
          <p:cNvPr id="407" name="Google Shape;407;p31"/>
          <p:cNvSpPr txBox="1">
            <a:spLocks noGrp="1"/>
          </p:cNvSpPr>
          <p:nvPr>
            <p:ph type="body" idx="1"/>
          </p:nvPr>
        </p:nvSpPr>
        <p:spPr>
          <a:xfrm>
            <a:off x="457200" y="1536052"/>
            <a:ext cx="8073312" cy="4082509"/>
          </a:xfrm>
          <a:prstGeom prst="rect">
            <a:avLst/>
          </a:prstGeom>
          <a:noFill/>
          <a:ln>
            <a:noFill/>
          </a:ln>
        </p:spPr>
        <p:txBody>
          <a:bodyPr spcFirstLastPara="1" vert="horz" wrap="square" lIns="68569" tIns="68569" rIns="68569" bIns="68569" rtlCol="0" anchor="t" anchorCtr="0">
            <a:noAutofit/>
          </a:bodyPr>
          <a:lstStyle/>
          <a:p>
            <a:pPr marR="5400"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البساطـــــــة. </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السرعــة.</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السريـــة.</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الإجراءات السليمة. </a:t>
            </a:r>
            <a:endParaRPr sz="240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قلة التكلفة.</a:t>
            </a:r>
            <a:endParaRPr sz="2400" b="1" dirty="0">
              <a:solidFill>
                <a:schemeClr val="tx1"/>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382235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3"/>
          <p:cNvSpPr txBox="1">
            <a:spLocks noGrp="1"/>
          </p:cNvSpPr>
          <p:nvPr>
            <p:ph type="title"/>
          </p:nvPr>
        </p:nvSpPr>
        <p:spPr>
          <a:xfrm>
            <a:off x="2002650" y="990600"/>
            <a:ext cx="5138700" cy="492919"/>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الفرق بين التحكيم والخبرة</a:t>
            </a:r>
            <a:endParaRPr dirty="0">
              <a:cs typeface="Diwani Letter" panose="02010400000000000000" pitchFamily="2" charset="-78"/>
            </a:endParaRPr>
          </a:p>
        </p:txBody>
      </p:sp>
      <p:sp>
        <p:nvSpPr>
          <p:cNvPr id="645" name="Google Shape;645;p73"/>
          <p:cNvSpPr txBox="1">
            <a:spLocks noGrp="1"/>
          </p:cNvSpPr>
          <p:nvPr>
            <p:ph type="body" idx="1"/>
          </p:nvPr>
        </p:nvSpPr>
        <p:spPr>
          <a:xfrm>
            <a:off x="457200" y="2032907"/>
            <a:ext cx="8304245" cy="3967843"/>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المحكم يقوم بوظيفة القضاء، ويحسم النزاع بين الخصوم ورأيه يفرض عليهم.</a:t>
            </a:r>
            <a:endParaRPr sz="1050" dirty="0">
              <a:solidFill>
                <a:schemeClr val="tx1"/>
              </a:solidFill>
              <a:cs typeface="Akhbar MT" pitchFamily="2" charset="-78"/>
            </a:endParaRPr>
          </a:p>
          <a:p>
            <a:pPr indent="-380990" algn="r" rtl="1">
              <a:lnSpc>
                <a:spcPct val="200000"/>
              </a:lnSpc>
              <a:spcBef>
                <a:spcPts val="600"/>
              </a:spcBef>
              <a:buSzPts val="2400"/>
              <a:buChar char="▹"/>
            </a:pPr>
            <a:r>
              <a:rPr lang="ar-SA" sz="2400" b="1" dirty="0">
                <a:solidFill>
                  <a:schemeClr val="tx1"/>
                </a:solidFill>
                <a:latin typeface="Times New Roman"/>
                <a:ea typeface="Times New Roman"/>
                <a:cs typeface="Akhbar MT" pitchFamily="2" charset="-78"/>
                <a:sym typeface="Times New Roman"/>
              </a:rPr>
              <a:t>بينما الخبير هو شخص قد يكون مساعداً للمحكم، أو القاضي أو وكيلا عن هذه الأطراف في هذه المساعدة أو هذه الوكالة، ولا يحسم النزاع  وإنما يعطى رأى متخصص بصدد مشكلة ما، وهذا الرأي ليست له قوة ملزمة.</a:t>
            </a:r>
            <a:endParaRPr sz="1050" dirty="0">
              <a:solidFill>
                <a:schemeClr val="tx1"/>
              </a:solidFill>
              <a:cs typeface="Akhbar MT" pitchFamily="2" charset="-78"/>
            </a:endParaRPr>
          </a:p>
          <a:p>
            <a:pPr indent="-266690" algn="r" rtl="1">
              <a:lnSpc>
                <a:spcPct val="200000"/>
              </a:lnSpc>
              <a:spcBef>
                <a:spcPts val="600"/>
              </a:spcBef>
              <a:buSzPts val="2400"/>
              <a:buNone/>
            </a:pPr>
            <a:endParaRPr sz="24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400" b="1" dirty="0">
              <a:solidFill>
                <a:schemeClr val="tx1"/>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118274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4"/>
          <p:cNvSpPr txBox="1">
            <a:spLocks noGrp="1"/>
          </p:cNvSpPr>
          <p:nvPr>
            <p:ph type="title"/>
          </p:nvPr>
        </p:nvSpPr>
        <p:spPr>
          <a:xfrm>
            <a:off x="2002650" y="861719"/>
            <a:ext cx="5138700" cy="554978"/>
          </a:xfrm>
          <a:prstGeom prst="rect">
            <a:avLst/>
          </a:prstGeom>
          <a:noFill/>
          <a:ln>
            <a:noFill/>
          </a:ln>
        </p:spPr>
        <p:txBody>
          <a:bodyPr spcFirstLastPara="1" vert="horz" wrap="square" lIns="68569" tIns="68569" rIns="68569" bIns="68569" rtlCol="0" anchor="b" anchorCtr="0">
            <a:noAutofit/>
          </a:bodyPr>
          <a:lstStyle/>
          <a:p>
            <a:pPr rtl="1">
              <a:lnSpc>
                <a:spcPct val="100000"/>
              </a:lnSpc>
              <a:buSzPts val="3000"/>
            </a:pPr>
            <a:r>
              <a:rPr lang="ar-SA" b="1" i="1" u="none" strike="noStrike" dirty="0">
                <a:solidFill>
                  <a:srgbClr val="010D67"/>
                </a:solidFill>
                <a:latin typeface="Arial"/>
                <a:ea typeface="Arial"/>
                <a:cs typeface="Diwani Letter" panose="02010400000000000000" pitchFamily="2" charset="-78"/>
                <a:sym typeface="Arial"/>
              </a:rPr>
              <a:t>الفرق بين التحكيم والصلح</a:t>
            </a:r>
            <a:endParaRPr dirty="0">
              <a:cs typeface="Diwani Letter" panose="02010400000000000000" pitchFamily="2" charset="-78"/>
            </a:endParaRPr>
          </a:p>
        </p:txBody>
      </p:sp>
      <p:sp>
        <p:nvSpPr>
          <p:cNvPr id="651" name="Google Shape;651;p74"/>
          <p:cNvSpPr txBox="1">
            <a:spLocks noGrp="1"/>
          </p:cNvSpPr>
          <p:nvPr>
            <p:ph type="body" idx="1"/>
          </p:nvPr>
        </p:nvSpPr>
        <p:spPr>
          <a:xfrm>
            <a:off x="457200" y="1765844"/>
            <a:ext cx="8108302" cy="3675459"/>
          </a:xfrm>
          <a:prstGeom prst="rect">
            <a:avLst/>
          </a:prstGeom>
          <a:noFill/>
          <a:ln>
            <a:noFill/>
          </a:ln>
        </p:spPr>
        <p:txBody>
          <a:bodyPr spcFirstLastPara="1" vert="horz" wrap="square" lIns="68569" tIns="68569" rIns="68569" bIns="68569" rtlCol="0" anchor="t" anchorCtr="0">
            <a:noAutofit/>
          </a:bodyPr>
          <a:lstStyle/>
          <a:p>
            <a:pPr indent="-380990" algn="r" rtl="1">
              <a:lnSpc>
                <a:spcPct val="200000"/>
              </a:lnSpc>
              <a:spcBef>
                <a:spcPts val="600"/>
              </a:spcBef>
              <a:buSzPts val="2400"/>
              <a:buChar char="▹"/>
            </a:pPr>
            <a:r>
              <a:rPr lang="ar-SA" sz="2700" b="1" dirty="0">
                <a:solidFill>
                  <a:schemeClr val="tx1"/>
                </a:solidFill>
                <a:latin typeface="Times New Roman"/>
                <a:ea typeface="Times New Roman"/>
                <a:cs typeface="Akhbar MT" pitchFamily="2" charset="-78"/>
                <a:sym typeface="Times New Roman"/>
              </a:rPr>
              <a:t>الصلح هو تنازل متبادل بين طرفي النزاع وذلك لحسم النزاع ، أي تفصل الأطراف المتنازعة في أمرها ، أما في التحكيم فإن الذي يحسم النزاع أشخاص آخرين (المحكمين).</a:t>
            </a:r>
            <a:endParaRPr lang="en-US" sz="2700" b="1" dirty="0">
              <a:solidFill>
                <a:schemeClr val="tx1"/>
              </a:solidFill>
              <a:latin typeface="Times New Roman"/>
              <a:ea typeface="Times New Roman"/>
              <a:cs typeface="Akhbar MT" pitchFamily="2" charset="-78"/>
              <a:sym typeface="Times New Roman"/>
            </a:endParaRPr>
          </a:p>
          <a:p>
            <a:pPr indent="-380990" algn="r" rtl="1">
              <a:lnSpc>
                <a:spcPct val="200000"/>
              </a:lnSpc>
              <a:spcBef>
                <a:spcPts val="600"/>
              </a:spcBef>
              <a:buSzPts val="2400"/>
              <a:buChar char="▹"/>
            </a:pPr>
            <a:r>
              <a:rPr lang="ar-SA" sz="2700" b="1" dirty="0">
                <a:solidFill>
                  <a:schemeClr val="tx1"/>
                </a:solidFill>
                <a:latin typeface="Times New Roman"/>
                <a:ea typeface="Times New Roman"/>
                <a:cs typeface="Akhbar MT" pitchFamily="2" charset="-78"/>
                <a:sym typeface="Times New Roman"/>
              </a:rPr>
              <a:t>ففي الصلح نجد تنازلاً متبادلا من كل طرف عن جزء من حقوقه.</a:t>
            </a:r>
            <a:endParaRPr lang="ar-SA" sz="2700" dirty="0">
              <a:solidFill>
                <a:schemeClr val="tx1"/>
              </a:solidFill>
              <a:cs typeface="Akhbar MT" pitchFamily="2" charset="-78"/>
            </a:endParaRPr>
          </a:p>
          <a:p>
            <a:pPr indent="-380990" algn="r" rtl="1">
              <a:lnSpc>
                <a:spcPct val="200000"/>
              </a:lnSpc>
              <a:spcBef>
                <a:spcPts val="600"/>
              </a:spcBef>
              <a:buSzPts val="2400"/>
              <a:buChar char="▹"/>
            </a:pPr>
            <a:r>
              <a:rPr lang="ar-SA" sz="2700" b="1" dirty="0">
                <a:solidFill>
                  <a:schemeClr val="tx1"/>
                </a:solidFill>
                <a:latin typeface="Times New Roman"/>
                <a:ea typeface="Times New Roman"/>
                <a:cs typeface="Akhbar MT" pitchFamily="2" charset="-78"/>
                <a:sym typeface="Times New Roman"/>
              </a:rPr>
              <a:t>في التحكيم فقد يكسب أحد الأطراف كل القضية.</a:t>
            </a:r>
            <a:endParaRPr lang="ar-SA" sz="2700" dirty="0">
              <a:solidFill>
                <a:schemeClr val="tx1"/>
              </a:solidFill>
              <a:cs typeface="Akhbar MT" pitchFamily="2" charset="-78"/>
            </a:endParaRPr>
          </a:p>
          <a:p>
            <a:pPr indent="-380990" algn="r" rtl="1">
              <a:lnSpc>
                <a:spcPct val="200000"/>
              </a:lnSpc>
              <a:spcBef>
                <a:spcPts val="600"/>
              </a:spcBef>
              <a:buSzPts val="2400"/>
              <a:buChar char="▹"/>
            </a:pPr>
            <a:endParaRPr sz="1200" dirty="0">
              <a:solidFill>
                <a:schemeClr val="tx1"/>
              </a:solidFill>
              <a:cs typeface="Akhbar MT" pitchFamily="2" charset="-78"/>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a:p>
            <a:pPr indent="-266690" algn="r" rtl="1">
              <a:lnSpc>
                <a:spcPct val="200000"/>
              </a:lnSpc>
              <a:spcBef>
                <a:spcPts val="600"/>
              </a:spcBef>
              <a:buSzPts val="2400"/>
              <a:buNone/>
            </a:pPr>
            <a:endParaRPr sz="2700" b="1" dirty="0">
              <a:solidFill>
                <a:schemeClr val="tx1"/>
              </a:solidFill>
              <a:latin typeface="Times New Roman"/>
              <a:ea typeface="Times New Roman"/>
              <a:cs typeface="Akhbar MT" pitchFamily="2" charset="-78"/>
              <a:sym typeface="Times New Roman"/>
            </a:endParaRPr>
          </a:p>
        </p:txBody>
      </p:sp>
    </p:spTree>
    <p:extLst>
      <p:ext uri="{BB962C8B-B14F-4D97-AF65-F5344CB8AC3E}">
        <p14:creationId xmlns:p14="http://schemas.microsoft.com/office/powerpoint/2010/main" val="94079349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313</TotalTime>
  <Words>865</Words>
  <Application>Microsoft Office PowerPoint</Application>
  <PresentationFormat>On-screen Show (4:3)</PresentationFormat>
  <Paragraphs>92</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Abadi</vt:lpstr>
      <vt:lpstr>Akhbar MT</vt:lpstr>
      <vt:lpstr>Arial</vt:lpstr>
      <vt:lpstr>Calibri</vt:lpstr>
      <vt:lpstr>Calibri Light</vt:lpstr>
      <vt:lpstr>Cambria</vt:lpstr>
      <vt:lpstr>Diwani Letter</vt:lpstr>
      <vt:lpstr>Times New Roman</vt:lpstr>
      <vt:lpstr>Retrospect</vt:lpstr>
      <vt:lpstr>PowerPoint Presentation</vt:lpstr>
      <vt:lpstr>PowerPoint Presentation</vt:lpstr>
      <vt:lpstr>PowerPoint Presentation</vt:lpstr>
      <vt:lpstr>" مواصفات القاضــــــي".</vt:lpstr>
      <vt:lpstr>" مواصفات القاضــــــي".</vt:lpstr>
      <vt:lpstr>" التحكيــــــــــــم  تسوية المنازعات في المطالبات: </vt:lpstr>
      <vt:lpstr>قواعـــد التوفيق</vt:lpstr>
      <vt:lpstr>الفرق بين التحكيم والخبرة</vt:lpstr>
      <vt:lpstr>الفرق بين التحكيم والصلح</vt:lpstr>
      <vt:lpstr>" خصائص التحكيم الهندسي ".</vt:lpstr>
      <vt:lpstr>أهمية التحكيم كنظام قضائي خاص</vt:lpstr>
      <vt:lpstr>المبادئ التي يقوم عليها نظام التحكيم</vt:lpstr>
      <vt:lpstr>سلطان الإدارة</vt:lpstr>
      <vt:lpstr>" التحكيم الحر والتحكيم المؤسسي ". تعريف التحكيم:</vt:lpstr>
      <vt:lpstr>1- التحكيمُ الحُر:AD HOC Arbitration:</vt:lpstr>
      <vt:lpstr>التحكيم المؤسسي</vt:lpstr>
      <vt:lpstr>PowerPoint Presentation</vt:lpstr>
      <vt:lpstr>تشكيل هيئة التحكيم في التحكيم المؤسسي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 Rahman Mostafa Abbas</dc:creator>
  <cp:lastModifiedBy>Abdelrahman Mostafa</cp:lastModifiedBy>
  <cp:revision>24</cp:revision>
  <dcterms:created xsi:type="dcterms:W3CDTF">2022-09-22T22:19:45Z</dcterms:created>
  <dcterms:modified xsi:type="dcterms:W3CDTF">2026-04-12T01:10:32Z</dcterms:modified>
</cp:coreProperties>
</file>