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256" r:id="rId2"/>
    <p:sldId id="403" r:id="rId3"/>
    <p:sldId id="284" r:id="rId4"/>
    <p:sldId id="283" r:id="rId5"/>
    <p:sldId id="290" r:id="rId6"/>
    <p:sldId id="289" r:id="rId7"/>
    <p:sldId id="292" r:id="rId8"/>
    <p:sldId id="286" r:id="rId9"/>
    <p:sldId id="282" r:id="rId10"/>
    <p:sldId id="295" r:id="rId11"/>
    <p:sldId id="296" r:id="rId12"/>
    <p:sldId id="297" r:id="rId13"/>
    <p:sldId id="298" r:id="rId14"/>
    <p:sldId id="367" r:id="rId15"/>
    <p:sldId id="375" r:id="rId16"/>
    <p:sldId id="376" r:id="rId17"/>
    <p:sldId id="377" r:id="rId18"/>
    <p:sldId id="378" r:id="rId19"/>
    <p:sldId id="392" r:id="rId20"/>
    <p:sldId id="379" r:id="rId21"/>
    <p:sldId id="380" r:id="rId22"/>
    <p:sldId id="402" r:id="rId23"/>
    <p:sldId id="381" r:id="rId24"/>
    <p:sldId id="382" r:id="rId25"/>
    <p:sldId id="383" r:id="rId26"/>
    <p:sldId id="384" r:id="rId27"/>
    <p:sldId id="385" r:id="rId28"/>
    <p:sldId id="386" r:id="rId29"/>
    <p:sldId id="387" r:id="rId30"/>
    <p:sldId id="388" r:id="rId31"/>
    <p:sldId id="389" r:id="rId32"/>
    <p:sldId id="390" r:id="rId33"/>
    <p:sldId id="391" r:id="rId34"/>
    <p:sldId id="393" r:id="rId35"/>
    <p:sldId id="39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7D7"/>
    <a:srgbClr val="E0E0E0"/>
    <a:srgbClr val="ECECEC"/>
    <a:srgbClr val="F3F3F3"/>
    <a:srgbClr val="FFFFFF"/>
    <a:srgbClr val="F8F8F8"/>
    <a:srgbClr val="FFFFC5"/>
    <a:srgbClr val="FFFFAB"/>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8160" autoAdjust="0"/>
  </p:normalViewPr>
  <p:slideViewPr>
    <p:cSldViewPr>
      <p:cViewPr varScale="1">
        <p:scale>
          <a:sx n="74" d="100"/>
          <a:sy n="74" d="100"/>
        </p:scale>
        <p:origin x="171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7D17D3-157F-46E1-9B9A-BA5233D3777C}"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8DB67FAF-5273-4A84-AA6E-F24D3D917A94}">
      <dgm:prSet phldrT="[Text]"/>
      <dgm:spPr>
        <a:blipFill rotWithShape="0">
          <a:blip xmlns:r="http://schemas.openxmlformats.org/officeDocument/2006/relationships" r:embed="rId1"/>
          <a:stretch>
            <a:fillRect/>
          </a:stretch>
        </a:blipFill>
      </dgm:spPr>
      <dgm:t>
        <a:bodyPr/>
        <a:lstStyle/>
        <a:p>
          <a:r>
            <a:rPr lang="en-US" dirty="0"/>
            <a:t>-</a:t>
          </a:r>
        </a:p>
      </dgm:t>
    </dgm:pt>
    <dgm:pt modelId="{13D4EA29-A9A9-462C-B93C-9F2A30D80640}" type="parTrans" cxnId="{38625C75-DE72-40F0-8E3E-9DDFA5698A9B}">
      <dgm:prSet/>
      <dgm:spPr/>
      <dgm:t>
        <a:bodyPr/>
        <a:lstStyle/>
        <a:p>
          <a:endParaRPr lang="en-US"/>
        </a:p>
      </dgm:t>
    </dgm:pt>
    <dgm:pt modelId="{91729456-DB2E-41F3-B3BA-3F8087828DCA}" type="sibTrans" cxnId="{38625C75-DE72-40F0-8E3E-9DDFA5698A9B}">
      <dgm:prSet/>
      <dgm:spPr/>
      <dgm:t>
        <a:bodyPr/>
        <a:lstStyle/>
        <a:p>
          <a:endParaRPr lang="en-US"/>
        </a:p>
      </dgm:t>
    </dgm:pt>
    <dgm:pt modelId="{58C742BB-A362-4707-BAA8-C4FD57BC81D9}">
      <dgm:prSet phldrT="[Text]" phldr="1"/>
      <dgm:spPr/>
      <dgm:t>
        <a:bodyPr/>
        <a:lstStyle/>
        <a:p>
          <a:endParaRPr lang="en-US" dirty="0"/>
        </a:p>
      </dgm:t>
    </dgm:pt>
    <dgm:pt modelId="{DA19100E-6D44-422F-A94B-F7E0F5949937}" type="parTrans" cxnId="{DAC28159-31C7-4801-9695-B95759318D9E}">
      <dgm:prSet/>
      <dgm:spPr/>
      <dgm:t>
        <a:bodyPr/>
        <a:lstStyle/>
        <a:p>
          <a:endParaRPr lang="en-US"/>
        </a:p>
      </dgm:t>
    </dgm:pt>
    <dgm:pt modelId="{491E0676-C615-4E5A-A6F5-A3A599151E54}" type="sibTrans" cxnId="{DAC28159-31C7-4801-9695-B95759318D9E}">
      <dgm:prSet/>
      <dgm:spPr/>
      <dgm:t>
        <a:bodyPr/>
        <a:lstStyle/>
        <a:p>
          <a:endParaRPr lang="en-US"/>
        </a:p>
      </dgm:t>
    </dgm:pt>
    <dgm:pt modelId="{0F2AFB6D-EE69-4085-9E4B-0603262E08AF}">
      <dgm:prSet/>
      <dgm:spPr/>
      <dgm:t>
        <a:bodyPr/>
        <a:lstStyle/>
        <a:p>
          <a:endParaRPr lang="en-US" dirty="0"/>
        </a:p>
      </dgm:t>
    </dgm:pt>
    <dgm:pt modelId="{0B27B241-8738-404E-AC35-A3B5113C4322}" type="parTrans" cxnId="{41938808-98C6-4ADD-9AD6-38B0E3B1F8A4}">
      <dgm:prSet/>
      <dgm:spPr/>
      <dgm:t>
        <a:bodyPr/>
        <a:lstStyle/>
        <a:p>
          <a:endParaRPr lang="en-US"/>
        </a:p>
      </dgm:t>
    </dgm:pt>
    <dgm:pt modelId="{D9409E23-AA87-4BAE-9B12-C6F9EE8C6365}" type="sibTrans" cxnId="{41938808-98C6-4ADD-9AD6-38B0E3B1F8A4}">
      <dgm:prSet/>
      <dgm:spPr/>
      <dgm:t>
        <a:bodyPr/>
        <a:lstStyle/>
        <a:p>
          <a:endParaRPr lang="en-US"/>
        </a:p>
      </dgm:t>
    </dgm:pt>
    <dgm:pt modelId="{8B0FF219-AB07-43A6-AC48-11CBC43FA2F5}">
      <dgm:prSet phldrT="[Text]" custT="1"/>
      <dgm:spPr/>
      <dgm:t>
        <a:bodyPr/>
        <a:lstStyle/>
        <a:p>
          <a:r>
            <a:rPr lang="ar-EG" sz="1400" b="1" dirty="0"/>
            <a:t>2- يجب أن تتم صياغة الشروط الخاصة بوضوح ودون غموض .</a:t>
          </a:r>
          <a:endParaRPr lang="en-US" sz="1400" b="1" dirty="0"/>
        </a:p>
      </dgm:t>
    </dgm:pt>
    <dgm:pt modelId="{FE9D33CB-A0FA-4E35-BDF9-C91F01D2FD3D}" type="parTrans" cxnId="{6B2AC9C7-599F-497B-A316-1D5D818250E2}">
      <dgm:prSet/>
      <dgm:spPr/>
      <dgm:t>
        <a:bodyPr/>
        <a:lstStyle/>
        <a:p>
          <a:endParaRPr lang="en-US"/>
        </a:p>
      </dgm:t>
    </dgm:pt>
    <dgm:pt modelId="{6011D57B-ADB0-44B7-9DAC-67CFC876BFE9}" type="sibTrans" cxnId="{6B2AC9C7-599F-497B-A316-1D5D818250E2}">
      <dgm:prSet/>
      <dgm:spPr/>
      <dgm:t>
        <a:bodyPr/>
        <a:lstStyle/>
        <a:p>
          <a:endParaRPr lang="en-US"/>
        </a:p>
      </dgm:t>
    </dgm:pt>
    <dgm:pt modelId="{D9CFAB5C-B769-401B-BE94-6401B6322D83}">
      <dgm:prSet phldrT="[Text]" custT="1"/>
      <dgm:spPr/>
      <dgm:t>
        <a:bodyPr/>
        <a:lstStyle/>
        <a:p>
          <a:r>
            <a:rPr lang="ar-EG" sz="1400" b="1" dirty="0"/>
            <a:t>3- يجب أن لا تغير الشروط الخاصة من مزايا (المخاطر/المنافع) بين الفريقين، والمتوافرة في الشروط العامة. </a:t>
          </a:r>
          <a:endParaRPr lang="en-US" sz="1400" b="1" dirty="0"/>
        </a:p>
      </dgm:t>
    </dgm:pt>
    <dgm:pt modelId="{72F62EC1-36D5-420F-8BF3-1989BD14E62C}" type="parTrans" cxnId="{6E34B000-DC38-4401-AF70-0BA26FD6B653}">
      <dgm:prSet/>
      <dgm:spPr/>
      <dgm:t>
        <a:bodyPr/>
        <a:lstStyle/>
        <a:p>
          <a:endParaRPr lang="en-US"/>
        </a:p>
      </dgm:t>
    </dgm:pt>
    <dgm:pt modelId="{9A899BA5-412D-45CF-9804-836B9BD2E18A}" type="sibTrans" cxnId="{6E34B000-DC38-4401-AF70-0BA26FD6B653}">
      <dgm:prSet/>
      <dgm:spPr/>
      <dgm:t>
        <a:bodyPr/>
        <a:lstStyle/>
        <a:p>
          <a:endParaRPr lang="en-US"/>
        </a:p>
      </dgm:t>
    </dgm:pt>
    <dgm:pt modelId="{DB85ED25-C26D-4206-BC52-1EEA79C38D01}">
      <dgm:prSet phldrT="[Text]" custT="1"/>
      <dgm:spPr/>
      <dgm:t>
        <a:bodyPr/>
        <a:lstStyle/>
        <a:p>
          <a:pPr rtl="1"/>
          <a:r>
            <a:rPr lang="ar-EG" sz="1400" b="1" dirty="0"/>
            <a:t>4- يجب أن تكون الفترات الزمنية المحددة في العقد لأداء المشاركين فيه فترات معقولة يتيح لهم أداء التزاماتهم.</a:t>
          </a:r>
          <a:endParaRPr lang="en-US" sz="1400" b="1" dirty="0"/>
        </a:p>
      </dgm:t>
    </dgm:pt>
    <dgm:pt modelId="{95C01733-2B63-4F87-A210-1458F2E9DA25}" type="parTrans" cxnId="{D7BCB020-79A3-40B2-9082-B477F7125312}">
      <dgm:prSet/>
      <dgm:spPr/>
      <dgm:t>
        <a:bodyPr/>
        <a:lstStyle/>
        <a:p>
          <a:endParaRPr lang="en-US"/>
        </a:p>
      </dgm:t>
    </dgm:pt>
    <dgm:pt modelId="{E00C584E-8628-43B4-A299-A298B7EC93F1}" type="sibTrans" cxnId="{D7BCB020-79A3-40B2-9082-B477F7125312}">
      <dgm:prSet/>
      <dgm:spPr/>
      <dgm:t>
        <a:bodyPr/>
        <a:lstStyle/>
        <a:p>
          <a:endParaRPr lang="en-US"/>
        </a:p>
      </dgm:t>
    </dgm:pt>
    <dgm:pt modelId="{56E34EFF-05BF-4C5E-B972-6516753F20AB}">
      <dgm:prSet phldrT="[Text]" custT="1"/>
      <dgm:spPr/>
      <dgm:t>
        <a:bodyPr/>
        <a:lstStyle/>
        <a:p>
          <a:pPr rtl="1"/>
          <a:r>
            <a:rPr lang="ar-EG" sz="1200" b="1" dirty="0"/>
            <a:t>5- يشترط ان تتم إحالة النزاعات التي قد تنشأ بين فريقي العقد إلى "مجلس تجنب وفض النزاعات" لإصدار قرارات ملزمة بشأنها، وذلك كشرط مسبق للتحكيم.</a:t>
          </a:r>
          <a:endParaRPr lang="en-US" sz="1200" b="1" dirty="0"/>
        </a:p>
      </dgm:t>
    </dgm:pt>
    <dgm:pt modelId="{1CFC5FA9-9A8F-4262-944D-8E852AEB25A2}" type="parTrans" cxnId="{BEE18AA7-4B8E-477C-8C6B-E6284FEFECA7}">
      <dgm:prSet/>
      <dgm:spPr/>
      <dgm:t>
        <a:bodyPr/>
        <a:lstStyle/>
        <a:p>
          <a:endParaRPr lang="en-US"/>
        </a:p>
      </dgm:t>
    </dgm:pt>
    <dgm:pt modelId="{C251491E-7373-4F56-8F07-375BF8EF96DA}" type="sibTrans" cxnId="{BEE18AA7-4B8E-477C-8C6B-E6284FEFECA7}">
      <dgm:prSet/>
      <dgm:spPr/>
      <dgm:t>
        <a:bodyPr/>
        <a:lstStyle/>
        <a:p>
          <a:endParaRPr lang="en-US"/>
        </a:p>
      </dgm:t>
    </dgm:pt>
    <dgm:pt modelId="{A91D5BFE-723C-457E-A167-1FF0215BDF4D}">
      <dgm:prSet phldrT="[Text]" custT="1"/>
      <dgm:spPr/>
      <dgm:t>
        <a:bodyPr/>
        <a:lstStyle/>
        <a:p>
          <a:r>
            <a:rPr lang="ar-EG" sz="1400" b="1" dirty="0"/>
            <a:t>1-يجب المحافظة على واجبات وحقوق والتزامات وأدوار المشاركين في العقد كما هي واردة في الشروط العامة.</a:t>
          </a:r>
          <a:endParaRPr lang="en-US" sz="1400" b="1" dirty="0"/>
        </a:p>
      </dgm:t>
    </dgm:pt>
    <dgm:pt modelId="{4E2F733D-FBCC-428A-8C67-A600102EA7D2}" type="sibTrans" cxnId="{8736FE6B-20CC-433B-944E-7506BA64D3A7}">
      <dgm:prSet/>
      <dgm:spPr/>
      <dgm:t>
        <a:bodyPr/>
        <a:lstStyle/>
        <a:p>
          <a:endParaRPr lang="en-US"/>
        </a:p>
      </dgm:t>
    </dgm:pt>
    <dgm:pt modelId="{AA4DE420-B73A-4830-8072-8CEC4634157C}" type="parTrans" cxnId="{8736FE6B-20CC-433B-944E-7506BA64D3A7}">
      <dgm:prSet/>
      <dgm:spPr/>
      <dgm:t>
        <a:bodyPr/>
        <a:lstStyle/>
        <a:p>
          <a:endParaRPr lang="en-US"/>
        </a:p>
      </dgm:t>
    </dgm:pt>
    <dgm:pt modelId="{CD6EA4A4-86EF-47C6-A498-EAA4F238000C}" type="pres">
      <dgm:prSet presAssocID="{377D17D3-157F-46E1-9B9A-BA5233D3777C}" presName="Name0" presStyleCnt="0">
        <dgm:presLayoutVars>
          <dgm:chMax val="1"/>
          <dgm:dir/>
          <dgm:animLvl val="ctr"/>
          <dgm:resizeHandles val="exact"/>
        </dgm:presLayoutVars>
      </dgm:prSet>
      <dgm:spPr/>
    </dgm:pt>
    <dgm:pt modelId="{36B1AABB-96FF-4104-A1EE-F1C5FB8127BF}" type="pres">
      <dgm:prSet presAssocID="{8DB67FAF-5273-4A84-AA6E-F24D3D917A94}" presName="centerShape" presStyleLbl="node0" presStyleIdx="0" presStyleCnt="1"/>
      <dgm:spPr/>
    </dgm:pt>
    <dgm:pt modelId="{DD160B84-E958-4BEE-90E7-0ED90DE85D77}" type="pres">
      <dgm:prSet presAssocID="{A91D5BFE-723C-457E-A167-1FF0215BDF4D}" presName="node" presStyleLbl="node1" presStyleIdx="0" presStyleCnt="5" custScaleX="124220" custScaleY="132488">
        <dgm:presLayoutVars>
          <dgm:bulletEnabled val="1"/>
        </dgm:presLayoutVars>
      </dgm:prSet>
      <dgm:spPr/>
    </dgm:pt>
    <dgm:pt modelId="{2B7689C2-72F4-4558-B249-C58880E383CC}" type="pres">
      <dgm:prSet presAssocID="{A91D5BFE-723C-457E-A167-1FF0215BDF4D}" presName="dummy" presStyleCnt="0"/>
      <dgm:spPr/>
    </dgm:pt>
    <dgm:pt modelId="{A49DBD2F-7ECE-4863-A15F-49D83695FEBE}" type="pres">
      <dgm:prSet presAssocID="{4E2F733D-FBCC-428A-8C67-A600102EA7D2}" presName="sibTrans" presStyleLbl="sibTrans2D1" presStyleIdx="0" presStyleCnt="5" custLinFactNeighborX="-701" custLinFactNeighborY="1402"/>
      <dgm:spPr/>
    </dgm:pt>
    <dgm:pt modelId="{4BAC05A4-C24C-45ED-AE18-87E57FEA2424}" type="pres">
      <dgm:prSet presAssocID="{8B0FF219-AB07-43A6-AC48-11CBC43FA2F5}" presName="node" presStyleLbl="node1" presStyleIdx="1" presStyleCnt="5" custScaleX="124220" custScaleY="132488">
        <dgm:presLayoutVars>
          <dgm:bulletEnabled val="1"/>
        </dgm:presLayoutVars>
      </dgm:prSet>
      <dgm:spPr/>
    </dgm:pt>
    <dgm:pt modelId="{E2F44BC5-99F8-4AED-BE50-60194FAFEC31}" type="pres">
      <dgm:prSet presAssocID="{8B0FF219-AB07-43A6-AC48-11CBC43FA2F5}" presName="dummy" presStyleCnt="0"/>
      <dgm:spPr/>
    </dgm:pt>
    <dgm:pt modelId="{CBFE68F2-F45E-4533-B238-F63F4B849B3E}" type="pres">
      <dgm:prSet presAssocID="{6011D57B-ADB0-44B7-9DAC-67CFC876BFE9}" presName="sibTrans" presStyleLbl="sibTrans2D1" presStyleIdx="1" presStyleCnt="5" custLinFactNeighborX="-701" custLinFactNeighborY="1402"/>
      <dgm:spPr/>
    </dgm:pt>
    <dgm:pt modelId="{2B6880EE-7F97-46E7-8B87-48CCDFD28394}" type="pres">
      <dgm:prSet presAssocID="{D9CFAB5C-B769-401B-BE94-6401B6322D83}" presName="node" presStyleLbl="node1" presStyleIdx="2" presStyleCnt="5" custScaleX="124220" custScaleY="132488">
        <dgm:presLayoutVars>
          <dgm:bulletEnabled val="1"/>
        </dgm:presLayoutVars>
      </dgm:prSet>
      <dgm:spPr/>
    </dgm:pt>
    <dgm:pt modelId="{5CD489A7-4732-420C-88B7-8EEBAB9145BC}" type="pres">
      <dgm:prSet presAssocID="{D9CFAB5C-B769-401B-BE94-6401B6322D83}" presName="dummy" presStyleCnt="0"/>
      <dgm:spPr/>
    </dgm:pt>
    <dgm:pt modelId="{130A6766-6B40-4CFC-BDB4-446A0491087E}" type="pres">
      <dgm:prSet presAssocID="{9A899BA5-412D-45CF-9804-836B9BD2E18A}" presName="sibTrans" presStyleLbl="sibTrans2D1" presStyleIdx="2" presStyleCnt="5" custLinFactNeighborX="-701" custLinFactNeighborY="1402"/>
      <dgm:spPr/>
    </dgm:pt>
    <dgm:pt modelId="{FDD1F554-53A2-42F7-B2D2-87A44C6F5369}" type="pres">
      <dgm:prSet presAssocID="{DB85ED25-C26D-4206-BC52-1EEA79C38D01}" presName="node" presStyleLbl="node1" presStyleIdx="3" presStyleCnt="5" custScaleX="124220" custScaleY="132488">
        <dgm:presLayoutVars>
          <dgm:bulletEnabled val="1"/>
        </dgm:presLayoutVars>
      </dgm:prSet>
      <dgm:spPr/>
    </dgm:pt>
    <dgm:pt modelId="{A7A1FA09-E80F-4BBF-989F-F8C578C814A7}" type="pres">
      <dgm:prSet presAssocID="{DB85ED25-C26D-4206-BC52-1EEA79C38D01}" presName="dummy" presStyleCnt="0"/>
      <dgm:spPr/>
    </dgm:pt>
    <dgm:pt modelId="{2ADAE80B-E8A1-4BE2-96EC-6AFAE8DEBE0C}" type="pres">
      <dgm:prSet presAssocID="{E00C584E-8628-43B4-A299-A298B7EC93F1}" presName="sibTrans" presStyleLbl="sibTrans2D1" presStyleIdx="3" presStyleCnt="5" custLinFactNeighborX="-701" custLinFactNeighborY="1402"/>
      <dgm:spPr/>
    </dgm:pt>
    <dgm:pt modelId="{DA84C3FC-C1F6-45F1-A7A9-79AA13B08B16}" type="pres">
      <dgm:prSet presAssocID="{56E34EFF-05BF-4C5E-B972-6516753F20AB}" presName="node" presStyleLbl="node1" presStyleIdx="4" presStyleCnt="5" custScaleX="124220" custScaleY="132488">
        <dgm:presLayoutVars>
          <dgm:bulletEnabled val="1"/>
        </dgm:presLayoutVars>
      </dgm:prSet>
      <dgm:spPr/>
    </dgm:pt>
    <dgm:pt modelId="{FA9EBEB3-2CC8-4DB3-9D52-22104A06F192}" type="pres">
      <dgm:prSet presAssocID="{56E34EFF-05BF-4C5E-B972-6516753F20AB}" presName="dummy" presStyleCnt="0"/>
      <dgm:spPr/>
    </dgm:pt>
    <dgm:pt modelId="{12C22C18-B27A-4878-96AF-4078F49AC6D9}" type="pres">
      <dgm:prSet presAssocID="{C251491E-7373-4F56-8F07-375BF8EF96DA}" presName="sibTrans" presStyleLbl="sibTrans2D1" presStyleIdx="4" presStyleCnt="5" custLinFactNeighborX="-701" custLinFactNeighborY="1402"/>
      <dgm:spPr/>
    </dgm:pt>
  </dgm:ptLst>
  <dgm:cxnLst>
    <dgm:cxn modelId="{6E34B000-DC38-4401-AF70-0BA26FD6B653}" srcId="{8DB67FAF-5273-4A84-AA6E-F24D3D917A94}" destId="{D9CFAB5C-B769-401B-BE94-6401B6322D83}" srcOrd="2" destOrd="0" parTransId="{72F62EC1-36D5-420F-8BF3-1989BD14E62C}" sibTransId="{9A899BA5-412D-45CF-9804-836B9BD2E18A}"/>
    <dgm:cxn modelId="{41938808-98C6-4ADD-9AD6-38B0E3B1F8A4}" srcId="{377D17D3-157F-46E1-9B9A-BA5233D3777C}" destId="{0F2AFB6D-EE69-4085-9E4B-0603262E08AF}" srcOrd="1" destOrd="0" parTransId="{0B27B241-8738-404E-AC35-A3B5113C4322}" sibTransId="{D9409E23-AA87-4BAE-9B12-C6F9EE8C6365}"/>
    <dgm:cxn modelId="{D7BCB020-79A3-40B2-9082-B477F7125312}" srcId="{8DB67FAF-5273-4A84-AA6E-F24D3D917A94}" destId="{DB85ED25-C26D-4206-BC52-1EEA79C38D01}" srcOrd="3" destOrd="0" parTransId="{95C01733-2B63-4F87-A210-1458F2E9DA25}" sibTransId="{E00C584E-8628-43B4-A299-A298B7EC93F1}"/>
    <dgm:cxn modelId="{F3697A34-0F5F-4D54-BE0B-61DDC5D1F5E2}" type="presOf" srcId="{377D17D3-157F-46E1-9B9A-BA5233D3777C}" destId="{CD6EA4A4-86EF-47C6-A498-EAA4F238000C}" srcOrd="0" destOrd="0" presId="urn:microsoft.com/office/officeart/2005/8/layout/radial6"/>
    <dgm:cxn modelId="{6378CE38-5D93-40FD-97F6-72E8AF1AAE92}" type="presOf" srcId="{E00C584E-8628-43B4-A299-A298B7EC93F1}" destId="{2ADAE80B-E8A1-4BE2-96EC-6AFAE8DEBE0C}" srcOrd="0" destOrd="0" presId="urn:microsoft.com/office/officeart/2005/8/layout/radial6"/>
    <dgm:cxn modelId="{BF8C7B61-346C-474D-89FE-CC825AAF8095}" type="presOf" srcId="{C251491E-7373-4F56-8F07-375BF8EF96DA}" destId="{12C22C18-B27A-4878-96AF-4078F49AC6D9}" srcOrd="0" destOrd="0" presId="urn:microsoft.com/office/officeart/2005/8/layout/radial6"/>
    <dgm:cxn modelId="{238CD141-E54D-4929-9CB2-8F5A8C79A335}" type="presOf" srcId="{D9CFAB5C-B769-401B-BE94-6401B6322D83}" destId="{2B6880EE-7F97-46E7-8B87-48CCDFD28394}" srcOrd="0" destOrd="0" presId="urn:microsoft.com/office/officeart/2005/8/layout/radial6"/>
    <dgm:cxn modelId="{E011566B-0A24-4FDD-AF09-2ED621D85DC1}" type="presOf" srcId="{8DB67FAF-5273-4A84-AA6E-F24D3D917A94}" destId="{36B1AABB-96FF-4104-A1EE-F1C5FB8127BF}" srcOrd="0" destOrd="0" presId="urn:microsoft.com/office/officeart/2005/8/layout/radial6"/>
    <dgm:cxn modelId="{8736FE6B-20CC-433B-944E-7506BA64D3A7}" srcId="{8DB67FAF-5273-4A84-AA6E-F24D3D917A94}" destId="{A91D5BFE-723C-457E-A167-1FF0215BDF4D}" srcOrd="0" destOrd="0" parTransId="{AA4DE420-B73A-4830-8072-8CEC4634157C}" sibTransId="{4E2F733D-FBCC-428A-8C67-A600102EA7D2}"/>
    <dgm:cxn modelId="{713F1C4D-30A0-4659-BE93-1DEB8B80F4B7}" type="presOf" srcId="{56E34EFF-05BF-4C5E-B972-6516753F20AB}" destId="{DA84C3FC-C1F6-45F1-A7A9-79AA13B08B16}" srcOrd="0" destOrd="0" presId="urn:microsoft.com/office/officeart/2005/8/layout/radial6"/>
    <dgm:cxn modelId="{38625C75-DE72-40F0-8E3E-9DDFA5698A9B}" srcId="{377D17D3-157F-46E1-9B9A-BA5233D3777C}" destId="{8DB67FAF-5273-4A84-AA6E-F24D3D917A94}" srcOrd="0" destOrd="0" parTransId="{13D4EA29-A9A9-462C-B93C-9F2A30D80640}" sibTransId="{91729456-DB2E-41F3-B3BA-3F8087828DCA}"/>
    <dgm:cxn modelId="{DAC28159-31C7-4801-9695-B95759318D9E}" srcId="{0F2AFB6D-EE69-4085-9E4B-0603262E08AF}" destId="{58C742BB-A362-4707-BAA8-C4FD57BC81D9}" srcOrd="0" destOrd="0" parTransId="{DA19100E-6D44-422F-A94B-F7E0F5949937}" sibTransId="{491E0676-C615-4E5A-A6F5-A3A599151E54}"/>
    <dgm:cxn modelId="{F1D82C93-EA31-4A84-93BB-B7842820159D}" type="presOf" srcId="{9A899BA5-412D-45CF-9804-836B9BD2E18A}" destId="{130A6766-6B40-4CFC-BDB4-446A0491087E}" srcOrd="0" destOrd="0" presId="urn:microsoft.com/office/officeart/2005/8/layout/radial6"/>
    <dgm:cxn modelId="{E2881F95-3AD9-4A57-A32D-9C34F0C848E6}" type="presOf" srcId="{A91D5BFE-723C-457E-A167-1FF0215BDF4D}" destId="{DD160B84-E958-4BEE-90E7-0ED90DE85D77}" srcOrd="0" destOrd="0" presId="urn:microsoft.com/office/officeart/2005/8/layout/radial6"/>
    <dgm:cxn modelId="{BEE18AA7-4B8E-477C-8C6B-E6284FEFECA7}" srcId="{8DB67FAF-5273-4A84-AA6E-F24D3D917A94}" destId="{56E34EFF-05BF-4C5E-B972-6516753F20AB}" srcOrd="4" destOrd="0" parTransId="{1CFC5FA9-9A8F-4262-944D-8E852AEB25A2}" sibTransId="{C251491E-7373-4F56-8F07-375BF8EF96DA}"/>
    <dgm:cxn modelId="{7A3E61C2-ECCC-47C9-B3A0-07644D286782}" type="presOf" srcId="{4E2F733D-FBCC-428A-8C67-A600102EA7D2}" destId="{A49DBD2F-7ECE-4863-A15F-49D83695FEBE}" srcOrd="0" destOrd="0" presId="urn:microsoft.com/office/officeart/2005/8/layout/radial6"/>
    <dgm:cxn modelId="{6B2AC9C7-599F-497B-A316-1D5D818250E2}" srcId="{8DB67FAF-5273-4A84-AA6E-F24D3D917A94}" destId="{8B0FF219-AB07-43A6-AC48-11CBC43FA2F5}" srcOrd="1" destOrd="0" parTransId="{FE9D33CB-A0FA-4E35-BDF9-C91F01D2FD3D}" sibTransId="{6011D57B-ADB0-44B7-9DAC-67CFC876BFE9}"/>
    <dgm:cxn modelId="{9364B1D4-15D2-425E-A292-8DE1289847BE}" type="presOf" srcId="{8B0FF219-AB07-43A6-AC48-11CBC43FA2F5}" destId="{4BAC05A4-C24C-45ED-AE18-87E57FEA2424}" srcOrd="0" destOrd="0" presId="urn:microsoft.com/office/officeart/2005/8/layout/radial6"/>
    <dgm:cxn modelId="{791B88DA-F036-4C35-B939-E9AC2968ACD8}" type="presOf" srcId="{DB85ED25-C26D-4206-BC52-1EEA79C38D01}" destId="{FDD1F554-53A2-42F7-B2D2-87A44C6F5369}" srcOrd="0" destOrd="0" presId="urn:microsoft.com/office/officeart/2005/8/layout/radial6"/>
    <dgm:cxn modelId="{617C09F6-C1F1-4C22-8FFC-1A62939B7467}" type="presOf" srcId="{6011D57B-ADB0-44B7-9DAC-67CFC876BFE9}" destId="{CBFE68F2-F45E-4533-B238-F63F4B849B3E}" srcOrd="0" destOrd="0" presId="urn:microsoft.com/office/officeart/2005/8/layout/radial6"/>
    <dgm:cxn modelId="{7EDEAB0E-B1BC-486C-8AA9-237B26700E72}" type="presParOf" srcId="{CD6EA4A4-86EF-47C6-A498-EAA4F238000C}" destId="{36B1AABB-96FF-4104-A1EE-F1C5FB8127BF}" srcOrd="0" destOrd="0" presId="urn:microsoft.com/office/officeart/2005/8/layout/radial6"/>
    <dgm:cxn modelId="{639FE737-BA46-45D3-8242-479A8518017F}" type="presParOf" srcId="{CD6EA4A4-86EF-47C6-A498-EAA4F238000C}" destId="{DD160B84-E958-4BEE-90E7-0ED90DE85D77}" srcOrd="1" destOrd="0" presId="urn:microsoft.com/office/officeart/2005/8/layout/radial6"/>
    <dgm:cxn modelId="{DED5BFD8-633C-494A-B031-31A7DD1EFCFE}" type="presParOf" srcId="{CD6EA4A4-86EF-47C6-A498-EAA4F238000C}" destId="{2B7689C2-72F4-4558-B249-C58880E383CC}" srcOrd="2" destOrd="0" presId="urn:microsoft.com/office/officeart/2005/8/layout/radial6"/>
    <dgm:cxn modelId="{23863DF0-C656-46CB-B302-F8940A4DC9ED}" type="presParOf" srcId="{CD6EA4A4-86EF-47C6-A498-EAA4F238000C}" destId="{A49DBD2F-7ECE-4863-A15F-49D83695FEBE}" srcOrd="3" destOrd="0" presId="urn:microsoft.com/office/officeart/2005/8/layout/radial6"/>
    <dgm:cxn modelId="{6FBF59A9-D60B-4DDF-A80C-02FC815325C7}" type="presParOf" srcId="{CD6EA4A4-86EF-47C6-A498-EAA4F238000C}" destId="{4BAC05A4-C24C-45ED-AE18-87E57FEA2424}" srcOrd="4" destOrd="0" presId="urn:microsoft.com/office/officeart/2005/8/layout/radial6"/>
    <dgm:cxn modelId="{E5D3B872-322C-447E-94B6-FCEB5CD6DF40}" type="presParOf" srcId="{CD6EA4A4-86EF-47C6-A498-EAA4F238000C}" destId="{E2F44BC5-99F8-4AED-BE50-60194FAFEC31}" srcOrd="5" destOrd="0" presId="urn:microsoft.com/office/officeart/2005/8/layout/radial6"/>
    <dgm:cxn modelId="{55BC9D87-27A4-4053-99BA-824C15416AFD}" type="presParOf" srcId="{CD6EA4A4-86EF-47C6-A498-EAA4F238000C}" destId="{CBFE68F2-F45E-4533-B238-F63F4B849B3E}" srcOrd="6" destOrd="0" presId="urn:microsoft.com/office/officeart/2005/8/layout/radial6"/>
    <dgm:cxn modelId="{057F3EDC-D8D9-45D4-81D8-843DB637A0F8}" type="presParOf" srcId="{CD6EA4A4-86EF-47C6-A498-EAA4F238000C}" destId="{2B6880EE-7F97-46E7-8B87-48CCDFD28394}" srcOrd="7" destOrd="0" presId="urn:microsoft.com/office/officeart/2005/8/layout/radial6"/>
    <dgm:cxn modelId="{2D8FC18E-2192-4555-8A25-5C8F95C830CB}" type="presParOf" srcId="{CD6EA4A4-86EF-47C6-A498-EAA4F238000C}" destId="{5CD489A7-4732-420C-88B7-8EEBAB9145BC}" srcOrd="8" destOrd="0" presId="urn:microsoft.com/office/officeart/2005/8/layout/radial6"/>
    <dgm:cxn modelId="{9E1798A5-B7B3-45C7-97E1-750FE044E1E5}" type="presParOf" srcId="{CD6EA4A4-86EF-47C6-A498-EAA4F238000C}" destId="{130A6766-6B40-4CFC-BDB4-446A0491087E}" srcOrd="9" destOrd="0" presId="urn:microsoft.com/office/officeart/2005/8/layout/radial6"/>
    <dgm:cxn modelId="{40335A26-2FBB-4576-BE15-8AAFAB8B6C85}" type="presParOf" srcId="{CD6EA4A4-86EF-47C6-A498-EAA4F238000C}" destId="{FDD1F554-53A2-42F7-B2D2-87A44C6F5369}" srcOrd="10" destOrd="0" presId="urn:microsoft.com/office/officeart/2005/8/layout/radial6"/>
    <dgm:cxn modelId="{7A8B8ED3-F205-44DD-B987-5EDF90A9C59C}" type="presParOf" srcId="{CD6EA4A4-86EF-47C6-A498-EAA4F238000C}" destId="{A7A1FA09-E80F-4BBF-989F-F8C578C814A7}" srcOrd="11" destOrd="0" presId="urn:microsoft.com/office/officeart/2005/8/layout/radial6"/>
    <dgm:cxn modelId="{271186D8-5961-4935-86AB-3D42ACCA9028}" type="presParOf" srcId="{CD6EA4A4-86EF-47C6-A498-EAA4F238000C}" destId="{2ADAE80B-E8A1-4BE2-96EC-6AFAE8DEBE0C}" srcOrd="12" destOrd="0" presId="urn:microsoft.com/office/officeart/2005/8/layout/radial6"/>
    <dgm:cxn modelId="{FA5477C5-6BF5-40DB-928D-F2CE0BB01079}" type="presParOf" srcId="{CD6EA4A4-86EF-47C6-A498-EAA4F238000C}" destId="{DA84C3FC-C1F6-45F1-A7A9-79AA13B08B16}" srcOrd="13" destOrd="0" presId="urn:microsoft.com/office/officeart/2005/8/layout/radial6"/>
    <dgm:cxn modelId="{9407DBDA-29AD-4935-93D7-EE2A6E64E87B}" type="presParOf" srcId="{CD6EA4A4-86EF-47C6-A498-EAA4F238000C}" destId="{FA9EBEB3-2CC8-4DB3-9D52-22104A06F192}" srcOrd="14" destOrd="0" presId="urn:microsoft.com/office/officeart/2005/8/layout/radial6"/>
    <dgm:cxn modelId="{58590B6D-D3CA-4112-8412-9A8CAE17E3AB}" type="presParOf" srcId="{CD6EA4A4-86EF-47C6-A498-EAA4F238000C}" destId="{12C22C18-B27A-4878-96AF-4078F49AC6D9}"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22C18-B27A-4878-96AF-4078F49AC6D9}">
      <dsp:nvSpPr>
        <dsp:cNvPr id="0" name=""/>
        <dsp:cNvSpPr/>
      </dsp:nvSpPr>
      <dsp:spPr>
        <a:xfrm>
          <a:off x="922216" y="885111"/>
          <a:ext cx="5253216" cy="5253216"/>
        </a:xfrm>
        <a:prstGeom prst="blockArc">
          <a:avLst>
            <a:gd name="adj1" fmla="val 11880000"/>
            <a:gd name="adj2" fmla="val 16200000"/>
            <a:gd name="adj3" fmla="val 46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DAE80B-E8A1-4BE2-96EC-6AFAE8DEBE0C}">
      <dsp:nvSpPr>
        <dsp:cNvPr id="0" name=""/>
        <dsp:cNvSpPr/>
      </dsp:nvSpPr>
      <dsp:spPr>
        <a:xfrm>
          <a:off x="922216" y="885111"/>
          <a:ext cx="5253216" cy="5253216"/>
        </a:xfrm>
        <a:prstGeom prst="blockArc">
          <a:avLst>
            <a:gd name="adj1" fmla="val 7560000"/>
            <a:gd name="adj2" fmla="val 11880000"/>
            <a:gd name="adj3" fmla="val 46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0A6766-6B40-4CFC-BDB4-446A0491087E}">
      <dsp:nvSpPr>
        <dsp:cNvPr id="0" name=""/>
        <dsp:cNvSpPr/>
      </dsp:nvSpPr>
      <dsp:spPr>
        <a:xfrm>
          <a:off x="922216" y="885111"/>
          <a:ext cx="5253216" cy="5253216"/>
        </a:xfrm>
        <a:prstGeom prst="blockArc">
          <a:avLst>
            <a:gd name="adj1" fmla="val 3240000"/>
            <a:gd name="adj2" fmla="val 7560000"/>
            <a:gd name="adj3" fmla="val 46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FE68F2-F45E-4533-B238-F63F4B849B3E}">
      <dsp:nvSpPr>
        <dsp:cNvPr id="0" name=""/>
        <dsp:cNvSpPr/>
      </dsp:nvSpPr>
      <dsp:spPr>
        <a:xfrm>
          <a:off x="922216" y="885111"/>
          <a:ext cx="5253216" cy="5253216"/>
        </a:xfrm>
        <a:prstGeom prst="blockArc">
          <a:avLst>
            <a:gd name="adj1" fmla="val 20520000"/>
            <a:gd name="adj2" fmla="val 3240000"/>
            <a:gd name="adj3" fmla="val 46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9DBD2F-7ECE-4863-A15F-49D83695FEBE}">
      <dsp:nvSpPr>
        <dsp:cNvPr id="0" name=""/>
        <dsp:cNvSpPr/>
      </dsp:nvSpPr>
      <dsp:spPr>
        <a:xfrm>
          <a:off x="922216" y="885111"/>
          <a:ext cx="5253216" cy="5253216"/>
        </a:xfrm>
        <a:prstGeom prst="blockArc">
          <a:avLst>
            <a:gd name="adj1" fmla="val 16200000"/>
            <a:gd name="adj2" fmla="val 20520000"/>
            <a:gd name="adj3" fmla="val 46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B1AABB-96FF-4104-A1EE-F1C5FB8127BF}">
      <dsp:nvSpPr>
        <dsp:cNvPr id="0" name=""/>
        <dsp:cNvSpPr/>
      </dsp:nvSpPr>
      <dsp:spPr>
        <a:xfrm>
          <a:off x="2375843" y="2228262"/>
          <a:ext cx="2419613" cy="2419613"/>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a:t>
          </a:r>
        </a:p>
      </dsp:txBody>
      <dsp:txXfrm>
        <a:off x="2730187" y="2582606"/>
        <a:ext cx="1710925" cy="1710925"/>
      </dsp:txXfrm>
    </dsp:sp>
    <dsp:sp modelId="{DD160B84-E958-4BEE-90E7-0ED90DE85D77}">
      <dsp:nvSpPr>
        <dsp:cNvPr id="0" name=""/>
        <dsp:cNvSpPr/>
      </dsp:nvSpPr>
      <dsp:spPr>
        <a:xfrm>
          <a:off x="2533674" y="-249558"/>
          <a:ext cx="2103950" cy="224398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EG" sz="1400" b="1" kern="1200" dirty="0"/>
            <a:t>1-يجب المحافظة على واجبات وحقوق والتزامات وأدوار المشاركين في العقد كما هي واردة في الشروط العامة.</a:t>
          </a:r>
          <a:endParaRPr lang="en-US" sz="1400" b="1" kern="1200" dirty="0"/>
        </a:p>
      </dsp:txBody>
      <dsp:txXfrm>
        <a:off x="2841790" y="79066"/>
        <a:ext cx="1487718" cy="1586740"/>
      </dsp:txXfrm>
    </dsp:sp>
    <dsp:sp modelId="{4BAC05A4-C24C-45ED-AE18-87E57FEA2424}">
      <dsp:nvSpPr>
        <dsp:cNvPr id="0" name=""/>
        <dsp:cNvSpPr/>
      </dsp:nvSpPr>
      <dsp:spPr>
        <a:xfrm>
          <a:off x="4973737" y="1523250"/>
          <a:ext cx="2103950" cy="224398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EG" sz="1400" b="1" kern="1200" dirty="0"/>
            <a:t>2- يجب أن تتم صياغة الشروط الخاصة بوضوح ودون غموض .</a:t>
          </a:r>
          <a:endParaRPr lang="en-US" sz="1400" b="1" kern="1200" dirty="0"/>
        </a:p>
      </dsp:txBody>
      <dsp:txXfrm>
        <a:off x="5281853" y="1851874"/>
        <a:ext cx="1487718" cy="1586740"/>
      </dsp:txXfrm>
    </dsp:sp>
    <dsp:sp modelId="{2B6880EE-7F97-46E7-8B87-48CCDFD28394}">
      <dsp:nvSpPr>
        <dsp:cNvPr id="0" name=""/>
        <dsp:cNvSpPr/>
      </dsp:nvSpPr>
      <dsp:spPr>
        <a:xfrm>
          <a:off x="4041716" y="4391716"/>
          <a:ext cx="2103950" cy="224398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EG" sz="1400" b="1" kern="1200" dirty="0"/>
            <a:t>3- يجب أن لا تغير الشروط الخاصة من مزايا (المخاطر/المنافع) بين الفريقين، والمتوافرة في الشروط العامة. </a:t>
          </a:r>
          <a:endParaRPr lang="en-US" sz="1400" b="1" kern="1200" dirty="0"/>
        </a:p>
      </dsp:txBody>
      <dsp:txXfrm>
        <a:off x="4349832" y="4720340"/>
        <a:ext cx="1487718" cy="1586740"/>
      </dsp:txXfrm>
    </dsp:sp>
    <dsp:sp modelId="{FDD1F554-53A2-42F7-B2D2-87A44C6F5369}">
      <dsp:nvSpPr>
        <dsp:cNvPr id="0" name=""/>
        <dsp:cNvSpPr/>
      </dsp:nvSpPr>
      <dsp:spPr>
        <a:xfrm>
          <a:off x="1025632" y="4391716"/>
          <a:ext cx="2103950" cy="224398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EG" sz="1400" b="1" kern="1200" dirty="0"/>
            <a:t>4- يجب أن تكون الفترات الزمنية المحددة في العقد لأداء المشاركين فيه فترات معقولة يتيح لهم أداء التزاماتهم.</a:t>
          </a:r>
          <a:endParaRPr lang="en-US" sz="1400" b="1" kern="1200" dirty="0"/>
        </a:p>
      </dsp:txBody>
      <dsp:txXfrm>
        <a:off x="1333748" y="4720340"/>
        <a:ext cx="1487718" cy="1586740"/>
      </dsp:txXfrm>
    </dsp:sp>
    <dsp:sp modelId="{DA84C3FC-C1F6-45F1-A7A9-79AA13B08B16}">
      <dsp:nvSpPr>
        <dsp:cNvPr id="0" name=""/>
        <dsp:cNvSpPr/>
      </dsp:nvSpPr>
      <dsp:spPr>
        <a:xfrm>
          <a:off x="93611" y="1523250"/>
          <a:ext cx="2103950" cy="224398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1">
            <a:lnSpc>
              <a:spcPct val="90000"/>
            </a:lnSpc>
            <a:spcBef>
              <a:spcPct val="0"/>
            </a:spcBef>
            <a:spcAft>
              <a:spcPct val="35000"/>
            </a:spcAft>
            <a:buNone/>
          </a:pPr>
          <a:r>
            <a:rPr lang="ar-EG" sz="1200" b="1" kern="1200" dirty="0"/>
            <a:t>5- يشترط ان تتم إحالة النزاعات التي قد تنشأ بين فريقي العقد إلى "مجلس تجنب وفض النزاعات" لإصدار قرارات ملزمة بشأنها، وذلك كشرط مسبق للتحكيم.</a:t>
          </a:r>
          <a:endParaRPr lang="en-US" sz="1200" b="1" kern="1200" dirty="0"/>
        </a:p>
      </dsp:txBody>
      <dsp:txXfrm>
        <a:off x="401727" y="1851874"/>
        <a:ext cx="1487718" cy="158674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D34849-35FA-40B2-B020-976E75AB4FAF}" type="datetimeFigureOut">
              <a:rPr lang="en-US" smtClean="0"/>
              <a:t>9/18/2025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3F644B8-43B8-43AF-9CE5-E4A1E883B532}" type="slidenum">
              <a:rPr lang="en-US" smtClean="0"/>
              <a:t>‹#›</a:t>
            </a:fld>
            <a:endParaRPr lang="en-US"/>
          </a:p>
        </p:txBody>
      </p:sp>
    </p:spTree>
    <p:extLst>
      <p:ext uri="{BB962C8B-B14F-4D97-AF65-F5344CB8AC3E}">
        <p14:creationId xmlns:p14="http://schemas.microsoft.com/office/powerpoint/2010/main" val="385090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D4F738-9167-4780-9FB4-6B88EF73CDC5}" type="datetimeFigureOut">
              <a:rPr lang="en-US" smtClean="0"/>
              <a:t>9/18/2025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82F946-7B68-4C68-995D-5EFEC089D73E}" type="slidenum">
              <a:rPr lang="en-US" smtClean="0"/>
              <a:t>‹#›</a:t>
            </a:fld>
            <a:endParaRPr lang="en-US"/>
          </a:p>
        </p:txBody>
      </p:sp>
    </p:spTree>
    <p:extLst>
      <p:ext uri="{BB962C8B-B14F-4D97-AF65-F5344CB8AC3E}">
        <p14:creationId xmlns:p14="http://schemas.microsoft.com/office/powerpoint/2010/main" val="429006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82F946-7B68-4C68-995D-5EFEC089D73E}" type="slidenum">
              <a:rPr lang="en-US" smtClean="0"/>
              <a:t>3</a:t>
            </a:fld>
            <a:endParaRPr lang="en-US"/>
          </a:p>
        </p:txBody>
      </p:sp>
    </p:spTree>
    <p:extLst>
      <p:ext uri="{BB962C8B-B14F-4D97-AF65-F5344CB8AC3E}">
        <p14:creationId xmlns:p14="http://schemas.microsoft.com/office/powerpoint/2010/main" val="364107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82F946-7B68-4C68-995D-5EFEC089D73E}" type="slidenum">
              <a:rPr lang="en-US" smtClean="0"/>
              <a:t>7</a:t>
            </a:fld>
            <a:endParaRPr lang="en-US"/>
          </a:p>
        </p:txBody>
      </p:sp>
    </p:spTree>
    <p:extLst>
      <p:ext uri="{BB962C8B-B14F-4D97-AF65-F5344CB8AC3E}">
        <p14:creationId xmlns:p14="http://schemas.microsoft.com/office/powerpoint/2010/main" val="894212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A0DE9B07-F64F-4910-BCF6-E1F837BE0008}" type="datetime1">
              <a:rPr lang="en-US" smtClean="0"/>
              <a:t>9/18/2025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FE59F28-813D-4F22-9050-14D8B4CB3257}" type="datetime1">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942A733-53AF-404F-8E9B-CBF8EE58B73A}" type="datetime1">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100F72-7C79-4FA3-AE6A-4A363843FC90}" type="datetime1">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2652DDF-58AC-413B-988E-7D4E0508CA09}" type="datetime1">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D4A82F1-67AC-4AC5-B4A0-C590739E3655}" type="datetime1">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0F26BB-3514-4530-81AC-8046C6254AF8}" type="datetime1">
              <a:rPr lang="en-US" smtClean="0"/>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a:t>Click to edit Master title style</a:t>
            </a:r>
          </a:p>
        </p:txBody>
      </p:sp>
      <p:sp>
        <p:nvSpPr>
          <p:cNvPr id="7" name="Date Placeholder 6"/>
          <p:cNvSpPr>
            <a:spLocks noGrp="1"/>
          </p:cNvSpPr>
          <p:nvPr>
            <p:ph type="dt" sz="half" idx="10"/>
          </p:nvPr>
        </p:nvSpPr>
        <p:spPr/>
        <p:txBody>
          <a:bodyPr/>
          <a:lstStyle/>
          <a:p>
            <a:fld id="{59E1AA72-D5C2-4714-8074-5AC80590D83D}" type="datetime1">
              <a:rPr lang="en-US" smtClean="0"/>
              <a:t>9/18/2025</a:t>
            </a:fld>
            <a:endParaRPr lang="en-US"/>
          </a:p>
        </p:txBody>
      </p:sp>
      <p:sp>
        <p:nvSpPr>
          <p:cNvPr id="8" name="Slide Number Placeholder 7"/>
          <p:cNvSpPr>
            <a:spLocks noGrp="1"/>
          </p:cNvSpPr>
          <p:nvPr>
            <p:ph type="sldNum" sz="quarter" idx="11"/>
          </p:nvPr>
        </p:nvSpPr>
        <p:spPr/>
        <p:txBody>
          <a:bodyPr/>
          <a:lstStyle/>
          <a:p>
            <a:fld id="{E6399E6D-F375-4A8F-B198-DB763C597A0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9EAAAE-FFAA-4A16-81FF-AF8BE7A47DC4}" type="datetime1">
              <a:rPr lang="en-US" smtClean="0"/>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6F97CCC-CFD7-4C9E-9B47-B11C61D1C441}" type="datetime1">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E6399E6D-F375-4A8F-B198-DB763C597A0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388C788B-E0B9-489A-9172-5F8A0903098B}" type="datetime1">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99E6D-F375-4A8F-B198-DB763C597A0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a:t>Click to edit Master title style</a:t>
            </a:r>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E27D763-31A4-47CB-BB27-8101F8549ABF}" type="datetime1">
              <a:rPr lang="en-US" smtClean="0"/>
              <a:t>9/18/2025</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E6399E6D-F375-4A8F-B198-DB763C597A0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6399E6D-F375-4A8F-B198-DB763C597A06}" type="slidenum">
              <a:rPr lang="en-US" smtClean="0"/>
              <a:t>1</a:t>
            </a:fld>
            <a:endParaRPr lang="en-US"/>
          </a:p>
        </p:txBody>
      </p:sp>
      <p:sp>
        <p:nvSpPr>
          <p:cNvPr id="4" name="TextBox 3"/>
          <p:cNvSpPr txBox="1"/>
          <p:nvPr/>
        </p:nvSpPr>
        <p:spPr>
          <a:xfrm>
            <a:off x="304800" y="5638800"/>
            <a:ext cx="914400" cy="400110"/>
          </a:xfrm>
          <a:prstGeom prst="rect">
            <a:avLst/>
          </a:prstGeom>
          <a:noFill/>
        </p:spPr>
        <p:txBody>
          <a:bodyPr wrap="square" rtlCol="0">
            <a:spAutoFit/>
          </a:bodyPr>
          <a:lstStyle/>
          <a:p>
            <a:r>
              <a:rPr lang="en-US" sz="1000" b="1" dirty="0">
                <a:solidFill>
                  <a:srgbClr val="FFC000"/>
                </a:solidFill>
              </a:rPr>
              <a:t>PRESS HERE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83736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10</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sp>
        <p:nvSpPr>
          <p:cNvPr id="6" name="Rectangle 5"/>
          <p:cNvSpPr/>
          <p:nvPr/>
        </p:nvSpPr>
        <p:spPr>
          <a:xfrm>
            <a:off x="0" y="838200"/>
            <a:ext cx="7315200" cy="5278368"/>
          </a:xfrm>
          <a:prstGeom prst="rect">
            <a:avLst/>
          </a:prstGeom>
        </p:spPr>
        <p:txBody>
          <a:bodyPr wrap="square">
            <a:spAutoFit/>
          </a:bodyPr>
          <a:lstStyle/>
          <a:p>
            <a:pPr marL="457200" lvl="0" indent="-381000" algn="r" rtl="1" fontAlgn="base">
              <a:spcBef>
                <a:spcPts val="600"/>
              </a:spcBef>
              <a:spcAft>
                <a:spcPct val="0"/>
              </a:spcAft>
              <a:buClr>
                <a:srgbClr val="000000"/>
              </a:buClr>
              <a:buSzPts val="2400"/>
              <a:buFont typeface="Arial" pitchFamily="34" charset="0"/>
              <a:buChar char="◦"/>
            </a:pPr>
            <a:r>
              <a:rPr lang="ar-EG" altLang="en-US" sz="2400" b="1" u="sng" kern="0" dirty="0">
                <a:solidFill>
                  <a:srgbClr val="000000"/>
                </a:solidFill>
                <a:latin typeface="Arial" pitchFamily="34" charset="0"/>
                <a:cs typeface="Arial" pitchFamily="34" charset="0"/>
                <a:sym typeface="Arial" pitchFamily="34" charset="0"/>
              </a:rPr>
              <a:t>ثانيا: مقدمة </a:t>
            </a:r>
          </a:p>
          <a:p>
            <a:pPr marL="457200" lvl="0" indent="-381000" algn="r" rtl="1" fontAlgn="base">
              <a:spcBef>
                <a:spcPts val="600"/>
              </a:spcBef>
              <a:spcAft>
                <a:spcPct val="0"/>
              </a:spcAft>
              <a:buClr>
                <a:srgbClr val="000000"/>
              </a:buClr>
              <a:buSzPts val="2400"/>
              <a:buFont typeface="Arial" pitchFamily="34" charset="0"/>
              <a:buChar char="◦"/>
            </a:pPr>
            <a:r>
              <a:rPr lang="ar-SA" altLang="en-US" sz="2200" b="1" u="sng" kern="0" dirty="0">
                <a:solidFill>
                  <a:srgbClr val="000000"/>
                </a:solidFill>
                <a:latin typeface="Arial" pitchFamily="34" charset="0"/>
                <a:cs typeface="Arial" pitchFamily="34" charset="0"/>
                <a:sym typeface="Arial" pitchFamily="34" charset="0"/>
              </a:rPr>
              <a:t>تنشر </a:t>
            </a:r>
            <a:r>
              <a:rPr lang="en-US" altLang="en-US" sz="2200" b="1" u="sng" kern="0" dirty="0">
                <a:solidFill>
                  <a:srgbClr val="000000"/>
                </a:solidFill>
                <a:latin typeface="Arial" pitchFamily="34" charset="0"/>
                <a:cs typeface="Arial" pitchFamily="34" charset="0"/>
                <a:sym typeface="Arial" pitchFamily="34" charset="0"/>
              </a:rPr>
              <a:t>FIDIC </a:t>
            </a:r>
            <a:r>
              <a:rPr lang="ar-SA" altLang="en-US" sz="2200" b="1" u="sng" kern="0" dirty="0">
                <a:solidFill>
                  <a:srgbClr val="000000"/>
                </a:solidFill>
                <a:latin typeface="Arial" pitchFamily="34" charset="0"/>
                <a:cs typeface="Arial" pitchFamily="34" charset="0"/>
                <a:sym typeface="Arial" pitchFamily="34" charset="0"/>
              </a:rPr>
              <a:t>الشروط العامة </a:t>
            </a:r>
            <a:r>
              <a:rPr lang="ar-EG" altLang="en-US" sz="2200" b="1" u="sng" kern="0" dirty="0">
                <a:solidFill>
                  <a:srgbClr val="000000"/>
                </a:solidFill>
                <a:latin typeface="Arial" pitchFamily="34" charset="0"/>
                <a:cs typeface="Arial" pitchFamily="34" charset="0"/>
                <a:sym typeface="Arial" pitchFamily="34" charset="0"/>
              </a:rPr>
              <a:t>للعقد </a:t>
            </a:r>
            <a:r>
              <a:rPr lang="ar-SA" altLang="en-US" sz="2200" b="1" u="sng" kern="0" dirty="0">
                <a:solidFill>
                  <a:srgbClr val="000000"/>
                </a:solidFill>
                <a:latin typeface="Arial" pitchFamily="34" charset="0"/>
                <a:cs typeface="Arial" pitchFamily="34" charset="0"/>
                <a:sym typeface="Arial" pitchFamily="34" charset="0"/>
              </a:rPr>
              <a:t>(</a:t>
            </a:r>
            <a:r>
              <a:rPr lang="en-US" altLang="en-US" sz="2200" b="1" u="sng" kern="0" dirty="0">
                <a:solidFill>
                  <a:srgbClr val="000000"/>
                </a:solidFill>
                <a:latin typeface="Arial" pitchFamily="34" charset="0"/>
                <a:cs typeface="Arial" pitchFamily="34" charset="0"/>
                <a:sym typeface="Arial" pitchFamily="34" charset="0"/>
              </a:rPr>
              <a:t>GCs</a:t>
            </a:r>
            <a:r>
              <a:rPr lang="ar-SA" altLang="en-US" sz="2200" b="1" u="sng" kern="0" dirty="0">
                <a:solidFill>
                  <a:srgbClr val="000000"/>
                </a:solidFill>
                <a:latin typeface="Arial" pitchFamily="34" charset="0"/>
                <a:cs typeface="Arial" pitchFamily="34" charset="0"/>
                <a:sym typeface="Arial" pitchFamily="34" charset="0"/>
              </a:rPr>
              <a:t>) التي:</a:t>
            </a:r>
            <a:endParaRPr lang="en-US" altLang="en-US" sz="2200" b="1" u="sng"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تستخدم على نطاق واسع في عقود البناء الدولية.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يمكن استخدامها في أي ولاية قضائية.</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تتميز عقود </a:t>
            </a:r>
            <a:r>
              <a:rPr lang="en-US" altLang="en-US" sz="2200" u="sng" kern="0" dirty="0">
                <a:solidFill>
                  <a:srgbClr val="000000"/>
                </a:solidFill>
                <a:latin typeface="Arial" pitchFamily="34" charset="0"/>
                <a:cs typeface="Arial" pitchFamily="34" charset="0"/>
                <a:sym typeface="Arial" pitchFamily="34" charset="0"/>
              </a:rPr>
              <a:t>FIDIC</a:t>
            </a:r>
            <a:r>
              <a:rPr lang="ar-SA" altLang="en-US" sz="2200" kern="0" dirty="0">
                <a:solidFill>
                  <a:srgbClr val="000000"/>
                </a:solidFill>
                <a:latin typeface="Arial" pitchFamily="34" charset="0"/>
                <a:cs typeface="Arial" pitchFamily="34" charset="0"/>
                <a:sym typeface="Arial" pitchFamily="34" charset="0"/>
              </a:rPr>
              <a:t>، بأنها عادلة متوازنة ولجميع أنواع العقود</a:t>
            </a:r>
            <a:r>
              <a:rPr lang="en-US" altLang="en-US" sz="2200"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جميع نماذج العقود والاتفاقيات الهندسية. تستند للمبادئ الذهبية والتي تق</a:t>
            </a:r>
            <a:r>
              <a:rPr lang="ar-EG" altLang="en-US" sz="2200" kern="0" dirty="0">
                <a:solidFill>
                  <a:srgbClr val="000000"/>
                </a:solidFill>
                <a:latin typeface="Arial" pitchFamily="34" charset="0"/>
                <a:cs typeface="Arial" pitchFamily="34" charset="0"/>
                <a:sym typeface="Arial" pitchFamily="34" charset="0"/>
              </a:rPr>
              <a:t>و</a:t>
            </a:r>
            <a:r>
              <a:rPr lang="ar-SA" altLang="en-US" sz="2200" kern="0" dirty="0">
                <a:solidFill>
                  <a:srgbClr val="000000"/>
                </a:solidFill>
                <a:latin typeface="Arial" pitchFamily="34" charset="0"/>
                <a:cs typeface="Arial" pitchFamily="34" charset="0"/>
                <a:sym typeface="Arial" pitchFamily="34" charset="0"/>
              </a:rPr>
              <a:t>م على التوزيع العادل والمتوازن للمخاطر / والحقوق والالتزامات بين صاحب العمل والمقاول</a:t>
            </a:r>
            <a:r>
              <a:rPr lang="ar-EG" altLang="en-US" sz="2200" kern="0" dirty="0">
                <a:solidFill>
                  <a:srgbClr val="000000"/>
                </a:solidFill>
                <a:latin typeface="Arial" pitchFamily="34" charset="0"/>
                <a:cs typeface="Arial" pitchFamily="34" charset="0"/>
                <a:sym typeface="Arial" pitchFamily="34" charset="0"/>
              </a:rPr>
              <a:t> الشروط العامة لعقود الفيديك</a:t>
            </a:r>
            <a:r>
              <a:rPr lang="ar-SA" altLang="en-US" sz="2200" kern="0" dirty="0">
                <a:solidFill>
                  <a:srgbClr val="000000"/>
                </a:solidFill>
                <a:latin typeface="Arial" pitchFamily="34" charset="0"/>
                <a:cs typeface="Arial" pitchFamily="34" charset="0"/>
                <a:sym typeface="Arial" pitchFamily="34" charset="0"/>
              </a:rPr>
              <a:t>  </a:t>
            </a:r>
            <a:r>
              <a:rPr lang="en-US" altLang="en-US" sz="2200" u="sng" kern="0" dirty="0">
                <a:solidFill>
                  <a:srgbClr val="000000"/>
                </a:solidFill>
                <a:latin typeface="Arial" pitchFamily="34" charset="0"/>
                <a:cs typeface="Arial" pitchFamily="34" charset="0"/>
                <a:sym typeface="Arial" pitchFamily="34" charset="0"/>
              </a:rPr>
              <a:t>FIDIC GCs</a:t>
            </a:r>
            <a:r>
              <a:rPr lang="ar-EG" altLang="en-US" sz="2200" u="sng" kern="0" dirty="0">
                <a:solidFill>
                  <a:srgbClr val="000000"/>
                </a:solidFill>
                <a:latin typeface="Arial" pitchFamily="34" charset="0"/>
                <a:cs typeface="Arial" pitchFamily="34" charset="0"/>
                <a:sym typeface="Arial" pitchFamily="34" charset="0"/>
              </a:rPr>
              <a:t>.</a:t>
            </a:r>
            <a:endParaRPr lang="en-US" altLang="en-US" sz="2200" u="sng"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التوازن المناسب بين التوقعات المعقولة للأطراف المتعاقدة.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للعقد قيمة تجارية حقيقية لكل من صاحب العمل والمقاول سواء في مرحلة المناقصة أو أثناء تنفيذ العقد.</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2388624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11</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sp>
        <p:nvSpPr>
          <p:cNvPr id="6" name="Rectangle 5"/>
          <p:cNvSpPr/>
          <p:nvPr/>
        </p:nvSpPr>
        <p:spPr>
          <a:xfrm>
            <a:off x="0" y="838200"/>
            <a:ext cx="7315200" cy="5016758"/>
          </a:xfrm>
          <a:prstGeom prst="rect">
            <a:avLst/>
          </a:prstGeom>
        </p:spPr>
        <p:txBody>
          <a:bodyPr wrap="square">
            <a:spAutoFit/>
          </a:bodyPr>
          <a:lstStyle/>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في كثير من الأحيان، يواجه </a:t>
            </a:r>
            <a:r>
              <a:rPr lang="en-US" altLang="en-US" sz="2200" u="sng" kern="0" dirty="0">
                <a:solidFill>
                  <a:srgbClr val="000000"/>
                </a:solidFill>
                <a:latin typeface="Arial" pitchFamily="34" charset="0"/>
                <a:cs typeface="Arial" pitchFamily="34" charset="0"/>
                <a:sym typeface="Arial" pitchFamily="34" charset="0"/>
              </a:rPr>
              <a:t>FIDIC</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الآن تطبيقات من "عقود الفيديك" يتم فيها الاستبدال أو التغيير أو الحذف لأجزاء من الاتفاقية من خلال الشروط الخاصة</a:t>
            </a:r>
            <a:r>
              <a:rPr lang="en-US" altLang="en-US" sz="2200" kern="0" dirty="0">
                <a:solidFill>
                  <a:srgbClr val="000000"/>
                </a:solidFill>
                <a:latin typeface="Arial" pitchFamily="34" charset="0"/>
                <a:cs typeface="Arial" pitchFamily="34" charset="0"/>
                <a:sym typeface="Arial" pitchFamily="34" charset="0"/>
              </a:rPr>
              <a:t>.</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يجب ألا يكون العقد النهائي بعد التعديل غير ممثل لمبادئ </a:t>
            </a:r>
            <a:r>
              <a:rPr lang="en-US" altLang="en-US" sz="2200" u="sng" kern="0" dirty="0">
                <a:solidFill>
                  <a:srgbClr val="000000"/>
                </a:solidFill>
                <a:latin typeface="Arial" pitchFamily="34" charset="0"/>
                <a:cs typeface="Arial" pitchFamily="34" charset="0"/>
                <a:sym typeface="Arial" pitchFamily="34" charset="0"/>
              </a:rPr>
              <a:t>FIDIC</a:t>
            </a:r>
            <a:r>
              <a:rPr lang="ar-SA" altLang="en-US" sz="2200" kern="0" dirty="0">
                <a:solidFill>
                  <a:srgbClr val="000000"/>
                </a:solidFill>
                <a:latin typeface="Arial" pitchFamily="34" charset="0"/>
                <a:cs typeface="Arial" pitchFamily="34" charset="0"/>
                <a:sym typeface="Arial" pitchFamily="34" charset="0"/>
              </a:rPr>
              <a:t>، وبالتالي يعرض "</a:t>
            </a:r>
            <a:r>
              <a:rPr lang="ar-SA" altLang="en-US" sz="2200" u="sng" kern="0" dirty="0">
                <a:solidFill>
                  <a:srgbClr val="000000"/>
                </a:solidFill>
                <a:latin typeface="Arial" pitchFamily="34" charset="0"/>
                <a:cs typeface="Arial" pitchFamily="34" charset="0"/>
                <a:sym typeface="Arial" pitchFamily="34" charset="0"/>
              </a:rPr>
              <a:t>العلامة التجارية </a:t>
            </a:r>
            <a:r>
              <a:rPr lang="en-US" altLang="en-US" sz="2200" u="sng" kern="0" dirty="0">
                <a:solidFill>
                  <a:srgbClr val="000000"/>
                </a:solidFill>
                <a:latin typeface="Arial" pitchFamily="34" charset="0"/>
                <a:cs typeface="Arial" pitchFamily="34" charset="0"/>
                <a:sym typeface="Arial" pitchFamily="34" charset="0"/>
              </a:rPr>
              <a:t>FIDIC</a:t>
            </a:r>
            <a:r>
              <a:rPr lang="ar-SA" altLang="en-US" sz="2200" kern="0" dirty="0">
                <a:solidFill>
                  <a:srgbClr val="000000"/>
                </a:solidFill>
                <a:latin typeface="Arial" pitchFamily="34" charset="0"/>
                <a:cs typeface="Arial" pitchFamily="34" charset="0"/>
                <a:sym typeface="Arial" pitchFamily="34" charset="0"/>
              </a:rPr>
              <a:t>" للخطر ويكون مضلل للمتعاقدين.</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وبناءً على ذلك شكلت </a:t>
            </a:r>
            <a:r>
              <a:rPr lang="en-US" altLang="en-US" sz="2200" u="sng" kern="0" dirty="0">
                <a:solidFill>
                  <a:srgbClr val="000000"/>
                </a:solidFill>
                <a:latin typeface="Arial" pitchFamily="34" charset="0"/>
                <a:cs typeface="Arial" pitchFamily="34" charset="0"/>
                <a:sym typeface="Arial" pitchFamily="34" charset="0"/>
              </a:rPr>
              <a:t>FIDIC</a:t>
            </a:r>
            <a:r>
              <a:rPr lang="ar-SA" altLang="en-US" sz="2200" kern="0" dirty="0">
                <a:solidFill>
                  <a:srgbClr val="000000"/>
                </a:solidFill>
                <a:latin typeface="Arial" pitchFamily="34" charset="0"/>
                <a:cs typeface="Arial" pitchFamily="34" charset="0"/>
                <a:sym typeface="Arial" pitchFamily="34" charset="0"/>
              </a:rPr>
              <a:t>، لجنة خاصة منبثقة من لجنة العقود تكون مهمتها</a:t>
            </a:r>
            <a:r>
              <a:rPr lang="en-US" altLang="en-US" sz="2200"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a:t>
            </a:r>
            <a:endParaRPr lang="en-US" altLang="en-US" sz="2200" kern="0" dirty="0">
              <a:solidFill>
                <a:srgbClr val="000000"/>
              </a:solidFill>
              <a:latin typeface="Arial" pitchFamily="34" charset="0"/>
              <a:cs typeface="Arial" pitchFamily="34" charset="0"/>
              <a:sym typeface="Arial" pitchFamily="34" charset="0"/>
            </a:endParaRPr>
          </a:p>
          <a:p>
            <a:pPr marL="76200" lvl="0" algn="r" rtl="1" fontAlgn="base">
              <a:spcBef>
                <a:spcPts val="600"/>
              </a:spcBef>
              <a:spcAft>
                <a:spcPct val="0"/>
              </a:spcAft>
              <a:buClr>
                <a:srgbClr val="000000"/>
              </a:buClr>
              <a:buSzPts val="2400"/>
            </a:pPr>
            <a:r>
              <a:rPr lang="ar-EG" altLang="en-US" sz="2200" kern="0" dirty="0">
                <a:solidFill>
                  <a:srgbClr val="000000"/>
                </a:solidFill>
                <a:latin typeface="Arial" pitchFamily="34" charset="0"/>
                <a:cs typeface="Arial" pitchFamily="34" charset="0"/>
                <a:sym typeface="Arial" pitchFamily="34" charset="0"/>
              </a:rPr>
              <a:t>أ- </a:t>
            </a:r>
            <a:r>
              <a:rPr lang="ar-SA" altLang="en-US" sz="2200" kern="0" dirty="0">
                <a:solidFill>
                  <a:srgbClr val="000000"/>
                </a:solidFill>
                <a:latin typeface="Arial" pitchFamily="34" charset="0"/>
                <a:cs typeface="Arial" pitchFamily="34" charset="0"/>
                <a:sym typeface="Arial" pitchFamily="34" charset="0"/>
              </a:rPr>
              <a:t>تحديد المبادئ التعاقدية لكل شكل من أشكال عق</a:t>
            </a:r>
            <a:r>
              <a:rPr lang="ar-EG" altLang="en-US" sz="2200" kern="0" dirty="0">
                <a:solidFill>
                  <a:srgbClr val="000000"/>
                </a:solidFill>
                <a:latin typeface="Arial" pitchFamily="34" charset="0"/>
                <a:cs typeface="Arial" pitchFamily="34" charset="0"/>
                <a:sym typeface="Arial" pitchFamily="34" charset="0"/>
              </a:rPr>
              <a:t>و</a:t>
            </a:r>
            <a:r>
              <a:rPr lang="ar-SA" altLang="en-US" sz="2200" kern="0" dirty="0">
                <a:solidFill>
                  <a:srgbClr val="000000"/>
                </a:solidFill>
                <a:latin typeface="Arial" pitchFamily="34" charset="0"/>
                <a:cs typeface="Arial" pitchFamily="34" charset="0"/>
                <a:sym typeface="Arial" pitchFamily="34" charset="0"/>
              </a:rPr>
              <a:t>د الفيديك بحيث يمكن اعتباره مصون يشار إلى هذه المبادئ باسم :</a:t>
            </a:r>
            <a:r>
              <a:rPr lang="ar-SA" altLang="en-US" sz="2200" b="1" kern="0" dirty="0">
                <a:solidFill>
                  <a:srgbClr val="000000"/>
                </a:solidFill>
                <a:latin typeface="Arial" pitchFamily="34" charset="0"/>
                <a:cs typeface="Arial" pitchFamily="34" charset="0"/>
                <a:sym typeface="Arial" pitchFamily="34" charset="0"/>
              </a:rPr>
              <a:t>المبادئ الذهبية” (</a:t>
            </a:r>
            <a:r>
              <a:rPr lang="en-US" altLang="en-US" sz="2200" b="1" kern="0" dirty="0">
                <a:solidFill>
                  <a:srgbClr val="000000"/>
                </a:solidFill>
                <a:latin typeface="Arial" pitchFamily="34" charset="0"/>
                <a:cs typeface="Arial" pitchFamily="34" charset="0"/>
                <a:sym typeface="Arial" pitchFamily="34" charset="0"/>
              </a:rPr>
              <a:t>GPs</a:t>
            </a:r>
            <a:r>
              <a:rPr lang="ar-SA" altLang="en-US" sz="2200" b="1"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وهي لاقتراح طرق ممكنة لمنع ، أو الحد من إساءة استخدام اسم فيديك</a:t>
            </a:r>
            <a:r>
              <a:rPr lang="en-US" altLang="en-US" sz="2200"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2140182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12</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sp>
        <p:nvSpPr>
          <p:cNvPr id="6" name="Rectangle 5"/>
          <p:cNvSpPr/>
          <p:nvPr/>
        </p:nvSpPr>
        <p:spPr>
          <a:xfrm>
            <a:off x="0" y="838200"/>
            <a:ext cx="7315200" cy="6940361"/>
          </a:xfrm>
          <a:prstGeom prst="rect">
            <a:avLst/>
          </a:prstGeom>
        </p:spPr>
        <p:txBody>
          <a:bodyPr wrap="square">
            <a:spAutoFit/>
          </a:bodyPr>
          <a:lstStyle/>
          <a:p>
            <a:pPr marL="457200" lvl="0" indent="-381000" algn="r" rtl="1" fontAlgn="base">
              <a:spcBef>
                <a:spcPts val="600"/>
              </a:spcBef>
              <a:spcAft>
                <a:spcPct val="0"/>
              </a:spcAft>
              <a:buClr>
                <a:srgbClr val="000000"/>
              </a:buClr>
              <a:buSzPts val="2400"/>
              <a:buFont typeface="Arial" pitchFamily="34" charset="0"/>
              <a:buChar char="◦"/>
            </a:pPr>
            <a:r>
              <a:rPr lang="ar-SA" altLang="en-US" sz="2200" b="1" u="sng" kern="0" dirty="0">
                <a:solidFill>
                  <a:srgbClr val="000000"/>
                </a:solidFill>
                <a:latin typeface="Arial" pitchFamily="34" charset="0"/>
                <a:cs typeface="Arial" pitchFamily="34" charset="0"/>
                <a:sym typeface="Arial" pitchFamily="34" charset="0"/>
              </a:rPr>
              <a:t>تم إعداد هذه الوثيقة بواسطة اللجنة المشكلة لذلك لتحديد:</a:t>
            </a:r>
            <a:endParaRPr lang="en-US" altLang="en-US" sz="2200" b="1" u="sng" kern="0" dirty="0">
              <a:solidFill>
                <a:srgbClr val="000000"/>
              </a:solidFill>
              <a:latin typeface="Arial" pitchFamily="34" charset="0"/>
              <a:cs typeface="Arial" pitchFamily="34" charset="0"/>
              <a:sym typeface="Arial" pitchFamily="34" charset="0"/>
            </a:endParaRPr>
          </a:p>
          <a:p>
            <a:pPr marL="419100" lvl="0" indent="-3429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المبادئ الذهبية للفيديك.</a:t>
            </a:r>
            <a:endParaRPr lang="en-US" altLang="en-US" sz="2200" kern="0" dirty="0">
              <a:solidFill>
                <a:srgbClr val="000000"/>
              </a:solidFill>
              <a:latin typeface="Arial" pitchFamily="34" charset="0"/>
              <a:cs typeface="Arial" pitchFamily="34" charset="0"/>
              <a:sym typeface="Arial" pitchFamily="34" charset="0"/>
            </a:endParaRPr>
          </a:p>
          <a:p>
            <a:pPr marL="419100" lvl="0" indent="-3429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السبب (الأسباب) التي تجعل هذه المبادئ تؤخذ في الاعتبار من الممارسين عند وضع الشروط الخاصة</a:t>
            </a:r>
            <a:r>
              <a:rPr lang="ar-EG" altLang="en-US" sz="2200"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a:t>
            </a:r>
            <a:endParaRPr lang="en-US" altLang="en-US" sz="2200" kern="0" dirty="0">
              <a:solidFill>
                <a:srgbClr val="000000"/>
              </a:solidFill>
              <a:latin typeface="Arial" pitchFamily="34" charset="0"/>
              <a:cs typeface="Arial" pitchFamily="34" charset="0"/>
              <a:sym typeface="Arial" pitchFamily="34" charset="0"/>
            </a:endParaRPr>
          </a:p>
          <a:p>
            <a:pPr marL="419100" lvl="0" indent="-3429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إرشادات حول كيفية قيام المستخدمين بصياغة الشروط الخاصة واعتماد مستندات العقود لتقوم على المبادئ الذهبية </a:t>
            </a:r>
            <a:r>
              <a:rPr lang="en-US" altLang="en-US" sz="2200" u="sng" kern="0" dirty="0">
                <a:solidFill>
                  <a:srgbClr val="000000"/>
                </a:solidFill>
                <a:latin typeface="Arial" pitchFamily="34" charset="0"/>
                <a:cs typeface="Arial" pitchFamily="34" charset="0"/>
                <a:sym typeface="Arial" pitchFamily="34" charset="0"/>
              </a:rPr>
              <a:t>GCs</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الخاصة بـ </a:t>
            </a:r>
            <a:r>
              <a:rPr lang="en-US" altLang="en-US" sz="2200" u="sng" kern="0" dirty="0">
                <a:solidFill>
                  <a:srgbClr val="000000"/>
                </a:solidFill>
                <a:latin typeface="Arial" pitchFamily="34" charset="0"/>
                <a:cs typeface="Arial" pitchFamily="34" charset="0"/>
                <a:sym typeface="Arial" pitchFamily="34" charset="0"/>
              </a:rPr>
              <a:t>FIDIC</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حتى لا تنتهك أو تحيد عن مبادئ فيديك الذهبية.</a:t>
            </a:r>
            <a:endParaRPr lang="en-US" altLang="en-US" sz="2200" kern="0" dirty="0">
              <a:solidFill>
                <a:srgbClr val="000000"/>
              </a:solidFill>
              <a:latin typeface="Arial" pitchFamily="34" charset="0"/>
              <a:cs typeface="Arial" pitchFamily="34" charset="0"/>
              <a:sym typeface="Arial" pitchFamily="34" charset="0"/>
            </a:endParaRPr>
          </a:p>
          <a:p>
            <a:pPr marL="419100" lvl="0" indent="-3429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تم إعداد </a:t>
            </a:r>
            <a:r>
              <a:rPr lang="en-US" altLang="en-US" sz="2200" u="sng" kern="0" dirty="0">
                <a:solidFill>
                  <a:srgbClr val="000000"/>
                </a:solidFill>
                <a:latin typeface="Arial" pitchFamily="34" charset="0"/>
                <a:cs typeface="Arial" pitchFamily="34" charset="0"/>
                <a:sym typeface="Arial" pitchFamily="34" charset="0"/>
              </a:rPr>
              <a:t>GCs</a:t>
            </a:r>
            <a:r>
              <a:rPr lang="ar-SA" altLang="en-US" sz="2200" kern="0" dirty="0">
                <a:solidFill>
                  <a:srgbClr val="000000"/>
                </a:solidFill>
                <a:latin typeface="Arial" pitchFamily="34" charset="0"/>
                <a:cs typeface="Arial" pitchFamily="34" charset="0"/>
                <a:sym typeface="Arial" pitchFamily="34" charset="0"/>
              </a:rPr>
              <a:t>هذه </a:t>
            </a:r>
            <a:r>
              <a:rPr lang="ar-EG" altLang="en-US" sz="2200" kern="0" dirty="0">
                <a:solidFill>
                  <a:srgbClr val="000000"/>
                </a:solidFill>
                <a:latin typeface="Arial" pitchFamily="34" charset="0"/>
                <a:cs typeface="Arial" pitchFamily="34" charset="0"/>
                <a:sym typeface="Arial" pitchFamily="34" charset="0"/>
              </a:rPr>
              <a:t>الشروط العامة </a:t>
            </a:r>
            <a:r>
              <a:rPr lang="ar-SA" altLang="en-US" sz="2200" kern="0" dirty="0">
                <a:solidFill>
                  <a:srgbClr val="000000"/>
                </a:solidFill>
                <a:latin typeface="Arial" pitchFamily="34" charset="0"/>
                <a:cs typeface="Arial" pitchFamily="34" charset="0"/>
                <a:sym typeface="Arial" pitchFamily="34" charset="0"/>
              </a:rPr>
              <a:t>للاستخدام في مجموعة واسعة من المشاريع والسلطات القضائية وهي تتطلب حتما استكمالها بشروط خاصة</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معالجة الظروف الخاصة لموقع العمل</a:t>
            </a:r>
            <a:r>
              <a:rPr lang="en-US" altLang="en-US" sz="2200" kern="0" dirty="0">
                <a:solidFill>
                  <a:srgbClr val="000000"/>
                </a:solidFill>
                <a:latin typeface="Arial" pitchFamily="34" charset="0"/>
                <a:cs typeface="Arial" pitchFamily="34" charset="0"/>
                <a:sym typeface="Arial" pitchFamily="34" charset="0"/>
              </a:rPr>
              <a:t>.</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الميزات الفريدة لمشروع معين و قد يكون من الضروري في الشروط الخاصة عمل تعديل </a:t>
            </a:r>
            <a:r>
              <a:rPr lang="ar-EG" altLang="en-US" sz="2200" kern="0" dirty="0">
                <a:solidFill>
                  <a:srgbClr val="000000"/>
                </a:solidFill>
                <a:latin typeface="Arial" pitchFamily="34" charset="0"/>
                <a:cs typeface="Arial" pitchFamily="34" charset="0"/>
                <a:sym typeface="Arial" pitchFamily="34" charset="0"/>
              </a:rPr>
              <a:t>للشروط العامة </a:t>
            </a:r>
            <a:r>
              <a:rPr lang="ar-SA" altLang="en-US" sz="2200" kern="0" dirty="0">
                <a:solidFill>
                  <a:srgbClr val="000000"/>
                </a:solidFill>
                <a:latin typeface="Arial" pitchFamily="34" charset="0"/>
                <a:cs typeface="Arial" pitchFamily="34" charset="0"/>
                <a:sym typeface="Arial" pitchFamily="34" charset="0"/>
              </a:rPr>
              <a:t>اعتمادا علي </a:t>
            </a:r>
            <a:r>
              <a:rPr lang="en-US" altLang="en-US" sz="2200" u="sng" kern="0" dirty="0">
                <a:solidFill>
                  <a:srgbClr val="000000"/>
                </a:solidFill>
                <a:latin typeface="Arial" pitchFamily="34" charset="0"/>
                <a:cs typeface="Arial" pitchFamily="34" charset="0"/>
                <a:sym typeface="Arial" pitchFamily="34" charset="0"/>
              </a:rPr>
              <a:t>GCs</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للامتثال للقوانين الإلزامية التي تنطبق على الموقع أو للامتثال مع القانون الحاكم للعقد.</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يشترط أن تقتصر هذه التعديلات على تلك الضرورية للظروف الخاصة بالموقع والمشروع ويجب علي  صاحب العمل ألا ينتهك ، العقد حتي يمكن التعرف عليه كعقد فيديك.</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3402011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13</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sp>
        <p:nvSpPr>
          <p:cNvPr id="6" name="Rectangle 5"/>
          <p:cNvSpPr/>
          <p:nvPr/>
        </p:nvSpPr>
        <p:spPr>
          <a:xfrm>
            <a:off x="0" y="838200"/>
            <a:ext cx="7315200" cy="6601807"/>
          </a:xfrm>
          <a:prstGeom prst="rect">
            <a:avLst/>
          </a:prstGeom>
        </p:spPr>
        <p:txBody>
          <a:bodyPr wrap="square">
            <a:spAutoFit/>
          </a:bodyPr>
          <a:lstStyle/>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مبدأ حرية العقد يعني أن الأطراف أحرار في الموافقة على شروط عقدهم، بشرط أن تتوافق مع القانون والسياسة العامة. ومع ذلك، يجب بعد انهاؤه ألا يكون مضللاً وغير مناسب و لذلك يجب الإشارة إلى استخدام </a:t>
            </a:r>
            <a:r>
              <a:rPr lang="en-US" altLang="en-US" sz="2200" u="sng" kern="0" dirty="0">
                <a:solidFill>
                  <a:srgbClr val="000000"/>
                </a:solidFill>
                <a:latin typeface="Arial" pitchFamily="34" charset="0"/>
                <a:cs typeface="Arial" pitchFamily="34" charset="0"/>
                <a:sym typeface="Arial" pitchFamily="34" charset="0"/>
              </a:rPr>
              <a:t>FIDIC</a:t>
            </a:r>
            <a:r>
              <a:rPr lang="en-US" altLang="en-US" sz="2200" kern="0" dirty="0">
                <a:solidFill>
                  <a:srgbClr val="000000"/>
                </a:solidFill>
                <a:latin typeface="Arial" pitchFamily="34" charset="0"/>
                <a:cs typeface="Arial" pitchFamily="34" charset="0"/>
                <a:sym typeface="Arial" pitchFamily="34" charset="0"/>
              </a:rPr>
              <a:t> .</a:t>
            </a:r>
            <a:r>
              <a:rPr lang="en-US" altLang="en-US" sz="2200" u="sng" kern="0" dirty="0">
                <a:solidFill>
                  <a:srgbClr val="000000"/>
                </a:solidFill>
                <a:latin typeface="Arial" pitchFamily="34" charset="0"/>
                <a:cs typeface="Arial" pitchFamily="34" charset="0"/>
                <a:sym typeface="Arial" pitchFamily="34" charset="0"/>
              </a:rPr>
              <a:t>GCs</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حصرت المبادئ الذهبية الاهتمام  للحد من التعديلات في الشروط الخاصة بحيث يتوافق العقد الناتج مع الاطراف مع شروط الفيديك</a:t>
            </a:r>
            <a:r>
              <a:rPr lang="en-US" altLang="en-US" sz="2200" kern="0" dirty="0">
                <a:solidFill>
                  <a:srgbClr val="000000"/>
                </a:solidFill>
                <a:latin typeface="Arial" pitchFamily="34" charset="0"/>
                <a:cs typeface="Arial" pitchFamily="34" charset="0"/>
                <a:sym typeface="Arial" pitchFamily="34" charset="0"/>
              </a:rPr>
              <a:t>.</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لقد تمت صياغة الاطراف للعقد على مستوى جوهر عقد الفيديك</a:t>
            </a:r>
            <a:r>
              <a:rPr lang="en-US" altLang="en-US" sz="2200" kern="0" dirty="0">
                <a:solidFill>
                  <a:srgbClr val="000000"/>
                </a:solidFill>
                <a:latin typeface="Arial" pitchFamily="34" charset="0"/>
                <a:cs typeface="Arial" pitchFamily="34" charset="0"/>
                <a:sym typeface="Arial" pitchFamily="34" charset="0"/>
              </a:rPr>
              <a:t>.</a:t>
            </a:r>
            <a:r>
              <a:rPr lang="ar-SA" altLang="en-US" sz="2200" kern="0" dirty="0">
                <a:solidFill>
                  <a:srgbClr val="000000"/>
                </a:solidFill>
                <a:latin typeface="Arial" pitchFamily="34" charset="0"/>
                <a:cs typeface="Arial" pitchFamily="34" charset="0"/>
                <a:sym typeface="Arial" pitchFamily="34" charset="0"/>
              </a:rPr>
              <a:t>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يعبر كل طرف عما يريد بكلمة، يسهل فهمها وعموميتها</a:t>
            </a:r>
            <a:r>
              <a:rPr lang="en-US" altLang="en-US" sz="2200" kern="0" dirty="0">
                <a:solidFill>
                  <a:srgbClr val="000000"/>
                </a:solidFill>
                <a:latin typeface="Arial" pitchFamily="34" charset="0"/>
                <a:cs typeface="Arial" pitchFamily="34" charset="0"/>
                <a:sym typeface="Arial" pitchFamily="34" charset="0"/>
              </a:rPr>
              <a:t>.</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يقدم المعالجون إرشادات حول كيفية تعديل </a:t>
            </a:r>
            <a:r>
              <a:rPr lang="ar-EG" altLang="en-US" sz="2200" kern="0" dirty="0">
                <a:solidFill>
                  <a:srgbClr val="000000"/>
                </a:solidFill>
                <a:latin typeface="Arial" pitchFamily="34" charset="0"/>
                <a:cs typeface="Arial" pitchFamily="34" charset="0"/>
                <a:sym typeface="Arial" pitchFamily="34" charset="0"/>
              </a:rPr>
              <a:t>الشروط العامة لعقود الفيديك</a:t>
            </a:r>
            <a:r>
              <a:rPr lang="en-US" altLang="en-US" sz="2200" u="sng" kern="0" dirty="0">
                <a:solidFill>
                  <a:srgbClr val="000000"/>
                </a:solidFill>
                <a:latin typeface="Arial" pitchFamily="34" charset="0"/>
                <a:cs typeface="Arial" pitchFamily="34" charset="0"/>
                <a:sym typeface="Arial" pitchFamily="34" charset="0"/>
              </a:rPr>
              <a:t>GCs</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في الشروط الخاصة.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باستثناء المبدأ الذهبي الخامس </a:t>
            </a:r>
            <a:r>
              <a:rPr lang="en-US" altLang="en-US" sz="2200" u="sng" kern="0" dirty="0">
                <a:solidFill>
                  <a:srgbClr val="000000"/>
                </a:solidFill>
                <a:latin typeface="Arial" pitchFamily="34" charset="0"/>
                <a:cs typeface="Arial" pitchFamily="34" charset="0"/>
                <a:sym typeface="Arial" pitchFamily="34" charset="0"/>
              </a:rPr>
              <a:t>GP5</a:t>
            </a:r>
            <a:r>
              <a:rPr lang="en-US"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 يتم ذكر الاطراف بعبارات عامة ، بدون إشارة إلى فقرات محددة من</a:t>
            </a:r>
            <a:r>
              <a:rPr lang="ar-EG" altLang="en-US" sz="2200" kern="0" dirty="0">
                <a:solidFill>
                  <a:srgbClr val="000000"/>
                </a:solidFill>
                <a:latin typeface="Arial" pitchFamily="34" charset="0"/>
                <a:cs typeface="Arial" pitchFamily="34" charset="0"/>
                <a:sym typeface="Arial" pitchFamily="34" charset="0"/>
              </a:rPr>
              <a:t> الشروط العامة</a:t>
            </a:r>
            <a:r>
              <a:rPr lang="ar-SA" altLang="en-US" sz="2200" kern="0" dirty="0">
                <a:solidFill>
                  <a:srgbClr val="000000"/>
                </a:solidFill>
                <a:latin typeface="Arial" pitchFamily="34" charset="0"/>
                <a:cs typeface="Arial" pitchFamily="34" charset="0"/>
                <a:sym typeface="Arial" pitchFamily="34" charset="0"/>
              </a:rPr>
              <a:t> </a:t>
            </a:r>
            <a:r>
              <a:rPr lang="en-US" altLang="en-US" sz="2200" u="sng" kern="0" dirty="0">
                <a:solidFill>
                  <a:srgbClr val="000000"/>
                </a:solidFill>
                <a:latin typeface="Arial" pitchFamily="34" charset="0"/>
                <a:cs typeface="Arial" pitchFamily="34" charset="0"/>
                <a:sym typeface="Arial" pitchFamily="34" charset="0"/>
              </a:rPr>
              <a:t>GCs</a:t>
            </a:r>
            <a:r>
              <a:rPr lang="ar-SA" altLang="en-US" sz="2200" kern="0" dirty="0">
                <a:solidFill>
                  <a:srgbClr val="000000"/>
                </a:solidFill>
                <a:latin typeface="Arial" pitchFamily="34" charset="0"/>
                <a:cs typeface="Arial" pitchFamily="34" charset="0"/>
                <a:sym typeface="Arial" pitchFamily="34" charset="0"/>
              </a:rPr>
              <a:t>.</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إذا كانت أحكام العقد متوافقة مع الاطراف المتعاقدة، فهذا مناسب</a:t>
            </a:r>
            <a:r>
              <a:rPr lang="en-US" altLang="en-US" sz="2200" kern="0" dirty="0">
                <a:solidFill>
                  <a:srgbClr val="000000"/>
                </a:solidFill>
                <a:latin typeface="Arial" pitchFamily="34" charset="0"/>
                <a:cs typeface="Arial" pitchFamily="34" charset="0"/>
                <a:sym typeface="Arial" pitchFamily="34" charset="0"/>
              </a:rPr>
              <a:t>.</a:t>
            </a: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إدارة العقد تعني بالضرورة أن كل طرف سوف يوفي بالتزاماته ويمكن أن يمارس حقوقه مع الاطراف الأخرى أثناء تنفيذ الأعمال. </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240653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14</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C5F5540F-33A2-0118-E5E5-DA93586DD56E}"/>
              </a:ext>
            </a:extLst>
          </p:cNvPr>
          <p:cNvSpPr txBox="1"/>
          <p:nvPr/>
        </p:nvSpPr>
        <p:spPr>
          <a:xfrm>
            <a:off x="90854" y="1258415"/>
            <a:ext cx="7162800" cy="5262979"/>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أسباب استخدام </a:t>
            </a:r>
            <a:r>
              <a:rPr lang="ar-EG" altLang="en-US" sz="2400" b="1" dirty="0">
                <a:solidFill>
                  <a:schemeClr val="accent6">
                    <a:lumMod val="50000"/>
                  </a:schemeClr>
                </a:solidFill>
                <a:latin typeface="Arial" panose="020B0604020202020204" pitchFamily="34" charset="0"/>
                <a:cs typeface="Arial" panose="020B0604020202020204" pitchFamily="34" charset="0"/>
              </a:rPr>
              <a:t>القواعد الذهبية </a:t>
            </a:r>
            <a:r>
              <a:rPr lang="ar-SA" altLang="en-US" sz="2400" b="1" dirty="0">
                <a:solidFill>
                  <a:schemeClr val="accent6">
                    <a:lumMod val="50000"/>
                  </a:schemeClr>
                </a:solidFill>
                <a:latin typeface="Arial" panose="020B0604020202020204" pitchFamily="34" charset="0"/>
                <a:cs typeface="Arial" panose="020B0604020202020204" pitchFamily="34" charset="0"/>
              </a:rPr>
              <a:t>(</a:t>
            </a:r>
            <a:r>
              <a:rPr lang="en-US" altLang="en-US" sz="2400" b="1" dirty="0">
                <a:solidFill>
                  <a:schemeClr val="accent6">
                    <a:lumMod val="50000"/>
                  </a:schemeClr>
                </a:solidFill>
                <a:latin typeface="Arial" panose="020B0604020202020204" pitchFamily="34" charset="0"/>
                <a:cs typeface="Arial" panose="020B0604020202020204" pitchFamily="34" charset="0"/>
              </a:rPr>
              <a:t>GPS</a:t>
            </a:r>
            <a:r>
              <a:rPr lang="ar-SA" altLang="en-US" sz="2400" b="1" dirty="0">
                <a:solidFill>
                  <a:schemeClr val="accent6">
                    <a:lumMod val="50000"/>
                  </a:schemeClr>
                </a:solidFill>
                <a:latin typeface="Arial" panose="020B0604020202020204" pitchFamily="34" charset="0"/>
                <a:cs typeface="Arial" panose="020B0604020202020204" pitchFamily="34" charset="0"/>
              </a:rPr>
              <a:t>)</a:t>
            </a:r>
            <a:endParaRPr lang="en-US" altLang="en-US" sz="2400" b="1"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المبدأ الأول </a:t>
            </a:r>
            <a:r>
              <a:rPr lang="en-US" altLang="en-US" sz="2400" dirty="0">
                <a:solidFill>
                  <a:schemeClr val="accent6">
                    <a:lumMod val="50000"/>
                  </a:schemeClr>
                </a:solidFill>
                <a:latin typeface="Arial" panose="020B0604020202020204" pitchFamily="34" charset="0"/>
                <a:cs typeface="Arial" panose="020B0604020202020204" pitchFamily="34" charset="0"/>
              </a:rPr>
              <a:t>GP1</a:t>
            </a:r>
            <a:r>
              <a:rPr lang="ar-SA" altLang="en-US" sz="2400" dirty="0">
                <a:solidFill>
                  <a:schemeClr val="accent6">
                    <a:lumMod val="50000"/>
                  </a:schemeClr>
                </a:solidFill>
                <a:latin typeface="Arial" panose="020B0604020202020204" pitchFamily="34" charset="0"/>
                <a:cs typeface="Arial" panose="020B0604020202020204" pitchFamily="34" charset="0"/>
              </a:rPr>
              <a:t>: الواجبات والحقوق والالتزامات والأدوار ومسؤوليات جميع المشاركين في العقد يجب أن يكون بشكل عام كما هو متضمن في الشروط العامة، وتتناسب مع متطلبات المشروع.</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جميع المشاركين في العقد يجب أن يكون لديهم أدوار وواجبات محددة بوضوح مع وجود التزامات مهمة للإدارة الفعالة والسليمة لسير العمل في العقد. يصاحب أن تكون تلك الأدوار والواجبات والالتزامات محددة في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تخصيص أدوار وواجبات والتزامات محددة للمشاركين في عقد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يستطيعون تطبيقها لفترة طويلة وتصمد أمام اختبار الزمن. وهو ما يتوافق مع عمل المقبول على نطاق واسع وفهم الاستخدام الدولي. علاوة على ذلك، فإنه يوفر أفضل فرصة للمشاركين في العقد لتقديم مشروع يفي بتوقعات الأداء المعقولة للأطراف.</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3924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يتضمن تسليم مشروع ذا بناء كبير متعدد التخصصات بين جميع المشاركين في العقد. حيث يكون لكل طرف دوره وواجباته والتزاماته التي تتعامل مع أدوار وواجبات والتزامات المشاركين الآخرين في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الأدوار والواجبات والالتزامات المحددة في عقد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تعتبرها </a:t>
            </a:r>
            <a:r>
              <a:rPr lang="en-US" altLang="en-US" sz="2400" dirty="0">
                <a:solidFill>
                  <a:schemeClr val="accent6">
                    <a:lumMod val="50000"/>
                  </a:schemeClr>
                </a:solidFill>
                <a:latin typeface="Arial" panose="020B0604020202020204" pitchFamily="34" charset="0"/>
                <a:cs typeface="Arial" panose="020B0604020202020204" pitchFamily="34" charset="0"/>
              </a:rPr>
              <a:t>FIDIC </a:t>
            </a:r>
            <a:r>
              <a:rPr lang="ar-SA" altLang="en-US" sz="2400" dirty="0">
                <a:solidFill>
                  <a:schemeClr val="accent6">
                    <a:lumMod val="50000"/>
                  </a:schemeClr>
                </a:solidFill>
                <a:latin typeface="Arial" panose="020B0604020202020204" pitchFamily="34" charset="0"/>
                <a:cs typeface="Arial" panose="020B0604020202020204" pitchFamily="34" charset="0"/>
              </a:rPr>
              <a:t>هي الأكثر ملاءمة للكفاءة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تسليم الأهداف التعاقدية والأنسب للمهارات والخبرات المتوقعة والممارسة عادة من قبل مختلف المشاركون في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يعتمد عقد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على صاحب العمل والمقاول للقيام بأدوارهم وواجباتهم والتزاماتهم ولهم الحقوق بشكل عام على النحو المحدد في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en-US" altLang="en-US" sz="2400" dirty="0">
                <a:solidFill>
                  <a:schemeClr val="accent6">
                    <a:lumMod val="50000"/>
                  </a:schemeClr>
                </a:solidFill>
                <a:latin typeface="Arial" panose="020B0604020202020204" pitchFamily="34" charset="0"/>
                <a:cs typeface="Arial" panose="020B0604020202020204" pitchFamily="34" charset="0"/>
              </a:rPr>
              <a:t>GCs</a:t>
            </a:r>
            <a:r>
              <a:rPr lang="ar-SA" altLang="en-US" sz="2400" dirty="0">
                <a:solidFill>
                  <a:schemeClr val="accent6">
                    <a:lumMod val="50000"/>
                  </a:schemeClr>
                </a:solidFill>
                <a:latin typeface="Arial" panose="020B0604020202020204" pitchFamily="34" charset="0"/>
                <a:cs typeface="Arial" panose="020B0604020202020204" pitchFamily="34" charset="0"/>
              </a:rPr>
              <a:t>. بالنسبة لصاحب العمل، يتضمن ذلك، على سبيل المثال توفير الوصول إلى الموقع وحيازته في وقت التعاقد مع المقاول ودفعه. على سبيل المثال لتنفيذ واستكمال الأعمال بما يتوافق مع العقد، وعلاج العيوب أثناء فترة الإخطار بالعيوب.</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15</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3247156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16</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713EB990-EAE0-D029-376E-13A946E0FC21}"/>
              </a:ext>
            </a:extLst>
          </p:cNvPr>
          <p:cNvSpPr txBox="1"/>
          <p:nvPr/>
        </p:nvSpPr>
        <p:spPr>
          <a:xfrm>
            <a:off x="152400" y="1705254"/>
            <a:ext cx="7086600" cy="3785652"/>
          </a:xfrm>
          <a:prstGeom prst="rect">
            <a:avLst/>
          </a:prstGeom>
          <a:noFill/>
        </p:spPr>
        <p:txBody>
          <a:bodyPr wrap="square">
            <a:spAutoFit/>
          </a:bodyPr>
          <a:lstStyle/>
          <a:p>
            <a:pPr algn="r" rtl="1" eaLnBrk="1" hangingPunct="1">
              <a:spcAft>
                <a:spcPct val="0"/>
              </a:spcAft>
              <a:buFont typeface="Arial" panose="020B0604020202020204" pitchFamily="34" charset="0"/>
              <a:buChar char="•"/>
            </a:pPr>
            <a:r>
              <a:rPr lang="ar-EG" altLang="en-US" sz="2400" b="1" dirty="0">
                <a:solidFill>
                  <a:schemeClr val="accent6">
                    <a:lumMod val="50000"/>
                  </a:schemeClr>
                </a:solidFill>
                <a:latin typeface="Arial" panose="020B0604020202020204" pitchFamily="34" charset="0"/>
                <a:cs typeface="Arial" panose="020B0604020202020204" pitchFamily="34" charset="0"/>
              </a:rPr>
              <a:t>المبدأ الأول</a:t>
            </a:r>
            <a:r>
              <a:rPr lang="en-US" altLang="en-US" sz="2400" b="1" dirty="0">
                <a:solidFill>
                  <a:schemeClr val="accent6">
                    <a:lumMod val="50000"/>
                  </a:schemeClr>
                </a:solidFill>
                <a:latin typeface="Arial" panose="020B0604020202020204" pitchFamily="34" charset="0"/>
                <a:cs typeface="Arial" panose="020B0604020202020204" pitchFamily="34" charset="0"/>
              </a:rPr>
              <a:t> </a:t>
            </a:r>
            <a:r>
              <a:rPr lang="ar-SA" altLang="en-US" sz="2400" dirty="0">
                <a:solidFill>
                  <a:schemeClr val="accent6">
                    <a:lumMod val="50000"/>
                  </a:schemeClr>
                </a:solidFill>
                <a:latin typeface="Arial" panose="020B0604020202020204" pitchFamily="34" charset="0"/>
                <a:cs typeface="Arial" panose="020B0604020202020204" pitchFamily="34" charset="0"/>
              </a:rPr>
              <a:t>: الواجبات والحقوق والالتزامات والأدوار ومسؤوليات جميع الأطراف في العقد يجب أن تكون بشكل عام كما هو وارد في الشروط العامة، ويتناسب مع متطلبات المشروع.</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يحدد هذا المبدأ الأدوار والواجبات والالتزامات وحقوق الأطراف في العقد (صاحب العمل، المقاول، المهندس، ممثل صاحب العمل، مجلس تجنب النزاعات/ الحكام، المقاولون من الباطن، وما إلى ذلك) ولا يتم تغييرهم بشكل كبير.</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يتطلب المبدأ الأول أيضا أن الأدوار والواجبات والالتزامات وحقوق الأطراف في العقد يجب أن تكون مناسبة لـ متطلبات المشروع. هذا الأمر مهم في ضمان اختيار عقد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المناسب لـمصلحة المشروع.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9716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17</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6FC8C356-9C4B-64BA-B32F-03A631EFC930}"/>
              </a:ext>
            </a:extLst>
          </p:cNvPr>
          <p:cNvSpPr txBox="1"/>
          <p:nvPr/>
        </p:nvSpPr>
        <p:spPr>
          <a:xfrm>
            <a:off x="0" y="1289756"/>
            <a:ext cx="7239000" cy="4524315"/>
          </a:xfrm>
          <a:prstGeom prst="rect">
            <a:avLst/>
          </a:prstGeom>
          <a:noFill/>
        </p:spPr>
        <p:txBody>
          <a:bodyPr wrap="square">
            <a:spAutoFit/>
          </a:bodyPr>
          <a:lstStyle/>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منح مقدمي العطاءات الوقت الكافي والمعلومات للتدقيق والتحقق من متطلبات صاحب العمل، أو بالنسبة لهم لتنفيذ تصاميمهم، ودراسات تقييم المخاطر وتقديرها. في هذه الظروف.</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إذا كان اختيار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الكتاب الفضي لن يكون هذا المبدأ مناسبا لمتطلبات المشروع</a:t>
            </a:r>
            <a:r>
              <a:rPr lang="ar-EG" altLang="en-US" sz="2400" dirty="0">
                <a:solidFill>
                  <a:schemeClr val="accent6">
                    <a:lumMod val="50000"/>
                  </a:schemeClr>
                </a:solidFill>
                <a:latin typeface="Arial" panose="020B0604020202020204" pitchFamily="34" charset="0"/>
                <a:cs typeface="Arial" panose="020B0604020202020204" pitchFamily="34" charset="0"/>
              </a:rPr>
              <a:t> وبالتالي لن يكون متوافقا مع المبدأ الذهبي الأولي</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فيما يلي بعض الأمثلة الأخرى للتطبيق المناسب </a:t>
            </a:r>
            <a:r>
              <a:rPr lang="ar-EG" altLang="en-US" sz="2400" b="1" dirty="0">
                <a:solidFill>
                  <a:schemeClr val="accent6">
                    <a:lumMod val="50000"/>
                  </a:schemeClr>
                </a:solidFill>
                <a:latin typeface="Arial" panose="020B0604020202020204" pitchFamily="34" charset="0"/>
                <a:cs typeface="Arial" panose="020B0604020202020204" pitchFamily="34" charset="0"/>
              </a:rPr>
              <a:t>القاعدة الذهبية الاولي</a:t>
            </a:r>
            <a:r>
              <a:rPr lang="ar-SA" altLang="en-US" sz="2400" b="1" dirty="0">
                <a:solidFill>
                  <a:schemeClr val="accent6">
                    <a:lumMod val="50000"/>
                  </a:schemeClr>
                </a:solidFill>
                <a:latin typeface="Arial" panose="020B0604020202020204" pitchFamily="34" charset="0"/>
                <a:cs typeface="Arial" panose="020B0604020202020204" pitchFamily="34" charset="0"/>
              </a:rPr>
              <a:t>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يلتزم صاحب العمل بالدفع بموجب العقد، بغض النظر عن ترتيبات تمويل صاحب العمل.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يتعين على صاحب العمل تقديم أدلة معقولة إلى المتعاقد متفقة مع ترتيبات التمويل المناسبة في حالة عدم التزام صاحب العمل بأحكام هذا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2345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18</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5F4A7BEE-675B-EF42-2F63-09CC16AEEE68}"/>
              </a:ext>
            </a:extLst>
          </p:cNvPr>
          <p:cNvSpPr txBox="1"/>
          <p:nvPr/>
        </p:nvSpPr>
        <p:spPr>
          <a:xfrm>
            <a:off x="1" y="811732"/>
            <a:ext cx="7156738" cy="6764159"/>
          </a:xfrm>
          <a:prstGeom prst="rect">
            <a:avLst/>
          </a:prstGeom>
          <a:noFill/>
        </p:spPr>
        <p:txBody>
          <a:bodyPr wrap="square">
            <a:spAutoFit/>
          </a:bodyPr>
          <a:lstStyle/>
          <a:p>
            <a:pPr algn="r" rtl="1" eaLnBrk="1" hangingPunct="1">
              <a:lnSpc>
                <a:spcPct val="150000"/>
              </a:lnSpc>
              <a:spcAft>
                <a:spcPct val="0"/>
              </a:spcAft>
            </a:pPr>
            <a:r>
              <a:rPr lang="ar-EG" altLang="en-US" sz="2400" b="1" dirty="0">
                <a:solidFill>
                  <a:schemeClr val="accent6">
                    <a:lumMod val="50000"/>
                  </a:schemeClr>
                </a:solidFill>
                <a:latin typeface="Arial" panose="020B0604020202020204" pitchFamily="34" charset="0"/>
                <a:cs typeface="Arial" panose="020B0604020202020204" pitchFamily="34" charset="0"/>
              </a:rPr>
              <a:t>المبدأ الثاني </a:t>
            </a:r>
            <a:r>
              <a:rPr lang="en-US" altLang="en-US" sz="2400" b="1" dirty="0">
                <a:solidFill>
                  <a:schemeClr val="accent6">
                    <a:lumMod val="50000"/>
                  </a:schemeClr>
                </a:solidFill>
                <a:latin typeface="Arial" panose="020B0604020202020204" pitchFamily="34" charset="0"/>
                <a:cs typeface="Arial" panose="020B0604020202020204" pitchFamily="34" charset="0"/>
              </a:rPr>
              <a:t>GP2 </a:t>
            </a:r>
            <a:r>
              <a:rPr lang="ar-SA" altLang="en-US" sz="2400" b="1" dirty="0">
                <a:solidFill>
                  <a:schemeClr val="accent6">
                    <a:lumMod val="50000"/>
                  </a:schemeClr>
                </a:solidFill>
                <a:latin typeface="Arial" panose="020B0604020202020204" pitchFamily="34" charset="0"/>
                <a:cs typeface="Arial" panose="020B0604020202020204" pitchFamily="34" charset="0"/>
              </a:rPr>
              <a:t>:</a:t>
            </a:r>
            <a:r>
              <a:rPr lang="ar-SA" altLang="en-US" sz="2400" dirty="0">
                <a:solidFill>
                  <a:schemeClr val="accent6">
                    <a:lumMod val="50000"/>
                  </a:schemeClr>
                </a:solidFill>
                <a:latin typeface="Arial" panose="020B0604020202020204" pitchFamily="34" charset="0"/>
                <a:cs typeface="Arial" panose="020B0604020202020204" pitchFamily="34" charset="0"/>
              </a:rPr>
              <a:t> يجب صياغة الشروط الخاصة بوضوح وبشكل لا لبس فيه.</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تخضع</a:t>
            </a:r>
            <a:r>
              <a:rPr lang="ar-EG" altLang="en-US" sz="2400" dirty="0">
                <a:solidFill>
                  <a:schemeClr val="accent6">
                    <a:lumMod val="50000"/>
                  </a:schemeClr>
                </a:solidFill>
                <a:latin typeface="Arial" panose="020B0604020202020204" pitchFamily="34" charset="0"/>
                <a:cs typeface="Arial" panose="020B0604020202020204" pitchFamily="34" charset="0"/>
              </a:rPr>
              <a:t> القواعد الذهبية </a:t>
            </a:r>
            <a:r>
              <a:rPr lang="ar-EG" altLang="en-US" sz="2400" dirty="0" err="1">
                <a:solidFill>
                  <a:schemeClr val="accent6">
                    <a:lumMod val="50000"/>
                  </a:schemeClr>
                </a:solidFill>
                <a:latin typeface="Arial" panose="020B0604020202020204" pitchFamily="34" charset="0"/>
                <a:cs typeface="Arial" panose="020B0604020202020204" pitchFamily="34" charset="0"/>
              </a:rPr>
              <a:t>للفيديك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a:t>
            </a:r>
            <a:r>
              <a:rPr lang="en-US" altLang="en-US" sz="2400" dirty="0">
                <a:solidFill>
                  <a:schemeClr val="accent6">
                    <a:lumMod val="50000"/>
                  </a:schemeClr>
                </a:solidFill>
                <a:latin typeface="Arial" panose="020B0604020202020204" pitchFamily="34" charset="0"/>
                <a:cs typeface="Arial" panose="020B0604020202020204" pitchFamily="34" charset="0"/>
              </a:rPr>
              <a:t>FIDIC GCs </a:t>
            </a:r>
            <a:r>
              <a:rPr lang="ar-SA" altLang="en-US" sz="2400" dirty="0">
                <a:solidFill>
                  <a:schemeClr val="accent6">
                    <a:lumMod val="50000"/>
                  </a:schemeClr>
                </a:solidFill>
                <a:latin typeface="Arial" panose="020B0604020202020204" pitchFamily="34" charset="0"/>
                <a:cs typeface="Arial" panose="020B0604020202020204" pitchFamily="34" charset="0"/>
              </a:rPr>
              <a:t>لصياغة شاملة ومستقلة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عملية المراجعة للتأكد من أنها واضحة ومتسقة وخالية من الغموض. وأن تكون الصياغة واضحة لا لبس فيها وهذا أمر أساسي لجميع المشاركين في العقد ولأدوارهم وواجباتهم، وهي تأمرهم بالوفاء بالتزاماتهم وممارسة حقوقهم.</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en-US" altLang="en-US" sz="2400" dirty="0">
                <a:solidFill>
                  <a:schemeClr val="accent6">
                    <a:lumMod val="50000"/>
                  </a:schemeClr>
                </a:solidFill>
                <a:latin typeface="Arial" panose="020B0604020202020204" pitchFamily="34" charset="0"/>
                <a:cs typeface="Arial" panose="020B0604020202020204" pitchFamily="34" charset="0"/>
              </a:rPr>
              <a:t> </a:t>
            </a:r>
            <a:r>
              <a:rPr lang="ar-SA" altLang="en-US" sz="2400" dirty="0">
                <a:solidFill>
                  <a:schemeClr val="accent6">
                    <a:lumMod val="50000"/>
                  </a:schemeClr>
                </a:solidFill>
                <a:latin typeface="Arial" panose="020B0604020202020204" pitchFamily="34" charset="0"/>
                <a:cs typeface="Arial" panose="020B0604020202020204" pitchFamily="34" charset="0"/>
              </a:rPr>
              <a:t>تشتمل شروط عقد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 على المبادئ الذهبية، التي تتضمن أي إضافات أو تغييرات على المبادئ الذهبية </a:t>
            </a:r>
            <a:r>
              <a:rPr lang="en-US" altLang="en-US" sz="2400" dirty="0">
                <a:solidFill>
                  <a:schemeClr val="accent6">
                    <a:lumMod val="50000"/>
                  </a:schemeClr>
                </a:solidFill>
                <a:latin typeface="Arial" panose="020B0604020202020204" pitchFamily="34" charset="0"/>
                <a:cs typeface="Arial" panose="020B0604020202020204" pitchFamily="34" charset="0"/>
              </a:rPr>
              <a:t>GCs</a:t>
            </a:r>
            <a:r>
              <a:rPr lang="ar-SA" altLang="en-US" sz="2400" dirty="0">
                <a:solidFill>
                  <a:schemeClr val="accent6">
                    <a:lumMod val="50000"/>
                  </a:schemeClr>
                </a:solidFill>
                <a:latin typeface="Arial" panose="020B0604020202020204" pitchFamily="34" charset="0"/>
                <a:cs typeface="Arial" panose="020B0604020202020204" pitchFamily="34" charset="0"/>
              </a:rPr>
              <a:t>. فيديك</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لن يتم صياغة العقد بشكل واضح ولا لبس فيه إلا إذا كانت العقود تمت صياغتها بشكل واضح ولا لبس فيها، ومتناغمة مع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وملحق بيانات العطاء /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079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19</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5B19E2CD-D9B4-05A9-20B7-5393B9465C9C}"/>
              </a:ext>
            </a:extLst>
          </p:cNvPr>
          <p:cNvSpPr txBox="1"/>
          <p:nvPr/>
        </p:nvSpPr>
        <p:spPr>
          <a:xfrm>
            <a:off x="152400" y="1143000"/>
            <a:ext cx="7162800" cy="4832092"/>
          </a:xfrm>
          <a:prstGeom prst="rect">
            <a:avLst/>
          </a:prstGeom>
          <a:noFill/>
        </p:spPr>
        <p:txBody>
          <a:bodyPr wrap="square">
            <a:spAutoFit/>
          </a:bodyPr>
          <a:lstStyle/>
          <a:p>
            <a:pPr algn="r" rtl="1" eaLnBrk="1" hangingPunct="1">
              <a:spcAft>
                <a:spcPct val="0"/>
              </a:spcAft>
            </a:pPr>
            <a:r>
              <a:rPr lang="ar-SA" altLang="en-US" sz="2800" dirty="0">
                <a:solidFill>
                  <a:schemeClr val="accent6">
                    <a:lumMod val="50000"/>
                  </a:schemeClr>
                </a:solidFill>
                <a:latin typeface="Arial" panose="020B0604020202020204" pitchFamily="34" charset="0"/>
                <a:cs typeface="Arial" panose="020B0604020202020204" pitchFamily="34" charset="0"/>
              </a:rPr>
              <a:t>يتطلب الامتثال المبدأ الثاني لـ</a:t>
            </a:r>
            <a:r>
              <a:rPr lang="ar-EG" altLang="en-US" sz="2800" dirty="0">
                <a:solidFill>
                  <a:schemeClr val="accent6">
                    <a:lumMod val="50000"/>
                  </a:schemeClr>
                </a:solidFill>
                <a:latin typeface="Arial" panose="020B0604020202020204" pitchFamily="34" charset="0"/>
                <a:cs typeface="Arial" panose="020B0604020202020204" pitchFamily="34" charset="0"/>
              </a:rPr>
              <a:t>لقاعدة الذهبية الثانية</a:t>
            </a:r>
            <a:r>
              <a:rPr lang="ar-SA" altLang="en-US" sz="2800" dirty="0">
                <a:solidFill>
                  <a:schemeClr val="accent6">
                    <a:lumMod val="50000"/>
                  </a:schemeClr>
                </a:solidFill>
                <a:latin typeface="Arial" panose="020B0604020202020204" pitchFamily="34" charset="0"/>
                <a:cs typeface="Arial" panose="020B0604020202020204" pitchFamily="34" charset="0"/>
              </a:rPr>
              <a:t>، أن كل الوثائق المكونة للعقد تحدد في مجموعها وحدة متماسكة وشاملة، دون تداخل أو تناقضات. </a:t>
            </a:r>
            <a:endParaRPr lang="en-US" altLang="en-US" sz="28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800" dirty="0">
                <a:solidFill>
                  <a:schemeClr val="accent6">
                    <a:lumMod val="50000"/>
                  </a:schemeClr>
                </a:solidFill>
                <a:latin typeface="Arial" panose="020B0604020202020204" pitchFamily="34" charset="0"/>
                <a:cs typeface="Arial" panose="020B0604020202020204" pitchFamily="34" charset="0"/>
              </a:rPr>
              <a:t>يجب أن تقتصر محتويات كل مستند في العقد على النطاق كما هو مفهوم بشكل عام. (لا ينبغي تعديل </a:t>
            </a:r>
            <a:r>
              <a:rPr lang="ar-EG" altLang="en-US" sz="28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ar-SA" altLang="en-US" sz="2800" dirty="0">
                <a:solidFill>
                  <a:schemeClr val="accent6">
                    <a:lumMod val="50000"/>
                  </a:schemeClr>
                </a:solidFill>
                <a:latin typeface="Arial" panose="020B0604020202020204" pitchFamily="34" charset="0"/>
                <a:cs typeface="Arial" panose="020B0604020202020204" pitchFamily="34" charset="0"/>
              </a:rPr>
              <a:t>في وثائق أخرى مثل متطلبات صاحب العمل أو المواصفات.</a:t>
            </a:r>
            <a:endParaRPr lang="en-US" altLang="en-US" sz="28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800" dirty="0">
                <a:solidFill>
                  <a:schemeClr val="accent6">
                    <a:lumMod val="50000"/>
                  </a:schemeClr>
                </a:solidFill>
                <a:latin typeface="Arial" panose="020B0604020202020204" pitchFamily="34" charset="0"/>
                <a:cs typeface="Arial" panose="020B0604020202020204" pitchFamily="34" charset="0"/>
              </a:rPr>
              <a:t>محتوى الوثائق «الفنية» مثل وثائق صاحب العمل</a:t>
            </a:r>
            <a:endParaRPr lang="en-US" altLang="en-US" sz="28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800" dirty="0">
                <a:solidFill>
                  <a:schemeClr val="accent6">
                    <a:lumMod val="50000"/>
                  </a:schemeClr>
                </a:solidFill>
                <a:latin typeface="Arial" panose="020B0604020202020204" pitchFamily="34" charset="0"/>
                <a:cs typeface="Arial" panose="020B0604020202020204" pitchFamily="34" charset="0"/>
              </a:rPr>
              <a:t>المتطلبات والغرض ونطاق الأعمال والرسومات يجب أن تقتصر المواصفات على </a:t>
            </a:r>
            <a:r>
              <a:rPr lang="ar-EG" altLang="en-US" sz="2800" dirty="0">
                <a:solidFill>
                  <a:schemeClr val="accent6">
                    <a:lumMod val="50000"/>
                  </a:schemeClr>
                </a:solidFill>
                <a:latin typeface="Arial" panose="020B0604020202020204" pitchFamily="34" charset="0"/>
                <a:cs typeface="Arial" panose="020B0604020202020204" pitchFamily="34" charset="0"/>
              </a:rPr>
              <a:t>المواصفات</a:t>
            </a:r>
            <a:r>
              <a:rPr lang="ar-SA" altLang="en-US" sz="2800" dirty="0">
                <a:solidFill>
                  <a:schemeClr val="accent6">
                    <a:lumMod val="50000"/>
                  </a:schemeClr>
                </a:solidFill>
                <a:latin typeface="Arial" panose="020B0604020202020204" pitchFamily="34" charset="0"/>
                <a:cs typeface="Arial" panose="020B0604020202020204" pitchFamily="34" charset="0"/>
              </a:rPr>
              <a:t> الفنية، تكون متسقة مع أحكام </a:t>
            </a:r>
            <a:r>
              <a:rPr lang="ar-EG" altLang="en-US" sz="28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en-US" altLang="en-US" sz="2800" dirty="0">
                <a:solidFill>
                  <a:schemeClr val="accent6">
                    <a:lumMod val="50000"/>
                  </a:schemeClr>
                </a:solidFill>
                <a:latin typeface="Arial" panose="020B0604020202020204" pitchFamily="34" charset="0"/>
                <a:cs typeface="Arial" panose="020B0604020202020204" pitchFamily="34" charset="0"/>
              </a:rPr>
              <a:t>GCs </a:t>
            </a:r>
            <a:r>
              <a:rPr lang="ar-SA" altLang="en-US" sz="2800" dirty="0">
                <a:solidFill>
                  <a:schemeClr val="accent6">
                    <a:lumMod val="50000"/>
                  </a:schemeClr>
                </a:solidFill>
                <a:latin typeface="Arial" panose="020B0604020202020204" pitchFamily="34" charset="0"/>
                <a:cs typeface="Arial" panose="020B0604020202020204" pitchFamily="34" charset="0"/>
              </a:rPr>
              <a:t>كما تم تعديلها بالعقد.</a:t>
            </a:r>
            <a:endParaRPr lang="en-US" altLang="en-US" sz="28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8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74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522EC-A617-86F7-49F9-592FF555A027}"/>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E9D9C573-A0B6-C31A-7CFE-2FA316669046}"/>
              </a:ext>
            </a:extLst>
          </p:cNvPr>
          <p:cNvSpPr>
            <a:spLocks noGrp="1"/>
          </p:cNvSpPr>
          <p:nvPr>
            <p:ph type="sldNum" sz="quarter" idx="12"/>
          </p:nvPr>
        </p:nvSpPr>
        <p:spPr/>
        <p:txBody>
          <a:bodyPr/>
          <a:lstStyle/>
          <a:p>
            <a:fld id="{E6399E6D-F375-4A8F-B198-DB763C597A06}" type="slidenum">
              <a:rPr lang="en-US" smtClean="0"/>
              <a:t>2</a:t>
            </a:fld>
            <a:endParaRPr lang="en-US"/>
          </a:p>
        </p:txBody>
      </p:sp>
      <p:pic>
        <p:nvPicPr>
          <p:cNvPr id="7" name="Content Placeholder 6" descr="A person in a suit&#10;&#10;AI-generated content may be incorrect.">
            <a:extLst>
              <a:ext uri="{FF2B5EF4-FFF2-40B4-BE49-F238E27FC236}">
                <a16:creationId xmlns:a16="http://schemas.microsoft.com/office/drawing/2014/main" id="{5D48EAEE-E9EB-62A1-B97D-2D32BA6C34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2264"/>
          </a:xfrm>
        </p:spPr>
      </p:pic>
    </p:spTree>
    <p:extLst>
      <p:ext uri="{BB962C8B-B14F-4D97-AF65-F5344CB8AC3E}">
        <p14:creationId xmlns:p14="http://schemas.microsoft.com/office/powerpoint/2010/main" val="411661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20</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0F8FCBB8-F716-EB5D-EDA7-5FBEF9503407}"/>
              </a:ext>
            </a:extLst>
          </p:cNvPr>
          <p:cNvSpPr txBox="1"/>
          <p:nvPr/>
        </p:nvSpPr>
        <p:spPr>
          <a:xfrm>
            <a:off x="128954" y="1040795"/>
            <a:ext cx="7239000" cy="5009833"/>
          </a:xfrm>
          <a:prstGeom prst="rect">
            <a:avLst/>
          </a:prstGeom>
          <a:noFill/>
        </p:spPr>
        <p:txBody>
          <a:bodyPr wrap="square">
            <a:spAutoFit/>
          </a:bodyPr>
          <a:lstStyle/>
          <a:p>
            <a:pPr algn="r" rtl="1" eaLnBrk="1" hangingPunct="1">
              <a:lnSpc>
                <a:spcPct val="150000"/>
              </a:lnSpc>
              <a:spcAft>
                <a:spcPct val="0"/>
              </a:spcAft>
            </a:pPr>
            <a:r>
              <a:rPr lang="ar-EG" altLang="en-US" sz="2400" b="1" dirty="0">
                <a:solidFill>
                  <a:schemeClr val="accent6">
                    <a:lumMod val="50000"/>
                  </a:schemeClr>
                </a:solidFill>
                <a:latin typeface="Arial" panose="020B0604020202020204" pitchFamily="34" charset="0"/>
                <a:cs typeface="Arial" panose="020B0604020202020204" pitchFamily="34" charset="0"/>
              </a:rPr>
              <a:t>المبدأ الثالث </a:t>
            </a:r>
            <a:r>
              <a:rPr lang="en-US" altLang="en-US" sz="2400" b="1" dirty="0">
                <a:solidFill>
                  <a:schemeClr val="accent6">
                    <a:lumMod val="50000"/>
                  </a:schemeClr>
                </a:solidFill>
                <a:latin typeface="Arial" panose="020B0604020202020204" pitchFamily="34" charset="0"/>
                <a:cs typeface="Arial" panose="020B0604020202020204" pitchFamily="34" charset="0"/>
              </a:rPr>
              <a:t>GP3</a:t>
            </a:r>
            <a:r>
              <a:rPr lang="ar-SA" altLang="en-US" sz="2400" b="1" dirty="0">
                <a:solidFill>
                  <a:schemeClr val="accent6">
                    <a:lumMod val="50000"/>
                  </a:schemeClr>
                </a:solidFill>
                <a:latin typeface="Arial" panose="020B0604020202020204" pitchFamily="34" charset="0"/>
                <a:cs typeface="Arial" panose="020B0604020202020204" pitchFamily="34" charset="0"/>
              </a:rPr>
              <a:t>: </a:t>
            </a:r>
            <a:r>
              <a:rPr lang="ar-SA" altLang="en-US" sz="2400" dirty="0">
                <a:solidFill>
                  <a:schemeClr val="accent6">
                    <a:lumMod val="50000"/>
                  </a:schemeClr>
                </a:solidFill>
                <a:latin typeface="Arial" panose="020B0604020202020204" pitchFamily="34" charset="0"/>
                <a:cs typeface="Arial" panose="020B0604020202020204" pitchFamily="34" charset="0"/>
              </a:rPr>
              <a:t>يجب ألا تغير الشروط الخاصة من توازن توزيع المخاطر / التعويضات المنصوص عليها في</a:t>
            </a:r>
            <a:r>
              <a:rPr lang="ar-EG" altLang="en-US" sz="2400" dirty="0">
                <a:solidFill>
                  <a:schemeClr val="accent6">
                    <a:lumMod val="50000"/>
                  </a:schemeClr>
                </a:solidFill>
                <a:latin typeface="Arial" panose="020B0604020202020204" pitchFamily="34" charset="0"/>
                <a:cs typeface="Arial" panose="020B0604020202020204" pitchFamily="34" charset="0"/>
              </a:rPr>
              <a:t> الشروط العامة للعقد </a:t>
            </a:r>
            <a:r>
              <a:rPr lang="ar-SA" altLang="en-US" sz="2400" dirty="0">
                <a:solidFill>
                  <a:schemeClr val="accent6">
                    <a:lumMod val="50000"/>
                  </a:schemeClr>
                </a:solidFill>
                <a:latin typeface="Arial" panose="020B0604020202020204" pitchFamily="34" charset="0"/>
                <a:cs typeface="Arial" panose="020B0604020202020204" pitchFamily="34" charset="0"/>
              </a:rPr>
              <a:t> </a:t>
            </a:r>
            <a:r>
              <a:rPr lang="en-US" altLang="en-US" sz="2400" dirty="0">
                <a:solidFill>
                  <a:schemeClr val="accent6">
                    <a:lumMod val="50000"/>
                  </a:schemeClr>
                </a:solidFill>
                <a:latin typeface="Arial" panose="020B0604020202020204" pitchFamily="34" charset="0"/>
                <a:cs typeface="Arial" panose="020B0604020202020204" pitchFamily="34" charset="0"/>
              </a:rPr>
              <a:t>GCs</a:t>
            </a:r>
            <a:r>
              <a:rPr lang="ar-SA" altLang="en-US" sz="2400" dirty="0">
                <a:solidFill>
                  <a:schemeClr val="accent6">
                    <a:lumMod val="50000"/>
                  </a:schemeClr>
                </a:solidFill>
                <a:latin typeface="Arial" panose="020B0604020202020204" pitchFamily="34" charset="0"/>
                <a:cs typeface="Arial" panose="020B0604020202020204" pitchFamily="34" charset="0"/>
              </a:rPr>
              <a:t>.</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يجب أن تحدد الأدوار والواجبات والالتزامات والحقوق، في العقد بوضوح وصراحة وأن توزع المخاطر ضمنيًا على أحد المتعاقدين أو كليهما بعدالة.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يتم قبول التوزيع العادل والمتوازن للمخاطر / التعويضات على نطاق واسع وذلك من أنسب الأسس لصياغة عقود البناء لتقليل احتمالات النزاعات، وتعزيز احتمالية تحقيق نتائج ناجحة للمشروع والحفاظ على العقد بسعر معتدل ومثالي. وهو مبدأ أساسي تستند إليه عقود </a:t>
            </a:r>
            <a:r>
              <a:rPr lang="ar-SA" altLang="en-US" sz="2400" dirty="0" err="1">
                <a:solidFill>
                  <a:schemeClr val="accent6">
                    <a:lumMod val="50000"/>
                  </a:schemeClr>
                </a:solidFill>
                <a:latin typeface="Arial" panose="020B0604020202020204" pitchFamily="34" charset="0"/>
                <a:cs typeface="Arial" panose="020B0604020202020204" pitchFamily="34" charset="0"/>
              </a:rPr>
              <a:t>الفيديك</a:t>
            </a:r>
            <a:r>
              <a:rPr lang="ar-SA" altLang="en-US" sz="2400" dirty="0">
                <a:solidFill>
                  <a:schemeClr val="accent6">
                    <a:lumMod val="50000"/>
                  </a:schemeClr>
                </a:solidFill>
                <a:latin typeface="Arial" panose="020B0604020202020204" pitchFamily="34" charset="0"/>
                <a:cs typeface="Arial" panose="020B0604020202020204" pitchFamily="34" charset="0"/>
              </a:rPr>
              <a:t>.</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65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21</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C30CED94-09B3-9BF8-0FA5-6D889A6A5CAC}"/>
              </a:ext>
            </a:extLst>
          </p:cNvPr>
          <p:cNvSpPr txBox="1"/>
          <p:nvPr/>
        </p:nvSpPr>
        <p:spPr>
          <a:xfrm>
            <a:off x="76200" y="1289756"/>
            <a:ext cx="7239000" cy="5632311"/>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فيما يلي أمثلة على شروط العقد التي لا تتوافق مع لـ</a:t>
            </a:r>
            <a:r>
              <a:rPr lang="ar-EG" altLang="en-US" sz="2400" b="1" dirty="0">
                <a:solidFill>
                  <a:schemeClr val="accent6">
                    <a:lumMod val="50000"/>
                  </a:schemeClr>
                </a:solidFill>
                <a:latin typeface="Arial" panose="020B0604020202020204" pitchFamily="34" charset="0"/>
                <a:cs typeface="Arial" panose="020B0604020202020204" pitchFamily="34" charset="0"/>
              </a:rPr>
              <a:t>لقاعدة الذهبية الثالثة </a:t>
            </a:r>
            <a:r>
              <a:rPr lang="en-US" altLang="en-US" sz="2400" b="1" dirty="0">
                <a:solidFill>
                  <a:schemeClr val="accent6">
                    <a:lumMod val="50000"/>
                  </a:schemeClr>
                </a:solidFill>
                <a:latin typeface="Arial" panose="020B0604020202020204" pitchFamily="34" charset="0"/>
                <a:cs typeface="Arial" panose="020B0604020202020204" pitchFamily="34" charset="0"/>
              </a:rPr>
              <a:t>GP3</a:t>
            </a:r>
            <a:r>
              <a:rPr lang="ar-SA" altLang="en-US" sz="2400" b="1" dirty="0">
                <a:solidFill>
                  <a:schemeClr val="accent6">
                    <a:lumMod val="50000"/>
                  </a:schemeClr>
                </a:solidFill>
                <a:latin typeface="Arial" panose="020B0604020202020204" pitchFamily="34" charset="0"/>
                <a:cs typeface="Arial" panose="020B0604020202020204" pitchFamily="34" charset="0"/>
              </a:rPr>
              <a:t>:</a:t>
            </a:r>
            <a:endParaRPr lang="en-US" altLang="en-US" sz="2400" b="1"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مطالبة المقاول بتصميم غالبية الأعمال بموجب عقد الكتاب الأحمر أو الكتاب الوردي.</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يتحمل المقاول مخاطر جسدية غير متوقعة بموجب الكتاب الأحمر أو الوردي أو الأصفر.</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المقاول غير مسؤول عن الأعمال التي نفذت من قبل المقاولين من الباطن.</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إغفال استحقاقات المقاول للتعويض تحت البند الفرعي 2.1 من الكتاب الأحمر أو الأصفر أو الفضي [</a:t>
            </a:r>
            <a:r>
              <a:rPr lang="en-US" altLang="en-US" sz="2400" dirty="0">
                <a:solidFill>
                  <a:schemeClr val="accent6">
                    <a:lumMod val="50000"/>
                  </a:schemeClr>
                </a:solidFill>
                <a:latin typeface="Arial" panose="020B0604020202020204" pitchFamily="34" charset="0"/>
                <a:cs typeface="Arial" panose="020B0604020202020204" pitchFamily="34" charset="0"/>
              </a:rPr>
              <a:t>Right of</a:t>
            </a:r>
            <a:r>
              <a:rPr lang="ar-SA" altLang="en-US" sz="2400" dirty="0">
                <a:solidFill>
                  <a:schemeClr val="accent6">
                    <a:lumMod val="50000"/>
                  </a:schemeClr>
                </a:solidFill>
                <a:latin typeface="Arial" panose="020B0604020202020204" pitchFamily="34" charset="0"/>
                <a:cs typeface="Arial" panose="020B0604020202020204" pitchFamily="34" charset="0"/>
              </a:rPr>
              <a:t> الوصول إلى الموقع] إذا كان المقاول يعاني من تأخير و / أو يتكبد تكلفة نتيجة فشل صاحب العمل في الوفاء بها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الالتزامات الخاصة بالحق في الوصول إلى جميع الأجزاء وحيازتها في الموقع خلال الوقت المحدد في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2116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22</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0F8FCBB8-F716-EB5D-EDA7-5FBEF9503407}"/>
              </a:ext>
            </a:extLst>
          </p:cNvPr>
          <p:cNvSpPr txBox="1"/>
          <p:nvPr/>
        </p:nvSpPr>
        <p:spPr>
          <a:xfrm>
            <a:off x="152400" y="1523153"/>
            <a:ext cx="7239000" cy="4455835"/>
          </a:xfrm>
          <a:prstGeom prst="rect">
            <a:avLst/>
          </a:prstGeom>
          <a:noFill/>
        </p:spPr>
        <p:txBody>
          <a:bodyPr wrap="square">
            <a:spAutoFit/>
          </a:bodyPr>
          <a:lstStyle/>
          <a:p>
            <a:pPr algn="r" rtl="1" eaLnBrk="1" hangingPunct="1">
              <a:lnSpc>
                <a:spcPct val="150000"/>
              </a:lnSpc>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أساس المخاطرة / التعويضات "المتوازنة" أو "العادلة"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توزيع. هذه المبادئ، تملي أن يكون توزيع المخاطر على أحد أطراف العقد قد حدد بواسطة: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أي طرف يمكنه التحكم بشكل أفضل في المخاطر و / أو ما يرتبط بها من عواقب؟</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أي فصيل يمكنه توقع المخاطر بشكل أفضل؟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أي فصيل يمكنه تحمل هذه المخاطر بشكل أفضل؟ و</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أي طرف في النهاية يستفيد أو يعاني عند المخاطرة بسبب حدث؟</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2895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eaLnBrk="1" hangingPunct="1">
              <a:spcAft>
                <a:spcPct val="0"/>
              </a:spcAft>
            </a:pPr>
            <a:r>
              <a:rPr lang="ar-EG" altLang="en-US" sz="2400" b="1" dirty="0">
                <a:solidFill>
                  <a:schemeClr val="accent6">
                    <a:lumMod val="50000"/>
                  </a:schemeClr>
                </a:solidFill>
                <a:latin typeface="Arial" panose="020B0604020202020204" pitchFamily="34" charset="0"/>
                <a:cs typeface="Arial" panose="020B0604020202020204" pitchFamily="34" charset="0"/>
              </a:rPr>
              <a:t>المبدأ الرابع </a:t>
            </a:r>
            <a:r>
              <a:rPr lang="en-US" altLang="en-US" sz="2400" b="1" dirty="0">
                <a:solidFill>
                  <a:schemeClr val="accent6">
                    <a:lumMod val="50000"/>
                  </a:schemeClr>
                </a:solidFill>
                <a:latin typeface="Arial" panose="020B0604020202020204" pitchFamily="34" charset="0"/>
                <a:cs typeface="Arial" panose="020B0604020202020204" pitchFamily="34" charset="0"/>
              </a:rPr>
              <a:t>GP4</a:t>
            </a:r>
            <a:r>
              <a:rPr lang="ar-SA" altLang="en-US" sz="2400" dirty="0">
                <a:solidFill>
                  <a:schemeClr val="accent6">
                    <a:lumMod val="50000"/>
                  </a:schemeClr>
                </a:solidFill>
                <a:latin typeface="Arial" panose="020B0604020202020204" pitchFamily="34" charset="0"/>
                <a:cs typeface="Arial" panose="020B0604020202020204" pitchFamily="34" charset="0"/>
              </a:rPr>
              <a:t>: جميع الفترات الزمنية المحددة في العقد والتي يجب على المشاركين في العقد الالتزام بها يجب أن تكون ذات مدة معقولة.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EG" altLang="en-US" sz="2400" dirty="0">
                <a:solidFill>
                  <a:schemeClr val="accent6">
                    <a:lumMod val="50000"/>
                  </a:schemeClr>
                </a:solidFill>
                <a:latin typeface="Arial" panose="020B0604020202020204" pitchFamily="34" charset="0"/>
                <a:cs typeface="Arial" panose="020B0604020202020204" pitchFamily="34" charset="0"/>
              </a:rPr>
              <a:t>تتطلب القاعدة الذهبية الرابعة </a:t>
            </a:r>
            <a:r>
              <a:rPr lang="en-US" altLang="en-US" sz="2400" b="1" dirty="0">
                <a:solidFill>
                  <a:schemeClr val="accent6">
                    <a:lumMod val="50000"/>
                  </a:schemeClr>
                </a:solidFill>
                <a:latin typeface="Arial" panose="020B0604020202020204" pitchFamily="34" charset="0"/>
                <a:cs typeface="Arial" panose="020B0604020202020204" pitchFamily="34" charset="0"/>
              </a:rPr>
              <a:t>GP4</a:t>
            </a:r>
            <a:r>
              <a:rPr lang="en-US" altLang="en-US" sz="2400" dirty="0">
                <a:solidFill>
                  <a:schemeClr val="accent6">
                    <a:lumMod val="50000"/>
                  </a:schemeClr>
                </a:solidFill>
                <a:latin typeface="Arial" panose="020B0604020202020204" pitchFamily="34" charset="0"/>
                <a:cs typeface="Arial" panose="020B0604020202020204" pitchFamily="34" charset="0"/>
              </a:rPr>
              <a:t> </a:t>
            </a:r>
            <a:r>
              <a:rPr lang="ar-SA" altLang="en-US" sz="2400" dirty="0">
                <a:solidFill>
                  <a:schemeClr val="accent6">
                    <a:lumMod val="50000"/>
                  </a:schemeClr>
                </a:solidFill>
                <a:latin typeface="Arial" panose="020B0604020202020204" pitchFamily="34" charset="0"/>
                <a:cs typeface="Arial" panose="020B0604020202020204" pitchFamily="34" charset="0"/>
              </a:rPr>
              <a:t>أن تكون مدد الأنشطة المحددة في المبادئ الذهبية ليست قصيرة أو أطول من اللازم، ما عدا عندما تكون الأوقات محددة بعبارة "ما لم يتم الاتفاق على خلاف ذلك" أو ما شابه ذلك من صياغة في القواعد الذهبية </a:t>
            </a:r>
            <a:r>
              <a:rPr lang="en-US" altLang="en-US" sz="2400" dirty="0">
                <a:solidFill>
                  <a:schemeClr val="accent6">
                    <a:lumMod val="50000"/>
                  </a:schemeClr>
                </a:solidFill>
                <a:latin typeface="Arial" panose="020B0604020202020204" pitchFamily="34" charset="0"/>
                <a:cs typeface="Arial" panose="020B0604020202020204" pitchFamily="34" charset="0"/>
              </a:rPr>
              <a:t>GCs</a:t>
            </a:r>
            <a:r>
              <a:rPr lang="ar-SA" altLang="en-US" sz="2400" dirty="0">
                <a:solidFill>
                  <a:schemeClr val="accent6">
                    <a:lumMod val="50000"/>
                  </a:schemeClr>
                </a:solidFill>
                <a:latin typeface="Arial" panose="020B0604020202020204" pitchFamily="34" charset="0"/>
                <a:cs typeface="Arial" panose="020B0604020202020204" pitchFamily="34" charset="0"/>
              </a:rPr>
              <a:t>. وهذا يتفق مع العدل والتوازن ومبدأ توزيع المخاطر / العوائد من المبدأ الثالث.</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كل فترة زمنية محددة في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هي الفترة التي تعتقد </a:t>
            </a:r>
            <a:r>
              <a:rPr lang="en-US" altLang="en-US" sz="2400" dirty="0">
                <a:solidFill>
                  <a:schemeClr val="accent6">
                    <a:lumMod val="50000"/>
                  </a:schemeClr>
                </a:solidFill>
                <a:latin typeface="Arial" panose="020B0604020202020204" pitchFamily="34" charset="0"/>
                <a:cs typeface="Arial" panose="020B0604020202020204" pitchFamily="34" charset="0"/>
              </a:rPr>
              <a:t>FIDIC</a:t>
            </a:r>
            <a:r>
              <a:rPr lang="ar-SA" altLang="en-US" sz="2400" dirty="0">
                <a:solidFill>
                  <a:schemeClr val="accent6">
                    <a:lumMod val="50000"/>
                  </a:schemeClr>
                </a:solidFill>
                <a:latin typeface="Arial" panose="020B0604020202020204" pitchFamily="34" charset="0"/>
                <a:cs typeface="Arial" panose="020B0604020202020204" pitchFamily="34" charset="0"/>
              </a:rPr>
              <a:t>، بناءً على الخبرة، أنها معقولة بالنسبة للمسألة المعينة التي يشار إليها. وبالتالي، حتى لو كانت أي فترة زمنية محددة بـ «أو تمت الموافقة على خلاف ذلك» أو صياغة مشابهة ويتم تغييرها في العقد لـمشروع معين، يجب أن يكون هذا التغيير له ما يبرره. علاوة على ذلك، فإنه يجب أن تكون الفترة الزمنية المتغيرة معقولة ومتناسبة مع أداء الالتزام المقابل.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23</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2604835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24</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B9DF864F-4FD3-5C35-1C45-83AD80C6B5E7}"/>
              </a:ext>
            </a:extLst>
          </p:cNvPr>
          <p:cNvSpPr txBox="1"/>
          <p:nvPr/>
        </p:nvSpPr>
        <p:spPr>
          <a:xfrm>
            <a:off x="76200" y="1295400"/>
            <a:ext cx="7238999" cy="3901837"/>
          </a:xfrm>
          <a:prstGeom prst="rect">
            <a:avLst/>
          </a:prstGeom>
          <a:noFill/>
        </p:spPr>
        <p:txBody>
          <a:bodyPr wrap="square">
            <a:spAutoFit/>
          </a:bodyPr>
          <a:lstStyle/>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حتى في الحالات التي توفر فيها المبادئ الذهبية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تلك الفترات الزمنية فقد يتم تغييرها بالاتفاق؛ يجب ألا يحدد العقد مدد غير عملية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الفترات الزمنية التي تفرض في شروطً غير معقولة للتعاقد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يجب على الاطراف التمتع بأي من حقوقه و / أو أداء كل التزاماته.</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هذا أيضًا يتوافق مع المخاطر / التعويضات العادلة والمتوازنة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مبدأ التخصيص في المبدأ الثالث.</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046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25</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A1D3E905-FBEB-EA44-15B2-ECEE2B68D0BD}"/>
              </a:ext>
            </a:extLst>
          </p:cNvPr>
          <p:cNvSpPr txBox="1"/>
          <p:nvPr/>
        </p:nvSpPr>
        <p:spPr>
          <a:xfrm>
            <a:off x="228600" y="1428255"/>
            <a:ext cx="7010400" cy="4524315"/>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فيما يلي أمثلة للأحكام في العقد والتي من شأنها أن تكون متوافقة مع </a:t>
            </a:r>
            <a:r>
              <a:rPr lang="en-US" altLang="en-US" sz="2400" b="1" dirty="0">
                <a:solidFill>
                  <a:schemeClr val="accent6">
                    <a:lumMod val="50000"/>
                  </a:schemeClr>
                </a:solidFill>
                <a:latin typeface="Arial" panose="020B0604020202020204" pitchFamily="34" charset="0"/>
                <a:cs typeface="Arial" panose="020B0604020202020204" pitchFamily="34" charset="0"/>
              </a:rPr>
              <a:t>GP4</a:t>
            </a:r>
            <a:r>
              <a:rPr lang="ar-SA" altLang="en-US" sz="2400" b="1" dirty="0">
                <a:solidFill>
                  <a:schemeClr val="accent6">
                    <a:lumMod val="50000"/>
                  </a:schemeClr>
                </a:solidFill>
                <a:latin typeface="Arial" panose="020B0604020202020204" pitchFamily="34" charset="0"/>
                <a:cs typeface="Arial" panose="020B0604020202020204" pitchFamily="34" charset="0"/>
              </a:rPr>
              <a:t> المبدأ الرابع:</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„في الكتاب الوردي تم تغيير الفترة التي يصدر فيها المهندس قراره لمدة 56 يومًا.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"في الكتب الأحمر والأصفر، يجب أن يكون تاريخ البدء في العمل في غضون 60 يومًا بعد استلام المقاول لخطاب القبول بدلاً من 42 يومًا.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فيما يلي أمثلة على الأحكام الواردة في العقد والتي </a:t>
            </a:r>
            <a:r>
              <a:rPr lang="ar-EG" altLang="en-US" sz="2400" b="1" dirty="0">
                <a:solidFill>
                  <a:schemeClr val="accent6">
                    <a:lumMod val="50000"/>
                  </a:schemeClr>
                </a:solidFill>
                <a:latin typeface="Arial" panose="020B0604020202020204" pitchFamily="34" charset="0"/>
                <a:cs typeface="Arial" panose="020B0604020202020204" pitchFamily="34" charset="0"/>
              </a:rPr>
              <a:t>لا تتفق مع </a:t>
            </a:r>
            <a:r>
              <a:rPr lang="ar-SA" altLang="en-US" sz="2400" b="1" dirty="0">
                <a:solidFill>
                  <a:schemeClr val="accent6">
                    <a:lumMod val="50000"/>
                  </a:schemeClr>
                </a:solidFill>
                <a:latin typeface="Arial" panose="020B0604020202020204" pitchFamily="34" charset="0"/>
                <a:cs typeface="Arial" panose="020B0604020202020204" pitchFamily="34" charset="0"/>
              </a:rPr>
              <a:t>ذلك والتي يجب أن تكون متسقة مع</a:t>
            </a:r>
            <a:r>
              <a:rPr lang="ar-EG" altLang="en-US" sz="2400" dirty="0">
                <a:solidFill>
                  <a:schemeClr val="accent6">
                    <a:lumMod val="50000"/>
                  </a:schemeClr>
                </a:solidFill>
                <a:latin typeface="Arial" panose="020B0604020202020204" pitchFamily="34" charset="0"/>
                <a:cs typeface="Arial" panose="020B0604020202020204" pitchFamily="34" charset="0"/>
              </a:rPr>
              <a:t> القاعدة الذهبية الرابعة</a:t>
            </a:r>
            <a:r>
              <a:rPr lang="ar-SA" altLang="en-US" sz="2400" b="1" dirty="0">
                <a:solidFill>
                  <a:schemeClr val="accent6">
                    <a:lumMod val="50000"/>
                  </a:schemeClr>
                </a:solidFill>
                <a:latin typeface="Arial" panose="020B0604020202020204" pitchFamily="34" charset="0"/>
                <a:cs typeface="Arial" panose="020B0604020202020204" pitchFamily="34" charset="0"/>
              </a:rPr>
              <a:t> </a:t>
            </a:r>
            <a:r>
              <a:rPr lang="en-US" altLang="en-US" sz="2400" b="1" dirty="0">
                <a:solidFill>
                  <a:schemeClr val="accent6">
                    <a:lumMod val="50000"/>
                  </a:schemeClr>
                </a:solidFill>
                <a:latin typeface="Arial" panose="020B0604020202020204" pitchFamily="34" charset="0"/>
                <a:cs typeface="Arial" panose="020B0604020202020204" pitchFamily="34" charset="0"/>
              </a:rPr>
              <a:t>GP4</a:t>
            </a:r>
            <a:r>
              <a:rPr lang="ar-SA" altLang="en-US" sz="2400" b="1" dirty="0">
                <a:solidFill>
                  <a:schemeClr val="accent6">
                    <a:lumMod val="50000"/>
                  </a:schemeClr>
                </a:solidFill>
                <a:latin typeface="Arial" panose="020B0604020202020204" pitchFamily="34" charset="0"/>
                <a:cs typeface="Arial" panose="020B0604020202020204" pitchFamily="34" charset="0"/>
              </a:rPr>
              <a:t>:</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مطالبة المقاول بتقديم إشعار بالحدث أو الظرف الذي قد يؤدي إلى المطالبة في غضون 5 أيام بعد أن علم المقاول أو يجب أن يصبح قد علم بالحدث أو الظرف.</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1335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26</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43E60F12-4F54-9075-0786-29648B8E138E}"/>
              </a:ext>
            </a:extLst>
          </p:cNvPr>
          <p:cNvSpPr txBox="1"/>
          <p:nvPr/>
        </p:nvSpPr>
        <p:spPr>
          <a:xfrm>
            <a:off x="152400" y="856357"/>
            <a:ext cx="7010400" cy="6001643"/>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عواقب تقليل الفترات الزمنية المنصوص عليها في العقد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قد ينتج عن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ar-SA" altLang="en-US" sz="2400" dirty="0">
                <a:solidFill>
                  <a:schemeClr val="accent6">
                    <a:lumMod val="50000"/>
                  </a:schemeClr>
                </a:solidFill>
                <a:latin typeface="Arial" panose="020B0604020202020204" pitchFamily="34" charset="0"/>
                <a:cs typeface="Arial" panose="020B0604020202020204" pitchFamily="34" charset="0"/>
              </a:rPr>
              <a:t>عدم وجود وقت كاف للمشاركين في العقد للقيام بأداء واجباتهم المطلوبة بشكل صحيح أو ممارسة حقوقهم. ان البدء المبكر لشريط الوقت كما هو متوقع في المبادئ الذهبية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يؤدي إلى النتيجة المحتملة لتقليل الفترات الزمنية.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على العكس من ذلك، قد يتم تمديد تلك الفترات الزمنية بشكل كبير </a:t>
            </a:r>
            <a:r>
              <a:rPr lang="ar-EG" altLang="en-US" sz="2400" dirty="0">
                <a:solidFill>
                  <a:schemeClr val="accent6">
                    <a:lumMod val="50000"/>
                  </a:schemeClr>
                </a:solidFill>
                <a:latin typeface="Arial" panose="020B0604020202020204" pitchFamily="34" charset="0"/>
                <a:cs typeface="Arial" panose="020B0604020202020204" pitchFamily="34" charset="0"/>
              </a:rPr>
              <a:t>بما يؤثر </a:t>
            </a:r>
            <a:r>
              <a:rPr lang="ar-SA" altLang="en-US" sz="2400" dirty="0">
                <a:solidFill>
                  <a:schemeClr val="accent6">
                    <a:lumMod val="50000"/>
                  </a:schemeClr>
                </a:solidFill>
                <a:latin typeface="Arial" panose="020B0604020202020204" pitchFamily="34" charset="0"/>
                <a:cs typeface="Arial" panose="020B0604020202020204" pitchFamily="34" charset="0"/>
              </a:rPr>
              <a:t>سلبًا على حقوق واستحقاقات الأطراف الذين يتم تنفيذ الواجبات لصالحهم. على سبيل المثال: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EG" altLang="en-US" sz="2400" dirty="0">
                <a:solidFill>
                  <a:schemeClr val="accent6">
                    <a:lumMod val="50000"/>
                  </a:schemeClr>
                </a:solidFill>
                <a:latin typeface="Arial" panose="020B0604020202020204" pitchFamily="34" charset="0"/>
                <a:cs typeface="Arial" panose="020B0604020202020204" pitchFamily="34" charset="0"/>
              </a:rPr>
              <a:t>أ- </a:t>
            </a:r>
            <a:r>
              <a:rPr lang="ar-SA" altLang="en-US" sz="2400" dirty="0">
                <a:solidFill>
                  <a:schemeClr val="accent6">
                    <a:lumMod val="50000"/>
                  </a:schemeClr>
                </a:solidFill>
                <a:latin typeface="Arial" panose="020B0604020202020204" pitchFamily="34" charset="0"/>
                <a:cs typeface="Arial" panose="020B0604020202020204" pitchFamily="34" charset="0"/>
              </a:rPr>
              <a:t>طول فترة إصدار شهادة الدفع سينتج عنها تأثر على التدفق النقدي للمقاول سلبًا.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في العديد من أحكام المبادئ الذهبية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ar-SA" altLang="en-US" sz="2400" dirty="0">
                <a:solidFill>
                  <a:schemeClr val="accent6">
                    <a:lumMod val="50000"/>
                  </a:schemeClr>
                </a:solidFill>
                <a:latin typeface="Arial" panose="020B0604020202020204" pitchFamily="34" charset="0"/>
                <a:cs typeface="Arial" panose="020B0604020202020204" pitchFamily="34" charset="0"/>
              </a:rPr>
              <a:t>فإن الأطراف مدعوة إلى تعديل الفترات الزمنية «الافتراضية» بالاتفاق، باستخدام كلمات مثل: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"ما لم يتفق على خلاف ذلك" أو صياغة مماثلة. لهذه الفترات الزمنية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يتم التعرف عليها على أنها ثابتة عن طريق التفاوض إذا كان ذلك مناسبًا، بينما يوفر خيار افتراضي اخر يعتبر وقتًا معقولاً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9991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27</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42D4BEFF-9775-D5BD-5FDD-DCBE253E759E}"/>
              </a:ext>
            </a:extLst>
          </p:cNvPr>
          <p:cNvSpPr txBox="1"/>
          <p:nvPr/>
        </p:nvSpPr>
        <p:spPr>
          <a:xfrm>
            <a:off x="0" y="1143000"/>
            <a:ext cx="7315200" cy="5565947"/>
          </a:xfrm>
          <a:prstGeom prst="rect">
            <a:avLst/>
          </a:prstGeom>
          <a:noFill/>
        </p:spPr>
        <p:txBody>
          <a:bodyPr wrap="square">
            <a:spAutoFit/>
          </a:bodyPr>
          <a:lstStyle/>
          <a:p>
            <a:pPr algn="r" rtl="1" eaLnBrk="1" hangingPunct="1">
              <a:lnSpc>
                <a:spcPct val="150000"/>
              </a:lnSpc>
              <a:defRPr/>
            </a:pPr>
            <a:r>
              <a:rPr lang="ar-EG" altLang="en-US" sz="2400" b="1" dirty="0">
                <a:solidFill>
                  <a:schemeClr val="accent6">
                    <a:lumMod val="50000"/>
                  </a:schemeClr>
                </a:solidFill>
                <a:latin typeface="Times New Roman" panose="02020603050405020304" pitchFamily="18" charset="0"/>
                <a:cs typeface="Times New Roman" panose="02020603050405020304" pitchFamily="18" charset="0"/>
              </a:rPr>
              <a:t>المبدأ الخامس </a:t>
            </a:r>
            <a:r>
              <a:rPr lang="en-US" sz="2400" b="1" dirty="0">
                <a:solidFill>
                  <a:schemeClr val="accent6">
                    <a:lumMod val="50000"/>
                  </a:schemeClr>
                </a:solidFill>
                <a:latin typeface="Times New Roman" panose="02020603050405020304" pitchFamily="18" charset="0"/>
                <a:cs typeface="Times New Roman" panose="02020603050405020304" pitchFamily="18" charset="0"/>
              </a:rPr>
              <a:t>GP5</a:t>
            </a:r>
            <a:r>
              <a:rPr lang="ar-SA" sz="2400" b="1" dirty="0">
                <a:solidFill>
                  <a:schemeClr val="accent6">
                    <a:lumMod val="50000"/>
                  </a:schemeClr>
                </a:solidFill>
                <a:latin typeface="Times New Roman" panose="02020603050405020304" pitchFamily="18" charset="0"/>
                <a:cs typeface="Times New Roman" panose="02020603050405020304" pitchFamily="18" charset="0"/>
              </a:rPr>
              <a:t>: </a:t>
            </a:r>
            <a:r>
              <a:rPr lang="ar-SA" sz="2400" dirty="0">
                <a:solidFill>
                  <a:schemeClr val="accent6">
                    <a:lumMod val="50000"/>
                  </a:schemeClr>
                </a:solidFill>
                <a:latin typeface="Times New Roman" panose="02020603050405020304" pitchFamily="18" charset="0"/>
                <a:cs typeface="Times New Roman" panose="02020603050405020304" pitchFamily="18" charset="0"/>
              </a:rPr>
              <a:t>ما لم يكن هناك تعارض مع أحكام قانون العقد، يجب أن تكون جميع النزاعات الرسمية قد تمت إحالتها إلى مجلس تجنب النزاع /</a:t>
            </a:r>
            <a:r>
              <a:rPr lang="ar-EG" sz="2400" dirty="0">
                <a:solidFill>
                  <a:schemeClr val="accent6">
                    <a:lumMod val="50000"/>
                  </a:schemeClr>
                </a:solidFill>
                <a:latin typeface="Times New Roman" panose="02020603050405020304" pitchFamily="18" charset="0"/>
                <a:cs typeface="Times New Roman" panose="02020603050405020304" pitchFamily="18" charset="0"/>
              </a:rPr>
              <a:t>او مجلس فض النزاعات</a:t>
            </a:r>
            <a:r>
              <a:rPr lang="ar-SA" sz="2400" dirty="0">
                <a:solidFill>
                  <a:schemeClr val="accent6">
                    <a:lumMod val="50000"/>
                  </a:schemeClr>
                </a:solidFill>
                <a:latin typeface="Times New Roman" panose="02020603050405020304" pitchFamily="18" charset="0"/>
                <a:cs typeface="Times New Roman" panose="02020603050405020304" pitchFamily="18" charset="0"/>
              </a:rPr>
              <a:t> وذلك لما يلي: </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defRPr/>
            </a:pPr>
            <a:r>
              <a:rPr lang="ar-EG" sz="2400" dirty="0">
                <a:solidFill>
                  <a:schemeClr val="accent6">
                    <a:lumMod val="50000"/>
                  </a:schemeClr>
                </a:solidFill>
                <a:latin typeface="Times New Roman" panose="02020603050405020304" pitchFamily="18" charset="0"/>
                <a:cs typeface="Times New Roman" panose="02020603050405020304" pitchFamily="18" charset="0"/>
              </a:rPr>
              <a:t>أ- </a:t>
            </a:r>
            <a:r>
              <a:rPr lang="ar-SA" sz="2400" dirty="0">
                <a:solidFill>
                  <a:schemeClr val="accent6">
                    <a:lumMod val="50000"/>
                  </a:schemeClr>
                </a:solidFill>
                <a:latin typeface="Times New Roman" panose="02020603050405020304" pitchFamily="18" charset="0"/>
                <a:cs typeface="Times New Roman" panose="02020603050405020304" pitchFamily="18" charset="0"/>
              </a:rPr>
              <a:t>الحصول على قرار ملزم مؤقتًا كشرط سابق للتحكيم.</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buFont typeface="Arial" panose="020B0604020202020204" pitchFamily="34" charset="0"/>
              <a:buChar char="•"/>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مجلس تجنب النزاع / التحكيم (</a:t>
            </a:r>
            <a:r>
              <a:rPr lang="en-US" sz="2400" dirty="0">
                <a:solidFill>
                  <a:schemeClr val="accent6">
                    <a:lumMod val="50000"/>
                  </a:schemeClr>
                </a:solidFill>
                <a:latin typeface="Times New Roman" panose="02020603050405020304" pitchFamily="18" charset="0"/>
                <a:cs typeface="Times New Roman" panose="02020603050405020304" pitchFamily="18" charset="0"/>
              </a:rPr>
              <a:t>DAAB</a:t>
            </a:r>
            <a:r>
              <a:rPr lang="ar-SA" sz="2400" dirty="0">
                <a:solidFill>
                  <a:schemeClr val="accent6">
                    <a:lumMod val="50000"/>
                  </a:schemeClr>
                </a:solidFill>
                <a:latin typeface="Times New Roman" panose="02020603050405020304" pitchFamily="18" charset="0"/>
                <a:cs typeface="Times New Roman" panose="02020603050405020304" pitchFamily="18" charset="0"/>
              </a:rPr>
              <a:t>) </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marL="101597" indent="0" algn="r" rtl="1">
              <a:lnSpc>
                <a:spcPct val="150000"/>
              </a:lnSpc>
              <a:buNone/>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مجلس فض النزاع (</a:t>
            </a:r>
            <a:r>
              <a:rPr lang="en-US" sz="2400" dirty="0">
                <a:solidFill>
                  <a:schemeClr val="accent6">
                    <a:lumMod val="50000"/>
                  </a:schemeClr>
                </a:solidFill>
                <a:latin typeface="Times New Roman" panose="02020603050405020304" pitchFamily="18" charset="0"/>
                <a:cs typeface="Times New Roman" panose="02020603050405020304" pitchFamily="18" charset="0"/>
              </a:rPr>
              <a:t>DAB</a:t>
            </a:r>
            <a:r>
              <a:rPr lang="ar-SA" sz="2400" dirty="0">
                <a:solidFill>
                  <a:schemeClr val="accent6">
                    <a:lumMod val="50000"/>
                  </a:schemeClr>
                </a:solidFill>
                <a:latin typeface="Times New Roman" panose="02020603050405020304" pitchFamily="18" charset="0"/>
                <a:cs typeface="Times New Roman" panose="02020603050405020304" pitchFamily="18" charset="0"/>
              </a:rPr>
              <a:t>) (المشار إليه في الكتاب الوردي باسم مجلس المنازعات) كآلية مهمة لما يلي:</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تزويد الأطراف بإجراء لحل النزاعات (في أقل وقت ممكن ) بتكلفة أقل بكثير </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defRPr/>
            </a:pP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5904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28</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9CF968EE-D808-D694-7C2B-9F75CC9B767D}"/>
              </a:ext>
            </a:extLst>
          </p:cNvPr>
          <p:cNvSpPr txBox="1"/>
          <p:nvPr/>
        </p:nvSpPr>
        <p:spPr>
          <a:xfrm>
            <a:off x="97781" y="1154878"/>
            <a:ext cx="7186246" cy="5632311"/>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أسباب استخدام نظام تحديد المبادئ الذهبية (</a:t>
            </a:r>
            <a:r>
              <a:rPr lang="en-US" altLang="en-US" sz="2400" b="1" dirty="0">
                <a:solidFill>
                  <a:schemeClr val="accent6">
                    <a:lumMod val="50000"/>
                  </a:schemeClr>
                </a:solidFill>
                <a:latin typeface="Arial" panose="020B0604020202020204" pitchFamily="34" charset="0"/>
                <a:cs typeface="Arial" panose="020B0604020202020204" pitchFamily="34" charset="0"/>
              </a:rPr>
              <a:t>GPS</a:t>
            </a:r>
            <a:r>
              <a:rPr lang="ar-SA" altLang="en-US" sz="2400" b="1" dirty="0">
                <a:solidFill>
                  <a:schemeClr val="accent6">
                    <a:lumMod val="50000"/>
                  </a:schemeClr>
                </a:solidFill>
                <a:latin typeface="Arial" panose="020B0604020202020204" pitchFamily="34" charset="0"/>
                <a:cs typeface="Arial" panose="020B0604020202020204" pitchFamily="34" charset="0"/>
              </a:rPr>
              <a:t>)</a:t>
            </a:r>
            <a:endParaRPr lang="en-US" altLang="en-US" sz="2400" b="1"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التحكيم. يحل تضارب المصالح أن حدث سابقًا، حيث كان المهندس (تم التعاقد معه ويحصل على اتعابه من قبل صاحب العمل) ولم يحدد استحقاقات المقاول بموجب العقد، ولكن لديه أيضًا سلطة حل النزاعات من خلال إصدار قرار.</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يوفر إجراء </a:t>
            </a:r>
            <a:r>
              <a:rPr lang="en-US" altLang="en-US" sz="2400" dirty="0">
                <a:solidFill>
                  <a:schemeClr val="accent6">
                    <a:lumMod val="50000"/>
                  </a:schemeClr>
                </a:solidFill>
                <a:latin typeface="Arial" panose="020B0604020202020204" pitchFamily="34" charset="0"/>
                <a:cs typeface="Arial" panose="020B0604020202020204" pitchFamily="34" charset="0"/>
              </a:rPr>
              <a:t>DAAB / DAB </a:t>
            </a:r>
            <a:r>
              <a:rPr lang="ar-SA" altLang="en-US" sz="2400" dirty="0">
                <a:solidFill>
                  <a:schemeClr val="accent6">
                    <a:lumMod val="50000"/>
                  </a:schemeClr>
                </a:solidFill>
                <a:latin typeface="Arial" panose="020B0604020202020204" pitchFamily="34" charset="0"/>
                <a:cs typeface="Arial" panose="020B0604020202020204" pitchFamily="34" charset="0"/>
              </a:rPr>
              <a:t>طرفًا ثالثًا مستقلًا يؤدي الي تعزيز الحل المبكر للنزاعات لتمكين المشروع من المضي قدما دون انقطاع لا لزوم له، ويساعد في الحفاظ الاتصال المناسب بين الأطراف المتعاقدة.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بالإضافة إلى ذلك، </a:t>
            </a:r>
            <a:r>
              <a:rPr lang="en-US" altLang="en-US" sz="2400" dirty="0">
                <a:solidFill>
                  <a:schemeClr val="accent6">
                    <a:lumMod val="50000"/>
                  </a:schemeClr>
                </a:solidFill>
                <a:latin typeface="Arial" panose="020B0604020202020204" pitchFamily="34" charset="0"/>
                <a:cs typeface="Arial" panose="020B0604020202020204" pitchFamily="34" charset="0"/>
              </a:rPr>
              <a:t>DAAB </a:t>
            </a:r>
            <a:r>
              <a:rPr lang="ar-SA" altLang="en-US" sz="2400" dirty="0">
                <a:solidFill>
                  <a:schemeClr val="accent6">
                    <a:lumMod val="50000"/>
                  </a:schemeClr>
                </a:solidFill>
                <a:latin typeface="Arial" panose="020B0604020202020204" pitchFamily="34" charset="0"/>
                <a:cs typeface="Arial" panose="020B0604020202020204" pitchFamily="34" charset="0"/>
              </a:rPr>
              <a:t>أو </a:t>
            </a:r>
            <a:r>
              <a:rPr lang="en-US" altLang="en-US" sz="2400" dirty="0">
                <a:solidFill>
                  <a:schemeClr val="accent6">
                    <a:lumMod val="50000"/>
                  </a:schemeClr>
                </a:solidFill>
                <a:latin typeface="Arial" panose="020B0604020202020204" pitchFamily="34" charset="0"/>
                <a:cs typeface="Arial" panose="020B0604020202020204" pitchFamily="34" charset="0"/>
              </a:rPr>
              <a:t>DAB </a:t>
            </a:r>
            <a:r>
              <a:rPr lang="ar-SA" altLang="en-US" sz="2400" dirty="0">
                <a:solidFill>
                  <a:schemeClr val="accent6">
                    <a:lumMod val="50000"/>
                  </a:schemeClr>
                </a:solidFill>
                <a:latin typeface="Arial" panose="020B0604020202020204" pitchFamily="34" charset="0"/>
                <a:cs typeface="Arial" panose="020B0604020202020204" pitchFamily="34" charset="0"/>
              </a:rPr>
              <a:t>يكون كامل المدة (دائم) (على النحو المنصوص عليه في الكتاب الأحمر لعام 1999 والكتاب الوردي لعام 2010) بما يساعد الأطراف على تجنب النزاعات.</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إذا كان أحد الأطراف غير راض عن قرار </a:t>
            </a:r>
            <a:r>
              <a:rPr lang="en-US" altLang="en-US" sz="2400" dirty="0">
                <a:solidFill>
                  <a:schemeClr val="accent6">
                    <a:lumMod val="50000"/>
                  </a:schemeClr>
                </a:solidFill>
                <a:latin typeface="Arial" panose="020B0604020202020204" pitchFamily="34" charset="0"/>
                <a:cs typeface="Arial" panose="020B0604020202020204" pitchFamily="34" charset="0"/>
              </a:rPr>
              <a:t>DAAB / DAB</a:t>
            </a:r>
            <a:r>
              <a:rPr lang="ar-SA" altLang="en-US" sz="2400" dirty="0">
                <a:solidFill>
                  <a:schemeClr val="accent6">
                    <a:lumMod val="50000"/>
                  </a:schemeClr>
                </a:solidFill>
                <a:latin typeface="Arial" panose="020B0604020202020204" pitchFamily="34" charset="0"/>
                <a:cs typeface="Arial" panose="020B0604020202020204" pitchFamily="34" charset="0"/>
              </a:rPr>
              <a:t>، فإنه يمكنه إصدار إشعار بعدم الرضا وطلب اللجوء إلى التحكيم بعد انتهاء فترة التسوية الودية. ومع ذلك، يمكن أن يتأخر التحكيم حتى اكتمال المشروع.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2797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29</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5B7288B8-2238-1546-BB48-079BBFFF6AA4}"/>
              </a:ext>
            </a:extLst>
          </p:cNvPr>
          <p:cNvSpPr txBox="1"/>
          <p:nvPr/>
        </p:nvSpPr>
        <p:spPr>
          <a:xfrm>
            <a:off x="152400" y="1566755"/>
            <a:ext cx="7186246" cy="4154984"/>
          </a:xfrm>
          <a:prstGeom prst="rect">
            <a:avLst/>
          </a:prstGeom>
          <a:noFill/>
        </p:spPr>
        <p:txBody>
          <a:bodyPr wrap="square">
            <a:spAutoFit/>
          </a:bodyPr>
          <a:lstStyle/>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تعتبر فيديك أن ال </a:t>
            </a:r>
            <a:r>
              <a:rPr lang="en-US" altLang="en-US" sz="2400" dirty="0">
                <a:solidFill>
                  <a:schemeClr val="accent6">
                    <a:lumMod val="50000"/>
                  </a:schemeClr>
                </a:solidFill>
                <a:latin typeface="Arial" panose="020B0604020202020204" pitchFamily="34" charset="0"/>
                <a:cs typeface="Arial" panose="020B0604020202020204" pitchFamily="34" charset="0"/>
              </a:rPr>
              <a:t>DAAB </a:t>
            </a:r>
            <a:r>
              <a:rPr lang="ar-SA" altLang="en-US" sz="2400" dirty="0">
                <a:solidFill>
                  <a:schemeClr val="accent6">
                    <a:lumMod val="50000"/>
                  </a:schemeClr>
                </a:solidFill>
                <a:latin typeface="Arial" panose="020B0604020202020204" pitchFamily="34" charset="0"/>
                <a:cs typeface="Arial" panose="020B0604020202020204" pitchFamily="34" charset="0"/>
              </a:rPr>
              <a:t>أو </a:t>
            </a:r>
            <a:r>
              <a:rPr lang="en-US" altLang="en-US" sz="2400" dirty="0">
                <a:solidFill>
                  <a:schemeClr val="accent6">
                    <a:lumMod val="50000"/>
                  </a:schemeClr>
                </a:solidFill>
                <a:latin typeface="Arial" panose="020B0604020202020204" pitchFamily="34" charset="0"/>
                <a:cs typeface="Arial" panose="020B0604020202020204" pitchFamily="34" charset="0"/>
              </a:rPr>
              <a:t>DAB</a:t>
            </a:r>
            <a:r>
              <a:rPr lang="ar-SA" altLang="en-US" sz="2400" dirty="0">
                <a:solidFill>
                  <a:schemeClr val="accent6">
                    <a:lumMod val="50000"/>
                  </a:schemeClr>
                </a:solidFill>
                <a:latin typeface="Arial" panose="020B0604020202020204" pitchFamily="34" charset="0"/>
                <a:cs typeface="Arial" panose="020B0604020202020204" pitchFamily="34" charset="0"/>
              </a:rPr>
              <a:t> هو توفير جهة مستقلة وغير متحيزة لحل النزاعات وهو أمر أساسي يؤدي الي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EG" altLang="en-US" sz="2400" dirty="0">
                <a:solidFill>
                  <a:schemeClr val="accent6">
                    <a:lumMod val="50000"/>
                  </a:schemeClr>
                </a:solidFill>
                <a:latin typeface="Arial" panose="020B0604020202020204" pitchFamily="34" charset="0"/>
                <a:cs typeface="Arial" panose="020B0604020202020204" pitchFamily="34" charset="0"/>
              </a:rPr>
              <a:t>أ- </a:t>
            </a:r>
            <a:r>
              <a:rPr lang="ar-SA" altLang="en-US" sz="2400" dirty="0">
                <a:solidFill>
                  <a:schemeClr val="accent6">
                    <a:lumMod val="50000"/>
                  </a:schemeClr>
                </a:solidFill>
                <a:latin typeface="Arial" panose="020B0604020202020204" pitchFamily="34" charset="0"/>
                <a:cs typeface="Arial" panose="020B0604020202020204" pitchFamily="34" charset="0"/>
              </a:rPr>
              <a:t>خلق عقد عادل ومتوازن، إذا سمحت بذلك القوانين المعمول بها.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EG" altLang="en-US" sz="2400" dirty="0">
                <a:solidFill>
                  <a:schemeClr val="accent6">
                    <a:lumMod val="50000"/>
                  </a:schemeClr>
                </a:solidFill>
                <a:latin typeface="Arial" panose="020B0604020202020204" pitchFamily="34" charset="0"/>
                <a:cs typeface="Arial" panose="020B0604020202020204" pitchFamily="34" charset="0"/>
              </a:rPr>
              <a:t>ب- </a:t>
            </a:r>
            <a:r>
              <a:rPr lang="ar-SA" altLang="en-US" sz="2400" dirty="0">
                <a:solidFill>
                  <a:schemeClr val="accent6">
                    <a:lumMod val="50000"/>
                  </a:schemeClr>
                </a:solidFill>
                <a:latin typeface="Arial" panose="020B0604020202020204" pitchFamily="34" charset="0"/>
                <a:cs typeface="Arial" panose="020B0604020202020204" pitchFamily="34" charset="0"/>
              </a:rPr>
              <a:t>يمكن لـ </a:t>
            </a:r>
            <a:r>
              <a:rPr lang="en-US" altLang="en-US" sz="2400" dirty="0">
                <a:solidFill>
                  <a:schemeClr val="accent6">
                    <a:lumMod val="50000"/>
                  </a:schemeClr>
                </a:solidFill>
                <a:latin typeface="Arial" panose="020B0604020202020204" pitchFamily="34" charset="0"/>
                <a:cs typeface="Arial" panose="020B0604020202020204" pitchFamily="34" charset="0"/>
              </a:rPr>
              <a:t>DAAB </a:t>
            </a:r>
            <a:r>
              <a:rPr lang="ar-SA" altLang="en-US" sz="2400" dirty="0">
                <a:solidFill>
                  <a:schemeClr val="accent6">
                    <a:lumMod val="50000"/>
                  </a:schemeClr>
                </a:solidFill>
                <a:latin typeface="Arial" panose="020B0604020202020204" pitchFamily="34" charset="0"/>
                <a:cs typeface="Arial" panose="020B0604020202020204" pitchFamily="34" charset="0"/>
              </a:rPr>
              <a:t>أو </a:t>
            </a:r>
            <a:r>
              <a:rPr lang="en-US" altLang="en-US" sz="2400" dirty="0">
                <a:solidFill>
                  <a:schemeClr val="accent6">
                    <a:lumMod val="50000"/>
                  </a:schemeClr>
                </a:solidFill>
                <a:latin typeface="Arial" panose="020B0604020202020204" pitchFamily="34" charset="0"/>
                <a:cs typeface="Arial" panose="020B0604020202020204" pitchFamily="34" charset="0"/>
              </a:rPr>
              <a:t>DAB </a:t>
            </a:r>
            <a:r>
              <a:rPr lang="ar-SA" altLang="en-US" sz="2400" dirty="0">
                <a:solidFill>
                  <a:schemeClr val="accent6">
                    <a:lumMod val="50000"/>
                  </a:schemeClr>
                </a:solidFill>
                <a:latin typeface="Arial" panose="020B0604020202020204" pitchFamily="34" charset="0"/>
                <a:cs typeface="Arial" panose="020B0604020202020204" pitchFamily="34" charset="0"/>
              </a:rPr>
              <a:t>حل النزاعات في وقت مناسب، وبالتالي تمكين الأطراف من التخطيط لأنشطتهم المستقبلية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EG" altLang="en-US" sz="2400" dirty="0">
                <a:solidFill>
                  <a:schemeClr val="accent6">
                    <a:lumMod val="50000"/>
                  </a:schemeClr>
                </a:solidFill>
                <a:latin typeface="Arial" panose="020B0604020202020204" pitchFamily="34" charset="0"/>
                <a:cs typeface="Arial" panose="020B0604020202020204" pitchFamily="34" charset="0"/>
              </a:rPr>
              <a:t>ج- </a:t>
            </a:r>
            <a:r>
              <a:rPr lang="ar-SA" altLang="en-US" sz="2400" dirty="0">
                <a:solidFill>
                  <a:schemeClr val="accent6">
                    <a:lumMod val="50000"/>
                  </a:schemeClr>
                </a:solidFill>
                <a:latin typeface="Arial" panose="020B0604020202020204" pitchFamily="34" charset="0"/>
                <a:cs typeface="Arial" panose="020B0604020202020204" pitchFamily="34" charset="0"/>
              </a:rPr>
              <a:t>الحصول على قرار لأشخاص ذوي الخبرة ومستقلين وحياديين على دراية بتنفيذ المشاريع وإدارة عقود الإنشاءات.</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علاوة على ذلك، يمكن لـ </a:t>
            </a:r>
            <a:r>
              <a:rPr lang="en-US" altLang="en-US" sz="2400" dirty="0">
                <a:solidFill>
                  <a:schemeClr val="accent6">
                    <a:lumMod val="50000"/>
                  </a:schemeClr>
                </a:solidFill>
                <a:latin typeface="Arial" panose="020B0604020202020204" pitchFamily="34" charset="0"/>
                <a:cs typeface="Arial" panose="020B0604020202020204" pitchFamily="34" charset="0"/>
              </a:rPr>
              <a:t>DAAB </a:t>
            </a:r>
            <a:r>
              <a:rPr lang="ar-SA" altLang="en-US" sz="2400" dirty="0">
                <a:solidFill>
                  <a:schemeClr val="accent6">
                    <a:lumMod val="50000"/>
                  </a:schemeClr>
                </a:solidFill>
                <a:latin typeface="Arial" panose="020B0604020202020204" pitchFamily="34" charset="0"/>
                <a:cs typeface="Arial" panose="020B0604020202020204" pitchFamily="34" charset="0"/>
              </a:rPr>
              <a:t>أو </a:t>
            </a:r>
            <a:r>
              <a:rPr lang="en-US" altLang="en-US" sz="2400" dirty="0">
                <a:solidFill>
                  <a:schemeClr val="accent6">
                    <a:lumMod val="50000"/>
                  </a:schemeClr>
                </a:solidFill>
                <a:latin typeface="Arial" panose="020B0604020202020204" pitchFamily="34" charset="0"/>
                <a:cs typeface="Arial" panose="020B0604020202020204" pitchFamily="34" charset="0"/>
              </a:rPr>
              <a:t>DAB </a:t>
            </a:r>
            <a:r>
              <a:rPr lang="ar-SA" altLang="en-US" sz="2400" dirty="0">
                <a:solidFill>
                  <a:schemeClr val="accent6">
                    <a:lumMod val="50000"/>
                  </a:schemeClr>
                </a:solidFill>
                <a:latin typeface="Arial" panose="020B0604020202020204" pitchFamily="34" charset="0"/>
                <a:cs typeface="Arial" panose="020B0604020202020204" pitchFamily="34" charset="0"/>
              </a:rPr>
              <a:t>الدائمة المساعدة في تجنب النزاعات، من خلال مساعدة الأطراف على حلها بشكل غير رسمي قبل أن تصبح نزاعات رسمية.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393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7327"/>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225689"/>
            <a:ext cx="7315200" cy="5586145"/>
          </a:xfrm>
          <a:prstGeom prst="rect">
            <a:avLst/>
          </a:prstGeom>
        </p:spPr>
        <p:txBody>
          <a:bodyPr wrap="square">
            <a:spAutoFit/>
          </a:bodyPr>
          <a:lstStyle/>
          <a:p>
            <a:pPr marL="457200" lvl="0" indent="-381000" algn="ctr" rtl="1" eaLnBrk="0" fontAlgn="base" hangingPunct="0">
              <a:spcBef>
                <a:spcPts val="600"/>
              </a:spcBef>
              <a:spcAft>
                <a:spcPct val="0"/>
              </a:spcAft>
              <a:buClr>
                <a:srgbClr val="000000"/>
              </a:buClr>
              <a:buSzPts val="2400"/>
              <a:buFont typeface="Arial" pitchFamily="34" charset="0"/>
              <a:buChar char="◦"/>
            </a:pP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المبادئ الذهبية للفيديك 2019</a:t>
            </a:r>
            <a:endParaRPr kumimoji="0" lang="en-US"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هو الاتحاد الدولي للجمعيات الوطنية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للمهندسين الاستشارية. </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تأسست </a:t>
            </a:r>
            <a:r>
              <a:rPr lang="ar-EG" altLang="en-US" sz="2000" b="1" kern="0" dirty="0">
                <a:solidFill>
                  <a:srgbClr val="000000"/>
                </a:solidFill>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في عام 1913 من قبل ثلاث جمعيات وطنية من المهندسين الاستشاريين بداخل أوروبا.</a:t>
            </a:r>
            <a:endPar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533400" lvl="1" algn="r" rtl="1" eaLnBrk="0" fontAlgn="base" hangingPunct="0">
              <a:spcBef>
                <a:spcPts val="600"/>
              </a:spcBef>
              <a:spcAft>
                <a:spcPct val="0"/>
              </a:spcAft>
              <a:buClr>
                <a:srgbClr val="000000"/>
              </a:buClr>
              <a:buSzPts val="2400"/>
            </a:pP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كانت أهداف تشكيل الاتحاد هي الترويج للقواسم المشتركة لـما يلي: </a:t>
            </a:r>
            <a:endParaRPr kumimoji="0" lang="en-US"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الاهتمامات المهنية للاتحادات الأعضاء ونشر المعلومات التي تهم أعضائهم. </a:t>
            </a:r>
            <a:endPar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19100" indent="-3429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اليوم، تغطي عضوية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حوالي 90 دولة من جميع أنحاء العالم وتضم معظم المهندسين الاستشاريين الممارسين</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المتخصصين</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تتولى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تعزيز وتنفيذ صناعة المهندسين الاستشاريين</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533400" lvl="1" algn="r" rtl="1" eaLnBrk="0" fontAlgn="base" hangingPunct="0">
              <a:spcBef>
                <a:spcPts val="600"/>
              </a:spcBef>
              <a:spcAft>
                <a:spcPct val="0"/>
              </a:spcAft>
              <a:buClr>
                <a:srgbClr val="000000"/>
              </a:buClr>
              <a:buSzPts val="2400"/>
            </a:pP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تتمثل الأهداف الاستراتيجية نيابة عن الاتحادات الأعضاء </a:t>
            </a:r>
            <a:r>
              <a:rPr kumimoji="0" lang="ar-EG"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م</a:t>
            </a: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ما يلي:</a:t>
            </a:r>
            <a:endParaRPr kumimoji="0" lang="en-US"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تقدم غالبية الشركات في جميع أنحاء العالم خدمات فكرية قائمة على التكنولوجيا للمباني والبيئة الطبيعية. </a:t>
            </a:r>
            <a:endPar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مساعدة الأعضاء في القضايا المتعلقة بممارسة الأعمال التجارية؛ والعمل بنشاط على تعزيز الامتثال لمدونة قواعد السلوك؛ وتعزيز صورة الاستشارات المهندسين كقادة وصانعي الثروة في المجتمع؛ وتعزيز الالتزام بالبيئة المستدامة؛ دعم وتعزيز المهنيين الشباب كقادة المستقبل.</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3</a:t>
            </a:fld>
            <a:endParaRPr lang="en-US"/>
          </a:p>
        </p:txBody>
      </p:sp>
      <p:sp>
        <p:nvSpPr>
          <p:cNvPr id="5" name="Rectangle 4"/>
          <p:cNvSpPr/>
          <p:nvPr/>
        </p:nvSpPr>
        <p:spPr>
          <a:xfrm>
            <a:off x="800100" y="-14653"/>
            <a:ext cx="5715000" cy="707886"/>
          </a:xfrm>
          <a:prstGeom prst="rect">
            <a:avLst/>
          </a:prstGeom>
        </p:spPr>
        <p:txBody>
          <a:bodyPr wrap="square">
            <a:spAutoFit/>
          </a:bodyPr>
          <a:lstStyle/>
          <a:p>
            <a:pPr lvl="0" algn="ctr">
              <a:defRPr/>
            </a:pPr>
            <a:r>
              <a:rPr lang="ar-EG" altLang="en-US" sz="4000" b="1" u="sng" kern="0" dirty="0">
                <a:solidFill>
                  <a:schemeClr val="bg1">
                    <a:lumMod val="50000"/>
                  </a:schemeClr>
                </a:solidFill>
                <a:latin typeface="Arial" pitchFamily="34" charset="0"/>
                <a:cs typeface="Arial" pitchFamily="34" charset="0"/>
                <a:sym typeface="Arial" pitchFamily="34" charset="0"/>
              </a:rPr>
              <a:t>المبادئ الذهبية لعقود الفيديك</a:t>
            </a:r>
            <a:endParaRPr lang="en-US" sz="1200" b="1" u="sng" kern="0" dirty="0">
              <a:solidFill>
                <a:schemeClr val="bg1">
                  <a:lumMod val="50000"/>
                </a:schemeClr>
              </a:solidFill>
            </a:endParaRPr>
          </a:p>
        </p:txBody>
      </p:sp>
    </p:spTree>
    <p:extLst>
      <p:ext uri="{BB962C8B-B14F-4D97-AF65-F5344CB8AC3E}">
        <p14:creationId xmlns:p14="http://schemas.microsoft.com/office/powerpoint/2010/main" val="3374210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30</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68C3EF60-D1D0-5DF2-D41B-666D59C95395}"/>
              </a:ext>
            </a:extLst>
          </p:cNvPr>
          <p:cNvSpPr txBox="1"/>
          <p:nvPr/>
        </p:nvSpPr>
        <p:spPr>
          <a:xfrm>
            <a:off x="-52754" y="1531412"/>
            <a:ext cx="7367954" cy="5011949"/>
          </a:xfrm>
          <a:prstGeom prst="rect">
            <a:avLst/>
          </a:prstGeom>
          <a:noFill/>
        </p:spPr>
        <p:txBody>
          <a:bodyPr wrap="square">
            <a:spAutoFit/>
          </a:bodyPr>
          <a:lstStyle/>
          <a:p>
            <a:pPr algn="r" rtl="1" eaLnBrk="1" hangingPunct="1">
              <a:lnSpc>
                <a:spcPct val="150000"/>
              </a:lnSpc>
              <a:defRPr/>
            </a:pPr>
            <a:r>
              <a:rPr lang="ar-EG" sz="2400" b="1" dirty="0">
                <a:solidFill>
                  <a:schemeClr val="accent6">
                    <a:lumMod val="50000"/>
                  </a:schemeClr>
                </a:solidFill>
                <a:latin typeface="Times New Roman" panose="02020603050405020304" pitchFamily="18" charset="0"/>
                <a:cs typeface="Times New Roman" panose="02020603050405020304" pitchFamily="18" charset="0"/>
              </a:rPr>
              <a:t>:</a:t>
            </a:r>
            <a:r>
              <a:rPr lang="ar-SA" sz="2400" b="1" dirty="0">
                <a:solidFill>
                  <a:schemeClr val="accent6">
                    <a:lumMod val="50000"/>
                  </a:schemeClr>
                </a:solidFill>
                <a:latin typeface="Times New Roman" panose="02020603050405020304" pitchFamily="18" charset="0"/>
                <a:cs typeface="Times New Roman" panose="02020603050405020304" pitchFamily="18" charset="0"/>
              </a:rPr>
              <a:t>إرشادات لصياغة العقد </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buFont typeface="Arial" panose="020B0604020202020204" pitchFamily="34" charset="0"/>
              <a:buChar char="•"/>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الإضافات الطفيفة أو التغييرات النحوية على صياغة المصطلحات العامة البند الفرعي الذي لا يغير النية لا يعد خرقًا لـلعقد. ومع ذلك، يجب إجراء مثل هذه التغييرات التجميلية فقط من أجل أسباب وجيهة في العقد.</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buFont typeface="Arial" panose="020B0604020202020204" pitchFamily="34" charset="0"/>
              <a:buChar char="•"/>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يلزم إجراء تغييرات على </a:t>
            </a:r>
            <a:r>
              <a:rPr lang="ar-EG" sz="2400" dirty="0">
                <a:solidFill>
                  <a:schemeClr val="accent6">
                    <a:lumMod val="50000"/>
                  </a:schemeClr>
                </a:solidFill>
                <a:latin typeface="Times New Roman" panose="02020603050405020304" pitchFamily="18" charset="0"/>
                <a:cs typeface="Times New Roman" panose="02020603050405020304" pitchFamily="18" charset="0"/>
              </a:rPr>
              <a:t>الشروط العامة للعقد</a:t>
            </a:r>
            <a:r>
              <a:rPr lang="en-US" sz="2400" dirty="0">
                <a:solidFill>
                  <a:schemeClr val="accent6">
                    <a:lumMod val="50000"/>
                  </a:schemeClr>
                </a:solidFill>
                <a:latin typeface="Times New Roman" panose="02020603050405020304" pitchFamily="18" charset="0"/>
                <a:cs typeface="Times New Roman" panose="02020603050405020304" pitchFamily="18" charset="0"/>
              </a:rPr>
              <a:t>GCs </a:t>
            </a:r>
            <a:r>
              <a:rPr lang="ar-SA" sz="2400" dirty="0">
                <a:solidFill>
                  <a:schemeClr val="accent6">
                    <a:lumMod val="50000"/>
                  </a:schemeClr>
                </a:solidFill>
                <a:latin typeface="Times New Roman" panose="02020603050405020304" pitchFamily="18" charset="0"/>
                <a:cs typeface="Times New Roman" panose="02020603050405020304" pitchFamily="18" charset="0"/>
              </a:rPr>
              <a:t>للامتثال لها</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marL="101597" indent="0" algn="r" rtl="1">
              <a:lnSpc>
                <a:spcPct val="150000"/>
              </a:lnSpc>
              <a:buNone/>
              <a:defRPr/>
            </a:pPr>
            <a:r>
              <a:rPr lang="ar-SA" sz="2400" dirty="0">
                <a:solidFill>
                  <a:schemeClr val="accent6">
                    <a:lumMod val="50000"/>
                  </a:schemeClr>
                </a:solidFill>
                <a:latin typeface="Times New Roman" panose="02020603050405020304" pitchFamily="18" charset="0"/>
                <a:cs typeface="Times New Roman" panose="02020603050405020304" pitchFamily="18" charset="0"/>
              </a:rPr>
              <a:t>تتوافق القوانين الإلزامية مع الفقرة الفرعية 1.13 من </a:t>
            </a:r>
            <a:r>
              <a:rPr lang="ar-EG" sz="2400" dirty="0">
                <a:solidFill>
                  <a:schemeClr val="accent6">
                    <a:lumMod val="50000"/>
                  </a:schemeClr>
                </a:solidFill>
                <a:latin typeface="Times New Roman" panose="02020603050405020304" pitchFamily="18" charset="0"/>
                <a:cs typeface="Times New Roman" panose="02020603050405020304" pitchFamily="18" charset="0"/>
              </a:rPr>
              <a:t>الشروط العامة للعقد </a:t>
            </a:r>
            <a:r>
              <a:rPr lang="en-US" sz="2400" dirty="0">
                <a:solidFill>
                  <a:schemeClr val="accent6">
                    <a:lumMod val="50000"/>
                  </a:schemeClr>
                </a:solidFill>
                <a:latin typeface="Times New Roman" panose="02020603050405020304" pitchFamily="18" charset="0"/>
                <a:cs typeface="Times New Roman" panose="02020603050405020304" pitchFamily="18" charset="0"/>
              </a:rPr>
              <a:t>GCs </a:t>
            </a:r>
            <a:r>
              <a:rPr lang="ar-SA" sz="2400" dirty="0">
                <a:solidFill>
                  <a:schemeClr val="accent6">
                    <a:lumMod val="50000"/>
                  </a:schemeClr>
                </a:solidFill>
                <a:latin typeface="Times New Roman" panose="02020603050405020304" pitchFamily="18" charset="0"/>
                <a:cs typeface="Times New Roman" panose="02020603050405020304" pitchFamily="18" charset="0"/>
              </a:rPr>
              <a:t>[الامتثال للقوانين] (البند الفرعي 1.12 في الكتاب الفضي 2017) وتكون ضرورية ومناسبة للتعبير عن العقد بشكل صحيح</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algn="r" rtl="1" eaLnBrk="1" hangingPunct="1">
              <a:lnSpc>
                <a:spcPct val="150000"/>
              </a:lnSpc>
              <a:defRPr/>
            </a:pP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566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31</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58F85EAE-ADDC-DF6F-7651-7E17D1E9CC80}"/>
              </a:ext>
            </a:extLst>
          </p:cNvPr>
          <p:cNvSpPr txBox="1"/>
          <p:nvPr/>
        </p:nvSpPr>
        <p:spPr>
          <a:xfrm>
            <a:off x="0" y="1730902"/>
            <a:ext cx="7315200" cy="4455835"/>
          </a:xfrm>
          <a:prstGeom prst="rect">
            <a:avLst/>
          </a:prstGeom>
          <a:noFill/>
        </p:spPr>
        <p:txBody>
          <a:bodyPr wrap="square">
            <a:spAutoFit/>
          </a:bodyPr>
          <a:lstStyle/>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الالتزامات القانونية والتعاقدية للطرفين. مثل هذه التغييرات لا تشكل خرقًا للأوامر العامة.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يمكّن مبدأ حرية التعاقد الأطراف بشكل عام من اختيار القانون الحاكم للعقد.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التغيرات علي المبادئ الذهبية للتوافق مع القانون الحاكم للعقد لا تشكل خرقًا للأوامر العامة؛ طالما كانت مناسبة وضرورية للتأكد من أن شروط العقد يتم التعبير عنها بشكل متوافق مع الطريقة التي سيتم تفسيرها من قبل هيئة التحكيم.</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3231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32</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1CEFE9AB-E330-8EB0-B30E-573D29C2AD1B}"/>
              </a:ext>
            </a:extLst>
          </p:cNvPr>
          <p:cNvSpPr txBox="1"/>
          <p:nvPr/>
        </p:nvSpPr>
        <p:spPr>
          <a:xfrm>
            <a:off x="-52754" y="1428255"/>
            <a:ext cx="7391400" cy="4524315"/>
          </a:xfrm>
          <a:prstGeom prst="rect">
            <a:avLst/>
          </a:prstGeom>
          <a:noFill/>
        </p:spPr>
        <p:txBody>
          <a:bodyPr wrap="square">
            <a:spAutoFit/>
          </a:bodyPr>
          <a:lstStyle/>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يشير أحد المصطلحات التالية كما هو مستخدم في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بشكل عام أنه يجوز تعديله بطريقة معقولة في العقد دون أن تتعارض مع أحكامه. " أو كما هو متفق عليه " أو " ما لم يتم الاتفاق على خلاف ذلك " أو " ما لم يتفق الطرفان على خلاف ذلك " أو " ما لم ينص على خلاف ذلك في الشروط الخاصة " أو</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 ما لم ينص على خلاف ذلك في هذه الشروط " أو " ما لم ينص العقد على خلاف ذلك "(والتي قد تشير إلى الشروط الخاصة، ومتطلبات صاحب العمل، و المواصفات، أو ملحق بيانات العطاء / العقد).</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عند إعداد الوثائق "الفنية"، من المهم ألا تعيد تحديد الواجبات أو الحقوق أو الالتزامات أو الأدوار أو</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مسؤوليات أي مشارك في العقد، بطريقة غير متوافقة مع</a:t>
            </a:r>
            <a:r>
              <a:rPr lang="ar-EG" altLang="en-US" sz="2400" dirty="0">
                <a:solidFill>
                  <a:schemeClr val="accent6">
                    <a:lumMod val="50000"/>
                  </a:schemeClr>
                </a:solidFill>
                <a:latin typeface="Arial" panose="020B0604020202020204" pitchFamily="34" charset="0"/>
                <a:cs typeface="Arial" panose="020B0604020202020204" pitchFamily="34" charset="0"/>
              </a:rPr>
              <a:t> الشروط العامة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كما</a:t>
            </a:r>
            <a:r>
              <a:rPr lang="ar-EG" altLang="en-US" sz="2400" dirty="0">
                <a:solidFill>
                  <a:schemeClr val="accent6">
                    <a:lumMod val="50000"/>
                  </a:schemeClr>
                </a:solidFill>
                <a:latin typeface="Arial" panose="020B0604020202020204" pitchFamily="34" charset="0"/>
                <a:cs typeface="Arial" panose="020B0604020202020204" pitchFamily="34" charset="0"/>
              </a:rPr>
              <a:t> تم تعديله</a:t>
            </a:r>
            <a:r>
              <a:rPr lang="ar-SA" altLang="en-US" sz="2400" dirty="0">
                <a:solidFill>
                  <a:schemeClr val="accent6">
                    <a:lumMod val="50000"/>
                  </a:schemeClr>
                </a:solidFill>
                <a:latin typeface="Arial" panose="020B0604020202020204" pitchFamily="34" charset="0"/>
                <a:cs typeface="Arial" panose="020B0604020202020204" pitchFamily="34" charset="0"/>
              </a:rPr>
              <a:t> في العقد.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7258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33</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75C18BCA-DF72-8CC4-128E-06B0638A00A5}"/>
              </a:ext>
            </a:extLst>
          </p:cNvPr>
          <p:cNvSpPr txBox="1"/>
          <p:nvPr/>
        </p:nvSpPr>
        <p:spPr>
          <a:xfrm>
            <a:off x="152400" y="1566755"/>
            <a:ext cx="7162800" cy="4524315"/>
          </a:xfrm>
          <a:prstGeom prst="rect">
            <a:avLst/>
          </a:prstGeom>
          <a:noFill/>
        </p:spPr>
        <p:txBody>
          <a:bodyPr wrap="square">
            <a:spAutoFit/>
          </a:bodyPr>
          <a:lstStyle/>
          <a:p>
            <a:pPr algn="r" rtl="1" eaLnBrk="1" hangingPunct="1">
              <a:spcAft>
                <a:spcPct val="0"/>
              </a:spcAft>
            </a:pPr>
            <a:r>
              <a:rPr lang="ar-SA" altLang="en-US" sz="2400" b="1" dirty="0">
                <a:solidFill>
                  <a:schemeClr val="accent6">
                    <a:lumMod val="50000"/>
                  </a:schemeClr>
                </a:solidFill>
                <a:latin typeface="Arial" panose="020B0604020202020204" pitchFamily="34" charset="0"/>
                <a:cs typeface="Arial" panose="020B0604020202020204" pitchFamily="34" charset="0"/>
              </a:rPr>
              <a:t>فمثلا، للمهندس دور محدد بوضوح بالكتاب الأحمر والوردي والأصفر لاتخاذ القرارات كما هو مطلوب بموجب العقد بعد التشاور مع الطرفين. سيكون خرقًا لـ </a:t>
            </a:r>
            <a:r>
              <a:rPr lang="en-US" altLang="en-US" sz="2400" b="1" dirty="0">
                <a:solidFill>
                  <a:schemeClr val="accent6">
                    <a:lumMod val="50000"/>
                  </a:schemeClr>
                </a:solidFill>
                <a:latin typeface="Arial" panose="020B0604020202020204" pitchFamily="34" charset="0"/>
                <a:cs typeface="Arial" panose="020B0604020202020204" pitchFamily="34" charset="0"/>
              </a:rPr>
              <a:t>GP1 </a:t>
            </a:r>
            <a:r>
              <a:rPr lang="ar-SA" altLang="en-US" sz="2400" b="1" dirty="0">
                <a:solidFill>
                  <a:schemeClr val="accent6">
                    <a:lumMod val="50000"/>
                  </a:schemeClr>
                </a:solidFill>
                <a:latin typeface="Arial" panose="020B0604020202020204" pitchFamily="34" charset="0"/>
                <a:cs typeface="Arial" panose="020B0604020202020204" pitchFamily="34" charset="0"/>
              </a:rPr>
              <a:t>للعقد ما يلي:</a:t>
            </a:r>
            <a:endParaRPr lang="en-US" altLang="en-US" sz="2400" b="1"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أن يطلب من المهندس طلب الموافقة من صاحب العمل من قبل إصدار أي قرار بموجب الفقرة الفرعية 3.7 [اتفاقية أو تحديد] (3.5 في طبعات 1999).</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متطلبات المشروع تشمل القوانين المعمول بها على تنفيذ الأعمال، وكذلك القوانين المعمول بها ذات الصلة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 بالإضافة إلى حقوق والتزامات المشاركين في العقد بموجب القانون الحاكم. أي تغييرات في العقد يجب أن تكون متوافقة مع القوانين المعمول بها والقانون الحاكم للدولة</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buFont typeface="Arial" panose="020B0604020202020204" pitchFamily="34" charset="0"/>
              <a:buChar char="•"/>
            </a:pPr>
            <a:r>
              <a:rPr lang="ar-SA" altLang="en-US" sz="2400" dirty="0">
                <a:solidFill>
                  <a:schemeClr val="accent6">
                    <a:lumMod val="50000"/>
                  </a:schemeClr>
                </a:solidFill>
                <a:latin typeface="Arial" panose="020B0604020202020204" pitchFamily="34" charset="0"/>
                <a:cs typeface="Arial" panose="020B0604020202020204" pitchFamily="34" charset="0"/>
              </a:rPr>
              <a:t>العقد مناسب وضروري ولا يتعارض مع ما جاء في المبدأ الذهبي الأول</a:t>
            </a: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8913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34</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DD723FB9-C36C-5F88-B4DB-C40774408515}"/>
              </a:ext>
            </a:extLst>
          </p:cNvPr>
          <p:cNvSpPr txBox="1"/>
          <p:nvPr/>
        </p:nvSpPr>
        <p:spPr>
          <a:xfrm>
            <a:off x="228600" y="1523153"/>
            <a:ext cx="7010400" cy="5009833"/>
          </a:xfrm>
          <a:prstGeom prst="rect">
            <a:avLst/>
          </a:prstGeom>
          <a:noFill/>
        </p:spPr>
        <p:txBody>
          <a:bodyPr wrap="square">
            <a:spAutoFit/>
          </a:bodyPr>
          <a:lstStyle/>
          <a:p>
            <a:pPr algn="r" rtl="1" eaLnBrk="1" hangingPunct="1">
              <a:lnSpc>
                <a:spcPct val="150000"/>
              </a:lnSpc>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 صياغة أي نص يعدل الأدوار أو الواجبات أو الالتزامات على النحو المحدد في </a:t>
            </a:r>
            <a:r>
              <a:rPr lang="ar-EG" altLang="en-US" sz="2400" dirty="0">
                <a:solidFill>
                  <a:schemeClr val="accent6">
                    <a:lumMod val="50000"/>
                  </a:schemeClr>
                </a:solidFill>
                <a:latin typeface="Arial" panose="020B0604020202020204" pitchFamily="34" charset="0"/>
                <a:cs typeface="Arial" panose="020B0604020202020204" pitchFamily="34" charset="0"/>
              </a:rPr>
              <a:t>الشروط العامة للعقد</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يجب ألا يؤدي إلي خلل في المخاطر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هناك نوعان من الاعتبارات البديلة التي ينطوي عليها الامتثال مع المبدأ الرابع </a:t>
            </a:r>
            <a:r>
              <a:rPr lang="en-US" altLang="en-US" sz="2400" dirty="0">
                <a:solidFill>
                  <a:schemeClr val="accent6">
                    <a:lumMod val="50000"/>
                  </a:schemeClr>
                </a:solidFill>
                <a:latin typeface="Arial" panose="020B0604020202020204" pitchFamily="34" charset="0"/>
                <a:cs typeface="Arial" panose="020B0604020202020204" pitchFamily="34" charset="0"/>
              </a:rPr>
              <a:t>GP4 </a:t>
            </a:r>
            <a:r>
              <a:rPr lang="ar-SA" altLang="en-US" sz="2400" dirty="0">
                <a:solidFill>
                  <a:schemeClr val="accent6">
                    <a:lumMod val="50000"/>
                  </a:schemeClr>
                </a:solidFill>
                <a:latin typeface="Arial" panose="020B0604020202020204" pitchFamily="34" charset="0"/>
                <a:cs typeface="Arial" panose="020B0604020202020204" pitchFamily="34" charset="0"/>
              </a:rPr>
              <a:t>فيما يتعلق بتزويد المشاركين في العقد بوقتًا معقولاً لأداء التزاماتهم وممارسة حقوقهم </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الأطر الزمنية "الافتراضية" (أي تلك المؤهلة بعبارة مثل "ما لم يتفق الطرفان على خلاف ذلك")</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lnSpc>
                <a:spcPct val="150000"/>
              </a:lnSpc>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46485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35</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
        <p:nvSpPr>
          <p:cNvPr id="3" name="TextBox 2">
            <a:extLst>
              <a:ext uri="{FF2B5EF4-FFF2-40B4-BE49-F238E27FC236}">
                <a16:creationId xmlns:a16="http://schemas.microsoft.com/office/drawing/2014/main" id="{7FB8F3B2-7B38-7E04-5027-E5AA9B1399E3}"/>
              </a:ext>
            </a:extLst>
          </p:cNvPr>
          <p:cNvSpPr txBox="1"/>
          <p:nvPr/>
        </p:nvSpPr>
        <p:spPr>
          <a:xfrm>
            <a:off x="17318" y="1066800"/>
            <a:ext cx="7239000" cy="5262979"/>
          </a:xfrm>
          <a:prstGeom prst="rect">
            <a:avLst/>
          </a:prstGeom>
          <a:noFill/>
        </p:spPr>
        <p:txBody>
          <a:bodyPr wrap="square">
            <a:spAutoFit/>
          </a:bodyPr>
          <a:lstStyle/>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عندما يتم تعديله يجب ألا يكون قصيراً غير معقول أو تكون الأطر الزمنية طويلة بشكل غير معقول. أو يكون الإطار الزمني قصير بشكل غير معقول، إذا لم يوفر الوقت الكافي لـ المشارك في العقد لأداء واجباته بشكل صحيح أو ممارسة حقوقها؛ إذا كان الإطار الزمني سيكون طويلاً بشكل غير معقول فإن ذلك يؤثر بشكل كبير على تمتع الطرف بحقوقه، مثل حق المقاول في تعليق الأعمال أو إنهائها.</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تتطلب </a:t>
            </a:r>
            <a:r>
              <a:rPr lang="ar-EG" altLang="en-US" sz="2400" dirty="0">
                <a:solidFill>
                  <a:schemeClr val="accent6">
                    <a:lumMod val="50000"/>
                  </a:schemeClr>
                </a:solidFill>
                <a:latin typeface="Arial" panose="020B0604020202020204" pitchFamily="34" charset="0"/>
                <a:cs typeface="Arial" panose="020B0604020202020204" pitchFamily="34" charset="0"/>
              </a:rPr>
              <a:t>القاعدة الذهبية </a:t>
            </a:r>
            <a:r>
              <a:rPr lang="ar-SA" altLang="en-US" sz="2400" dirty="0">
                <a:solidFill>
                  <a:schemeClr val="accent6">
                    <a:lumMod val="50000"/>
                  </a:schemeClr>
                </a:solidFill>
                <a:latin typeface="Arial" panose="020B0604020202020204" pitchFamily="34" charset="0"/>
                <a:cs typeface="Arial" panose="020B0604020202020204" pitchFamily="34" charset="0"/>
              </a:rPr>
              <a:t>الخامس</a:t>
            </a:r>
            <a:r>
              <a:rPr lang="ar-EG" altLang="en-US" sz="2400" dirty="0">
                <a:solidFill>
                  <a:schemeClr val="accent6">
                    <a:lumMod val="50000"/>
                  </a:schemeClr>
                </a:solidFill>
                <a:latin typeface="Arial" panose="020B0604020202020204" pitchFamily="34" charset="0"/>
                <a:cs typeface="Arial" panose="020B0604020202020204" pitchFamily="34" charset="0"/>
              </a:rPr>
              <a:t>ة</a:t>
            </a:r>
            <a:r>
              <a:rPr lang="ar-SA" altLang="en-US" sz="2400" dirty="0">
                <a:solidFill>
                  <a:schemeClr val="accent6">
                    <a:lumMod val="50000"/>
                  </a:schemeClr>
                </a:solidFill>
                <a:latin typeface="Arial" panose="020B0604020202020204" pitchFamily="34" charset="0"/>
                <a:cs typeface="Arial" panose="020B0604020202020204" pitchFamily="34" charset="0"/>
              </a:rPr>
              <a:t> </a:t>
            </a:r>
            <a:r>
              <a:rPr lang="en-US" altLang="en-US" sz="2400" dirty="0">
                <a:solidFill>
                  <a:schemeClr val="accent6">
                    <a:lumMod val="50000"/>
                  </a:schemeClr>
                </a:solidFill>
                <a:latin typeface="Arial" panose="020B0604020202020204" pitchFamily="34" charset="0"/>
                <a:cs typeface="Arial" panose="020B0604020202020204" pitchFamily="34" charset="0"/>
              </a:rPr>
              <a:t>GP5 </a:t>
            </a:r>
            <a:r>
              <a:rPr lang="ar-SA" altLang="en-US" sz="2400" dirty="0">
                <a:solidFill>
                  <a:schemeClr val="accent6">
                    <a:lumMod val="50000"/>
                  </a:schemeClr>
                </a:solidFill>
                <a:latin typeface="Arial" panose="020B0604020202020204" pitchFamily="34" charset="0"/>
                <a:cs typeface="Arial" panose="020B0604020202020204" pitchFamily="34" charset="0"/>
              </a:rPr>
              <a:t>أن ينص العقد على </a:t>
            </a:r>
            <a:r>
              <a:rPr lang="en-US" altLang="en-US" sz="2400" dirty="0">
                <a:solidFill>
                  <a:schemeClr val="accent6">
                    <a:lumMod val="50000"/>
                  </a:schemeClr>
                </a:solidFill>
                <a:latin typeface="Arial" panose="020B0604020202020204" pitchFamily="34" charset="0"/>
                <a:cs typeface="Arial" panose="020B0604020202020204" pitchFamily="34" charset="0"/>
              </a:rPr>
              <a:t>DAAB</a:t>
            </a:r>
            <a:r>
              <a:rPr lang="ar-SA" altLang="en-US" sz="2400" dirty="0">
                <a:solidFill>
                  <a:schemeClr val="accent6">
                    <a:lumMod val="50000"/>
                  </a:schemeClr>
                </a:solidFill>
                <a:latin typeface="Arial" panose="020B0604020202020204" pitchFamily="34" charset="0"/>
                <a:cs typeface="Arial" panose="020B0604020202020204" pitchFamily="34" charset="0"/>
              </a:rPr>
              <a:t> (أو </a:t>
            </a:r>
            <a:r>
              <a:rPr lang="en-US" altLang="en-US" sz="2400" dirty="0">
                <a:solidFill>
                  <a:schemeClr val="accent6">
                    <a:lumMod val="50000"/>
                  </a:schemeClr>
                </a:solidFill>
                <a:latin typeface="Arial" panose="020B0604020202020204" pitchFamily="34" charset="0"/>
                <a:cs typeface="Arial" panose="020B0604020202020204" pitchFamily="34" charset="0"/>
              </a:rPr>
              <a:t>DAB</a:t>
            </a:r>
            <a:r>
              <a:rPr lang="ar-SA" altLang="en-US" sz="2400" dirty="0">
                <a:solidFill>
                  <a:schemeClr val="accent6">
                    <a:lumMod val="50000"/>
                  </a:schemeClr>
                </a:solidFill>
                <a:latin typeface="Arial" panose="020B0604020202020204" pitchFamily="34" charset="0"/>
                <a:cs typeface="Arial" panose="020B0604020202020204" pitchFamily="34" charset="0"/>
              </a:rPr>
              <a:t>) لإصدار قرار ملزم مؤقتًا بشأن أي نزاع رسمي، كشرط مسبق لإحالة النزاع إلى التحكيم.</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r>
              <a:rPr lang="ar-SA" altLang="en-US" sz="2400" dirty="0">
                <a:solidFill>
                  <a:schemeClr val="accent6">
                    <a:lumMod val="50000"/>
                  </a:schemeClr>
                </a:solidFill>
                <a:latin typeface="Arial" panose="020B0604020202020204" pitchFamily="34" charset="0"/>
                <a:cs typeface="Arial" panose="020B0604020202020204" pitchFamily="34" charset="0"/>
              </a:rPr>
              <a:t>يستلزم الامتثال لـ</a:t>
            </a:r>
            <a:r>
              <a:rPr lang="ar-EG" altLang="en-US" sz="2400" dirty="0">
                <a:solidFill>
                  <a:schemeClr val="accent6">
                    <a:lumMod val="50000"/>
                  </a:schemeClr>
                </a:solidFill>
                <a:latin typeface="Arial" panose="020B0604020202020204" pitchFamily="34" charset="0"/>
                <a:cs typeface="Arial" panose="020B0604020202020204" pitchFamily="34" charset="0"/>
              </a:rPr>
              <a:t>لقاعدتين الذهبيتين الاولي و الخامسة</a:t>
            </a:r>
            <a:r>
              <a:rPr lang="ar-SA" altLang="en-US" sz="2400" dirty="0">
                <a:solidFill>
                  <a:schemeClr val="accent6">
                    <a:lumMod val="50000"/>
                  </a:schemeClr>
                </a:solidFill>
                <a:latin typeface="Arial" panose="020B0604020202020204" pitchFamily="34" charset="0"/>
                <a:cs typeface="Arial" panose="020B0604020202020204" pitchFamily="34" charset="0"/>
              </a:rPr>
              <a:t> </a:t>
            </a:r>
            <a:r>
              <a:rPr lang="en-US" altLang="en-US" sz="2400" dirty="0">
                <a:solidFill>
                  <a:schemeClr val="accent6">
                    <a:lumMod val="50000"/>
                  </a:schemeClr>
                </a:solidFill>
                <a:latin typeface="Arial" panose="020B0604020202020204" pitchFamily="34" charset="0"/>
                <a:cs typeface="Arial" panose="020B0604020202020204" pitchFamily="34" charset="0"/>
              </a:rPr>
              <a:t>GP5</a:t>
            </a:r>
            <a:r>
              <a:rPr lang="ar-SA" altLang="en-US" sz="2400" dirty="0">
                <a:solidFill>
                  <a:schemeClr val="accent6">
                    <a:lumMod val="50000"/>
                  </a:schemeClr>
                </a:solidFill>
                <a:latin typeface="Arial" panose="020B0604020202020204" pitchFamily="34" charset="0"/>
                <a:cs typeface="Arial" panose="020B0604020202020204" pitchFamily="34" charset="0"/>
              </a:rPr>
              <a:t> (و</a:t>
            </a:r>
            <a:r>
              <a:rPr lang="en-US" altLang="en-US" sz="2400" dirty="0">
                <a:solidFill>
                  <a:schemeClr val="accent6">
                    <a:lumMod val="50000"/>
                  </a:schemeClr>
                </a:solidFill>
                <a:latin typeface="Arial" panose="020B0604020202020204" pitchFamily="34" charset="0"/>
                <a:cs typeface="Arial" panose="020B0604020202020204" pitchFamily="34" charset="0"/>
              </a:rPr>
              <a:t>GP1</a:t>
            </a:r>
            <a:r>
              <a:rPr lang="ar-SA" altLang="en-US" sz="2400" dirty="0">
                <a:solidFill>
                  <a:schemeClr val="accent6">
                    <a:lumMod val="50000"/>
                  </a:schemeClr>
                </a:solidFill>
                <a:latin typeface="Arial" panose="020B0604020202020204" pitchFamily="34" charset="0"/>
                <a:cs typeface="Arial" panose="020B0604020202020204" pitchFamily="34" charset="0"/>
              </a:rPr>
              <a:t>) </a:t>
            </a:r>
            <a:r>
              <a:rPr lang="ar-EG" altLang="en-US" sz="2400" dirty="0">
                <a:solidFill>
                  <a:schemeClr val="accent6">
                    <a:lumMod val="50000"/>
                  </a:schemeClr>
                </a:solidFill>
                <a:latin typeface="Arial" panose="020B0604020202020204" pitchFamily="34" charset="0"/>
                <a:cs typeface="Arial" panose="020B0604020202020204" pitchFamily="34" charset="0"/>
              </a:rPr>
              <a:t>مع </a:t>
            </a:r>
            <a:r>
              <a:rPr lang="ar-SA" altLang="en-US" sz="2400" dirty="0">
                <a:solidFill>
                  <a:schemeClr val="accent6">
                    <a:lumMod val="50000"/>
                  </a:schemeClr>
                </a:solidFill>
                <a:latin typeface="Arial" panose="020B0604020202020204" pitchFamily="34" charset="0"/>
                <a:cs typeface="Arial" panose="020B0604020202020204" pitchFamily="34" charset="0"/>
              </a:rPr>
              <a:t>الاحتفاظ </a:t>
            </a:r>
            <a:r>
              <a:rPr lang="ar-EG" altLang="en-US" sz="2400" dirty="0">
                <a:solidFill>
                  <a:schemeClr val="accent6">
                    <a:lumMod val="50000"/>
                  </a:schemeClr>
                </a:solidFill>
                <a:latin typeface="Arial" panose="020B0604020202020204" pitchFamily="34" charset="0"/>
                <a:cs typeface="Arial" panose="020B0604020202020204" pitchFamily="34" charset="0"/>
              </a:rPr>
              <a:t>بالشروط العامة للعقد </a:t>
            </a:r>
            <a:r>
              <a:rPr lang="ar-SA" altLang="en-US" sz="2400" dirty="0">
                <a:solidFill>
                  <a:schemeClr val="accent6">
                    <a:lumMod val="50000"/>
                  </a:schemeClr>
                </a:solidFill>
                <a:latin typeface="Arial" panose="020B0604020202020204" pitchFamily="34" charset="0"/>
                <a:cs typeface="Arial" panose="020B0604020202020204" pitchFamily="34" charset="0"/>
              </a:rPr>
              <a:t>في </a:t>
            </a:r>
            <a:r>
              <a:rPr lang="en-US" altLang="en-US" sz="2400" dirty="0">
                <a:solidFill>
                  <a:schemeClr val="accent6">
                    <a:lumMod val="50000"/>
                  </a:schemeClr>
                </a:solidFill>
                <a:latin typeface="Arial" panose="020B0604020202020204" pitchFamily="34" charset="0"/>
                <a:cs typeface="Arial" panose="020B0604020202020204" pitchFamily="34" charset="0"/>
              </a:rPr>
              <a:t>GCs </a:t>
            </a:r>
            <a:r>
              <a:rPr lang="ar-SA" altLang="en-US" sz="2400" dirty="0">
                <a:solidFill>
                  <a:schemeClr val="accent6">
                    <a:lumMod val="50000"/>
                  </a:schemeClr>
                </a:solidFill>
                <a:latin typeface="Arial" panose="020B0604020202020204" pitchFamily="34" charset="0"/>
                <a:cs typeface="Arial" panose="020B0604020202020204" pitchFamily="34" charset="0"/>
              </a:rPr>
              <a:t>البنود التي تشير إلى دور وتشغيل </a:t>
            </a:r>
            <a:r>
              <a:rPr lang="en-US" altLang="en-US" sz="2400" dirty="0">
                <a:solidFill>
                  <a:schemeClr val="accent6">
                    <a:lumMod val="50000"/>
                  </a:schemeClr>
                </a:solidFill>
                <a:latin typeface="Arial" panose="020B0604020202020204" pitchFamily="34" charset="0"/>
                <a:cs typeface="Arial" panose="020B0604020202020204" pitchFamily="34" charset="0"/>
              </a:rPr>
              <a:t>DAAB / DAB</a:t>
            </a:r>
            <a:r>
              <a:rPr lang="ar-SA" altLang="en-US" sz="2400" dirty="0">
                <a:solidFill>
                  <a:schemeClr val="accent6">
                    <a:lumMod val="50000"/>
                  </a:schemeClr>
                </a:solidFill>
                <a:latin typeface="Arial" panose="020B0604020202020204" pitchFamily="34" charset="0"/>
                <a:cs typeface="Arial" panose="020B0604020202020204" pitchFamily="34" charset="0"/>
              </a:rPr>
              <a:t>، ولا تغير بشكل كبير من دورها وواجباتها والتزاماتها وحقوقها المحددة في </a:t>
            </a:r>
            <a:r>
              <a:rPr lang="en-US" altLang="en-US" sz="2400" dirty="0">
                <a:solidFill>
                  <a:schemeClr val="accent6">
                    <a:lumMod val="50000"/>
                  </a:schemeClr>
                </a:solidFill>
                <a:latin typeface="Arial" panose="020B0604020202020204" pitchFamily="34" charset="0"/>
                <a:cs typeface="Arial" panose="020B0604020202020204" pitchFamily="34" charset="0"/>
              </a:rPr>
              <a:t>GCs</a:t>
            </a:r>
            <a:r>
              <a:rPr lang="ar-SA" altLang="en-US" sz="2400" dirty="0">
                <a:solidFill>
                  <a:schemeClr val="accent6">
                    <a:lumMod val="50000"/>
                  </a:schemeClr>
                </a:solidFill>
                <a:latin typeface="Arial" panose="020B0604020202020204" pitchFamily="34" charset="0"/>
                <a:cs typeface="Arial" panose="020B0604020202020204" pitchFamily="34" charset="0"/>
              </a:rPr>
              <a:t>.</a:t>
            </a:r>
            <a:endParaRPr lang="en-US" altLang="en-US" sz="2400" dirty="0">
              <a:solidFill>
                <a:schemeClr val="accent6">
                  <a:lumMod val="50000"/>
                </a:schemeClr>
              </a:solidFill>
              <a:latin typeface="Arial" panose="020B0604020202020204" pitchFamily="34" charset="0"/>
              <a:cs typeface="Arial" panose="020B0604020202020204" pitchFamily="34" charset="0"/>
            </a:endParaRPr>
          </a:p>
          <a:p>
            <a:pPr algn="r" rtl="1" eaLnBrk="1" hangingPunct="1">
              <a:spcAft>
                <a:spcPct val="0"/>
              </a:spcAft>
            </a:pPr>
            <a:endParaRPr lang="en-US" altLang="en-US" sz="24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900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377" y="1295400"/>
            <a:ext cx="7315200" cy="3770263"/>
          </a:xfrm>
          <a:prstGeom prst="rect">
            <a:avLst/>
          </a:prstGeom>
        </p:spPr>
        <p:txBody>
          <a:bodyPr wrap="square">
            <a:spAutoFit/>
          </a:bodyPr>
          <a:lstStyle/>
          <a:p>
            <a:pPr marL="457200" lvl="0" indent="-381000" algn="r" rtl="1" eaLnBrk="0" fontAlgn="base" hangingPunct="0">
              <a:spcBef>
                <a:spcPts val="600"/>
              </a:spcBef>
              <a:spcAft>
                <a:spcPct val="0"/>
              </a:spcAft>
              <a:buClr>
                <a:srgbClr val="000000"/>
              </a:buClr>
              <a:buSzPts val="2400"/>
              <a:buFont typeface="Arial" pitchFamily="34" charset="0"/>
              <a:buChar char="◦"/>
            </a:pP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تنظم </a:t>
            </a:r>
            <a:r>
              <a:rPr kumimoji="0" lang="ar-EG"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ندوات ومؤتمرات وفعاليات أخرى لتعزيز أهدافها:</a:t>
            </a:r>
            <a:endParaRPr kumimoji="0" lang="en-US"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19100" lvl="0" indent="-3429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الحفاظ على معايير أخلاقية ومهنية عالية؛ تبادل الآراء والمعلومات؛ مناقشة المشاكل ذات الاهتمام المشترك بين اتحادات الأعضاء وممثلي المؤسسات المالية الدولية؛ وتطوير صناعة الاستشارات الهندسية في الدول النامية.</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19100" lvl="0" indent="-3429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يؤيد أعضاء فيديك قوانين فيديك وبيانات سياستها ويلتزمون بقوانين مدونة الأخلاق بالفيديك التي تدعو إلى الكفاءة المهنية والمشورة المحايدة والمنفتحة والمنافسة العادلة.</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19100" lvl="0" indent="-3429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تنشر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تعزيزًا لأهدافها، النماذج القياسية الدولية للعقود الخاصة بـالأعمال (نموذج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العقد ال</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مختصر،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نموذج عقد ال</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إنشاءات،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عقود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بناء المصانع والتصميم،</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عقود ال</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a:t>
            </a:r>
            <a:r>
              <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EPC</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/تسليم المفتاح) والاتفاقيات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بين ا</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لعملاء، والاستشاريين، والاستشاريين الفرعيين، والمشاريع المشتركة،، جنبًا إلى جنب مع المواد ذات الصلة مثل نماذج التأهيل المسبق القياسية</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للاستشاريين و المقاولين</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4</a:t>
            </a:fld>
            <a:endParaRPr lang="en-US"/>
          </a:p>
        </p:txBody>
      </p:sp>
    </p:spTree>
    <p:extLst>
      <p:ext uri="{BB962C8B-B14F-4D97-AF65-F5344CB8AC3E}">
        <p14:creationId xmlns:p14="http://schemas.microsoft.com/office/powerpoint/2010/main" val="3736739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295400"/>
            <a:ext cx="7315200" cy="3708708"/>
          </a:xfrm>
          <a:prstGeom prst="rect">
            <a:avLst/>
          </a:prstGeom>
        </p:spPr>
        <p:txBody>
          <a:bodyPr wrap="square">
            <a:spAutoFit/>
          </a:bodyPr>
          <a:lstStyle/>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تنشر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أيضًا وثائق ممارسة الأعمال مثل بيانات السياسة وموقف الأوراق والأدلة والمبادئ التوجيهية وكتيبات التدريب ومجموعات الموارد التدريبية في المناطق</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نظم الإدارة (إدارة الجودة، إدارة المخاطر، إدارة النزاهة، إدارة البيئة والاستدامة) والعمليات التجارية (اختيار استشاري، جودة الاختيار على أساس العطاءات والمشتريات والتأمين والمسؤولية ونقل التكنولوجيا).</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تنظم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برنامجًا واسعًا من الندوات والمؤتمرات وبناء القدرات ورش عمل ودورات تدريبية.</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تهدف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إلى الحفاظ على معايير أخلاقية ومهنية عالية في جميع أنحاء الاستشارات الصناعة الهندسية من خلال تبادل الآراء</a:t>
            </a:r>
            <a:r>
              <a:rPr kumimoji="0" lang="ar-EG" altLang="en-US" sz="2000" b="1" i="0" u="none" strike="noStrike" kern="0" cap="none" spc="0" normalizeH="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والمعلومات، مع مناقشة المشاكل ذات الاهتمام المشترك بين اتحادات الأعضاء وممثلي الأطراف المتعددة الأطراف بنوك التنمية والمؤسسات المالية الدولية الأخرى. </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5</a:t>
            </a:fld>
            <a:endParaRPr lang="en-US"/>
          </a:p>
        </p:txBody>
      </p:sp>
    </p:spTree>
    <p:extLst>
      <p:ext uri="{BB962C8B-B14F-4D97-AF65-F5344CB8AC3E}">
        <p14:creationId xmlns:p14="http://schemas.microsoft.com/office/powerpoint/2010/main" val="2411156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bAbbas\Desktop\aca logo.jp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4653"/>
            <a:ext cx="7315200" cy="6872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4654" y="767100"/>
            <a:ext cx="7315200" cy="5616922"/>
          </a:xfrm>
          <a:prstGeom prst="rect">
            <a:avLst/>
          </a:prstGeom>
        </p:spPr>
        <p:txBody>
          <a:bodyPr wrap="square">
            <a:spAutoFit/>
          </a:bodyPr>
          <a:lstStyle/>
          <a:p>
            <a:pPr marL="457200" lvl="0" indent="-381000" algn="r" rtl="1" eaLnBrk="0" fontAlgn="base" hangingPunct="0">
              <a:spcBef>
                <a:spcPts val="600"/>
              </a:spcBef>
              <a:spcAft>
                <a:spcPct val="0"/>
              </a:spcAft>
              <a:buClr>
                <a:srgbClr val="000000"/>
              </a:buClr>
              <a:buSzPts val="2400"/>
              <a:buFont typeface="Arial" pitchFamily="34" charset="0"/>
              <a:buChar char="◦"/>
            </a:pPr>
            <a:r>
              <a:rPr kumimoji="0" lang="ar-SA"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الأحكام والشروط</a:t>
            </a:r>
            <a:endParaRPr kumimoji="0" lang="en-US" altLang="en-US" sz="2400" b="1" i="0" u="sng"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يعتبر النشر على نطاق واسع وقبول واستخدام منشورات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وترجماتها وسائل مهمة لإنجاز مهمة </a:t>
            </a:r>
            <a:r>
              <a:rPr lang="ar-EG" altLang="en-US" sz="2000" b="1" kern="0" dirty="0">
                <a:solidFill>
                  <a:srgbClr val="000000"/>
                </a:solidFill>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وبالتالي يتم الترويج لها بنشاط من قبل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a:t>
            </a:r>
            <a:endPar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إن استخدام المطبوعات الأصلية</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للفيديك</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أمر ضروري لحماية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مصالح. لا تشجع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تعديل منشوراتها ، و</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الا</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في ظروف استثنائية تسمح بالتعديل أو النسخ أو التضمين في مكان آخر. </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457200" lvl="0" indent="-381000" algn="r" rtl="1" eaLnBrk="0" fontAlgn="base" hangingPunct="0">
              <a:spcBef>
                <a:spcPts val="600"/>
              </a:spcBef>
              <a:spcAft>
                <a:spcPct val="0"/>
              </a:spcAft>
              <a:buClr>
                <a:srgbClr val="000000"/>
              </a:buClr>
              <a:buSzPts val="2400"/>
              <a:buFont typeface="Wingdings" panose="05000000000000000000" pitchFamily="2" charset="2"/>
              <a:buChar char="Ø"/>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في حالة عقود واتفاقيات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 تهدف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إلى توفير شروط تعاقد متوازنة وعادلة من خلال ضمان سلامة منشوراتها. وبالتالي يُمنح المشتري أو المستخدم المرخص له لعقد أو اتفاقية فيديك الحق في:</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876300" lvl="1" indent="-342900" algn="r" rtl="1" eaLnBrk="0" fontAlgn="base" hangingPunct="0">
              <a:spcBef>
                <a:spcPts val="600"/>
              </a:spcBef>
              <a:spcAft>
                <a:spcPct val="0"/>
              </a:spcAft>
              <a:buClr>
                <a:srgbClr val="000000"/>
              </a:buClr>
              <a:buSzPts val="2400"/>
              <a:buFont typeface="Arial" panose="020B0604020202020204" pitchFamily="34" charset="0"/>
              <a:buChar char="•"/>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عمل نسخة واحدة من المستند الذي تم شراؤه، للاستخدام الشخصي والخاص.</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876300" lvl="1" indent="-342900" algn="r" rtl="1" eaLnBrk="0" fontAlgn="base" hangingPunct="0">
              <a:spcBef>
                <a:spcPts val="600"/>
              </a:spcBef>
              <a:spcAft>
                <a:spcPct val="0"/>
              </a:spcAft>
              <a:buClr>
                <a:srgbClr val="000000"/>
              </a:buClr>
              <a:buSzPts val="2400"/>
              <a:buFont typeface="Arial" panose="020B0604020202020204" pitchFamily="34" charset="0"/>
              <a:buChar char="•"/>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تضمين مستندات أخرى (أو ملفات إلكترونية) أما المستند الأصلي المطبوع (أو الملف الإلكتروني) أو الصفحات المطبوعة من ملف إلكتروني مقدم من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لهذا الغرض.</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876300" lvl="1" indent="-342900" algn="r" rtl="1" eaLnBrk="0" fontAlgn="base" hangingPunct="0">
              <a:spcBef>
                <a:spcPts val="600"/>
              </a:spcBef>
              <a:spcAft>
                <a:spcPct val="0"/>
              </a:spcAft>
              <a:buClr>
                <a:srgbClr val="000000"/>
              </a:buClr>
              <a:buSzPts val="2400"/>
              <a:buFont typeface="Arial" panose="020B0604020202020204" pitchFamily="34" charset="0"/>
              <a:buChar char="•"/>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يوضع ويوزع داخليًا و / أو بين الشركاء شروطًا خاصة محددة بوضوح باستخدام النص الوارد في منشور </a:t>
            </a:r>
            <a:r>
              <a:rPr kumimoji="0" lang="ar-EG"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الفيديك </a:t>
            </a: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خصيصًا لهذا الغرض.</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a:p>
            <a:pPr marL="876300" lvl="1" indent="-342900" algn="r" rtl="1" eaLnBrk="0" fontAlgn="base" hangingPunct="0">
              <a:spcBef>
                <a:spcPts val="600"/>
              </a:spcBef>
              <a:spcAft>
                <a:spcPct val="0"/>
              </a:spcAft>
              <a:buClr>
                <a:srgbClr val="000000"/>
              </a:buClr>
              <a:buSzPts val="2400"/>
              <a:buFont typeface="Arial" panose="020B0604020202020204" pitchFamily="34" charset="0"/>
              <a:buChar char="•"/>
            </a:pPr>
            <a:r>
              <a:rPr kumimoji="0" lang="ar-SA"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rPr>
              <a:t>إعادة إنتاج واستكمال وتوزيع أي نماذج داخليًا و / أو بين الشركاء، في كل من الأشكال المطبوعة والإلكترونية، المقدمة للإكمال من قبل المشتري أو المستخدم.</a:t>
            </a:r>
            <a:endParaRPr kumimoji="0" lang="en-US" altLang="en-US" sz="2000" b="1" i="0" u="none" strike="noStrike" kern="0" cap="none" spc="0" normalizeH="0" baseline="0" noProof="0" dirty="0">
              <a:ln>
                <a:noFill/>
              </a:ln>
              <a:solidFill>
                <a:srgbClr val="000000"/>
              </a:solidFill>
              <a:effectLst/>
              <a:uLnTx/>
              <a:uFillTx/>
              <a:latin typeface="Sakkal Majalla" panose="02000000000000000000" pitchFamily="2" charset="-78"/>
              <a:cs typeface="Sakkal Majalla" panose="02000000000000000000" pitchFamily="2" charset="-78"/>
              <a:sym typeface="Arial" pitchFamily="34" charset="0"/>
            </a:endParaRPr>
          </a:p>
        </p:txBody>
      </p:sp>
      <p:sp>
        <p:nvSpPr>
          <p:cNvPr id="4" name="Slide Number Placeholder 3"/>
          <p:cNvSpPr>
            <a:spLocks noGrp="1"/>
          </p:cNvSpPr>
          <p:nvPr>
            <p:ph type="sldNum" sz="quarter" idx="12"/>
          </p:nvPr>
        </p:nvSpPr>
        <p:spPr/>
        <p:txBody>
          <a:bodyPr/>
          <a:lstStyle/>
          <a:p>
            <a:fld id="{E6399E6D-F375-4A8F-B198-DB763C597A06}" type="slidenum">
              <a:rPr lang="en-US" smtClean="0"/>
              <a:t>6</a:t>
            </a:fld>
            <a:endParaRPr lang="en-US"/>
          </a:p>
        </p:txBody>
      </p:sp>
    </p:spTree>
    <p:extLst>
      <p:ext uri="{BB962C8B-B14F-4D97-AF65-F5344CB8AC3E}">
        <p14:creationId xmlns:p14="http://schemas.microsoft.com/office/powerpoint/2010/main" val="1766110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2531" y="0"/>
            <a:ext cx="7280031" cy="69195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p:cNvSpPr>
            <a:spLocks noGrp="1"/>
          </p:cNvSpPr>
          <p:nvPr>
            <p:ph type="sldNum" sz="quarter" idx="12"/>
          </p:nvPr>
        </p:nvSpPr>
        <p:spPr/>
        <p:txBody>
          <a:bodyPr/>
          <a:lstStyle/>
          <a:p>
            <a:fld id="{E6399E6D-F375-4A8F-B198-DB763C597A06}" type="slidenum">
              <a:rPr lang="en-US" smtClean="0"/>
              <a:t>7</a:t>
            </a:fld>
            <a:endParaRPr lang="en-US"/>
          </a:p>
        </p:txBody>
      </p:sp>
      <p:graphicFrame>
        <p:nvGraphicFramePr>
          <p:cNvPr id="9" name="Diagram 8"/>
          <p:cNvGraphicFramePr/>
          <p:nvPr>
            <p:extLst>
              <p:ext uri="{D42A27DB-BD31-4B8C-83A1-F6EECF244321}">
                <p14:modId xmlns:p14="http://schemas.microsoft.com/office/powerpoint/2010/main" val="360362269"/>
              </p:ext>
            </p:extLst>
          </p:nvPr>
        </p:nvGraphicFramePr>
        <p:xfrm>
          <a:off x="35169" y="266700"/>
          <a:ext cx="7171300" cy="6386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rot="5400000">
            <a:off x="4335260" y="2995919"/>
            <a:ext cx="6858000" cy="830997"/>
          </a:xfrm>
          <a:prstGeom prst="rect">
            <a:avLst/>
          </a:prstGeom>
          <a:noFill/>
        </p:spPr>
        <p:txBody>
          <a:bodyPr wrap="square" rtlCol="0">
            <a:spAutoFit/>
          </a:bodyPr>
          <a:lstStyle/>
          <a:p>
            <a:pPr algn="ctr"/>
            <a:r>
              <a:rPr lang="ar-EG" sz="2400" b="1" dirty="0">
                <a:solidFill>
                  <a:schemeClr val="tx2">
                    <a:lumMod val="10000"/>
                  </a:schemeClr>
                </a:solidFill>
              </a:rPr>
              <a:t>المبادئ الذهبية الخمسة للفيديك</a:t>
            </a:r>
          </a:p>
          <a:p>
            <a:pPr algn="ctr"/>
            <a:r>
              <a:rPr lang="en-US" sz="2400" b="1" dirty="0">
                <a:solidFill>
                  <a:schemeClr val="tx2">
                    <a:lumMod val="10000"/>
                  </a:schemeClr>
                </a:solidFill>
              </a:rPr>
              <a:t>FIVE GOLDEN PRINCIPLES OF FIDIC</a:t>
            </a:r>
          </a:p>
        </p:txBody>
      </p:sp>
    </p:spTree>
    <p:extLst>
      <p:ext uri="{BB962C8B-B14F-4D97-AF65-F5344CB8AC3E}">
        <p14:creationId xmlns:p14="http://schemas.microsoft.com/office/powerpoint/2010/main" val="1604808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773114" y="168516"/>
            <a:ext cx="4703886" cy="584775"/>
          </a:xfrm>
          <a:prstGeom prst="rect">
            <a:avLst/>
          </a:prstGeom>
        </p:spPr>
        <p:txBody>
          <a:bodyPr wrap="square">
            <a:spAutoFit/>
          </a:bodyPr>
          <a:lstStyle/>
          <a:p>
            <a:pPr marL="457200" lvl="0" indent="-381000" algn="ctr" rtl="1" fontAlgn="base">
              <a:spcBef>
                <a:spcPts val="600"/>
              </a:spcBef>
              <a:spcAft>
                <a:spcPct val="0"/>
              </a:spcAft>
              <a:buClr>
                <a:srgbClr val="000000"/>
              </a:buClr>
              <a:buSzPts val="2400"/>
            </a:pPr>
            <a:r>
              <a:rPr lang="ar-EG" altLang="en-US" sz="3200" b="1" u="sng" kern="0" dirty="0">
                <a:solidFill>
                  <a:srgbClr val="FFC000"/>
                </a:solidFill>
                <a:latin typeface="Arial" pitchFamily="34" charset="0"/>
                <a:cs typeface="Arial" pitchFamily="34" charset="0"/>
                <a:sym typeface="Arial" pitchFamily="34" charset="0"/>
              </a:rPr>
              <a:t>القواعد الذهبية لعقود الفيديك </a:t>
            </a:r>
          </a:p>
        </p:txBody>
      </p:sp>
      <p:sp>
        <p:nvSpPr>
          <p:cNvPr id="4" name="Slide Number Placeholder 3"/>
          <p:cNvSpPr>
            <a:spLocks noGrp="1"/>
          </p:cNvSpPr>
          <p:nvPr>
            <p:ph type="sldNum" sz="quarter" idx="12"/>
          </p:nvPr>
        </p:nvSpPr>
        <p:spPr/>
        <p:txBody>
          <a:bodyPr/>
          <a:lstStyle/>
          <a:p>
            <a:fld id="{E6399E6D-F375-4A8F-B198-DB763C597A06}" type="slidenum">
              <a:rPr lang="en-US" smtClean="0"/>
              <a:t>8</a:t>
            </a:fld>
            <a:endParaRPr lang="en-US"/>
          </a:p>
        </p:txBody>
      </p:sp>
      <p:sp>
        <p:nvSpPr>
          <p:cNvPr id="3" name="TextBox 2"/>
          <p:cNvSpPr txBox="1"/>
          <p:nvPr/>
        </p:nvSpPr>
        <p:spPr>
          <a:xfrm rot="10800000" flipH="1" flipV="1">
            <a:off x="1773115" y="3654614"/>
            <a:ext cx="5987469" cy="369332"/>
          </a:xfrm>
          <a:prstGeom prst="rect">
            <a:avLst/>
          </a:prstGeom>
          <a:noFill/>
        </p:spPr>
        <p:txBody>
          <a:bodyPr wrap="square" rtlCol="0">
            <a:spAutoFit/>
          </a:bodyPr>
          <a:lstStyle/>
          <a:p>
            <a:r>
              <a:rPr lang="en-US" dirty="0" err="1"/>
              <a:t>Kfmf,f</a:t>
            </a:r>
            <a:endParaRPr lang="en-US" dirty="0"/>
          </a:p>
        </p:txBody>
      </p:sp>
      <p:sp>
        <p:nvSpPr>
          <p:cNvPr id="5" name="TextBox 4"/>
          <p:cNvSpPr txBox="1"/>
          <p:nvPr/>
        </p:nvSpPr>
        <p:spPr>
          <a:xfrm>
            <a:off x="1371600" y="766820"/>
            <a:ext cx="5181600" cy="1169551"/>
          </a:xfrm>
          <a:prstGeom prst="rect">
            <a:avLst/>
          </a:prstGeom>
          <a:noFill/>
        </p:spPr>
        <p:txBody>
          <a:bodyPr wrap="square" rtlCol="0">
            <a:spAutoFit/>
          </a:bodyPr>
          <a:lstStyle/>
          <a:p>
            <a:pPr marL="76200" lvl="0" algn="r" rtl="1" fontAlgn="base">
              <a:spcBef>
                <a:spcPts val="600"/>
              </a:spcBef>
              <a:spcAft>
                <a:spcPct val="0"/>
              </a:spcAft>
              <a:buClr>
                <a:srgbClr val="000000"/>
              </a:buClr>
              <a:buSzPts val="2400"/>
            </a:pPr>
            <a:r>
              <a:rPr lang="ar-SA" altLang="en-US" sz="2000" b="1" kern="0" dirty="0">
                <a:solidFill>
                  <a:srgbClr val="000000"/>
                </a:solidFill>
                <a:latin typeface="Arial" pitchFamily="34" charset="0"/>
                <a:cs typeface="Arial" pitchFamily="34" charset="0"/>
                <a:sym typeface="Arial" pitchFamily="34" charset="0"/>
              </a:rPr>
              <a:t>1. التعاريف </a:t>
            </a:r>
            <a:endParaRPr lang="en-US" altLang="en-US" sz="2000" b="1" kern="0" dirty="0">
              <a:solidFill>
                <a:srgbClr val="000000"/>
              </a:solidFill>
              <a:latin typeface="Arial" pitchFamily="34" charset="0"/>
              <a:cs typeface="Arial" pitchFamily="34" charset="0"/>
              <a:sym typeface="Arial" pitchFamily="34" charset="0"/>
            </a:endParaRPr>
          </a:p>
          <a:p>
            <a:pPr marL="76200" lvl="0" algn="r" rtl="1" fontAlgn="base">
              <a:spcBef>
                <a:spcPts val="600"/>
              </a:spcBef>
              <a:spcAft>
                <a:spcPct val="0"/>
              </a:spcAft>
              <a:buClr>
                <a:srgbClr val="000000"/>
              </a:buClr>
              <a:buSzPts val="2400"/>
            </a:pPr>
            <a:r>
              <a:rPr lang="ar-SA" altLang="en-US" sz="2000" b="1" kern="0" dirty="0">
                <a:solidFill>
                  <a:srgbClr val="000000"/>
                </a:solidFill>
                <a:latin typeface="Arial" pitchFamily="34" charset="0"/>
                <a:cs typeface="Arial" pitchFamily="34" charset="0"/>
                <a:sym typeface="Arial" pitchFamily="34" charset="0"/>
              </a:rPr>
              <a:t>2. مقدمة </a:t>
            </a:r>
            <a:endParaRPr lang="en-US" altLang="en-US" sz="2000" b="1" kern="0" dirty="0">
              <a:solidFill>
                <a:srgbClr val="000000"/>
              </a:solidFill>
              <a:latin typeface="Arial" pitchFamily="34" charset="0"/>
              <a:cs typeface="Arial" pitchFamily="34" charset="0"/>
              <a:sym typeface="Arial" pitchFamily="34" charset="0"/>
            </a:endParaRPr>
          </a:p>
          <a:p>
            <a:pPr marL="76200" lvl="0" algn="r" rtl="1" fontAlgn="base">
              <a:spcBef>
                <a:spcPts val="600"/>
              </a:spcBef>
              <a:spcAft>
                <a:spcPct val="0"/>
              </a:spcAft>
              <a:buClr>
                <a:srgbClr val="000000"/>
              </a:buClr>
              <a:buSzPts val="2400"/>
            </a:pPr>
            <a:r>
              <a:rPr lang="ar-SA" altLang="en-US" sz="2000" b="1" kern="0" dirty="0">
                <a:solidFill>
                  <a:srgbClr val="000000"/>
                </a:solidFill>
                <a:latin typeface="Arial" pitchFamily="34" charset="0"/>
                <a:cs typeface="Arial" pitchFamily="34" charset="0"/>
                <a:sym typeface="Arial" pitchFamily="34" charset="0"/>
              </a:rPr>
              <a:t>3. اعتبارات عامة تتعلق </a:t>
            </a:r>
            <a:r>
              <a:rPr lang="ar-EG" altLang="en-US" sz="2000" b="1" kern="0" dirty="0">
                <a:solidFill>
                  <a:srgbClr val="000000"/>
                </a:solidFill>
                <a:latin typeface="Arial" pitchFamily="34" charset="0"/>
                <a:cs typeface="Arial" pitchFamily="34" charset="0"/>
                <a:sym typeface="Arial" pitchFamily="34" charset="0"/>
              </a:rPr>
              <a:t>بالمبادئ الذهبية للفيديك</a:t>
            </a:r>
            <a:r>
              <a:rPr lang="en-US" altLang="en-US" sz="2000" b="1" kern="0" dirty="0">
                <a:solidFill>
                  <a:srgbClr val="000000"/>
                </a:solidFill>
                <a:latin typeface="Arial" pitchFamily="34" charset="0"/>
                <a:cs typeface="Arial" pitchFamily="34" charset="0"/>
                <a:sym typeface="Arial" pitchFamily="34" charset="0"/>
              </a:rPr>
              <a:t>GPS)</a:t>
            </a:r>
            <a:r>
              <a:rPr lang="ar-SA" altLang="en-US" sz="2000" b="1" kern="0" dirty="0">
                <a:solidFill>
                  <a:srgbClr val="000000"/>
                </a:solidFill>
                <a:latin typeface="Arial" pitchFamily="34" charset="0"/>
                <a:cs typeface="Arial" pitchFamily="34" charset="0"/>
                <a:sym typeface="Arial" pitchFamily="34" charset="0"/>
              </a:rPr>
              <a:t>)</a:t>
            </a:r>
            <a:endParaRPr lang="en-US" altLang="en-US" sz="2000" b="1" kern="0" dirty="0">
              <a:solidFill>
                <a:srgbClr val="000000"/>
              </a:solidFill>
              <a:latin typeface="Arial" pitchFamily="34" charset="0"/>
              <a:cs typeface="Arial" pitchFamily="34" charset="0"/>
              <a:sym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310757072"/>
              </p:ext>
            </p:extLst>
          </p:nvPr>
        </p:nvGraphicFramePr>
        <p:xfrm>
          <a:off x="1773114" y="1936371"/>
          <a:ext cx="4664392" cy="4784789"/>
        </p:xfrm>
        <a:graphic>
          <a:graphicData uri="http://schemas.openxmlformats.org/drawingml/2006/table">
            <a:tbl>
              <a:tblPr firstRow="1" bandRow="1">
                <a:tableStyleId>{073A0DAA-6AF3-43AB-8588-CEC1D06C72B9}</a:tableStyleId>
              </a:tblPr>
              <a:tblGrid>
                <a:gridCol w="1108392">
                  <a:extLst>
                    <a:ext uri="{9D8B030D-6E8A-4147-A177-3AD203B41FA5}">
                      <a16:colId xmlns:a16="http://schemas.microsoft.com/office/drawing/2014/main" val="20000"/>
                    </a:ext>
                  </a:extLst>
                </a:gridCol>
                <a:gridCol w="3022600">
                  <a:extLst>
                    <a:ext uri="{9D8B030D-6E8A-4147-A177-3AD203B41FA5}">
                      <a16:colId xmlns:a16="http://schemas.microsoft.com/office/drawing/2014/main" val="20001"/>
                    </a:ext>
                  </a:extLst>
                </a:gridCol>
                <a:gridCol w="533400">
                  <a:extLst>
                    <a:ext uri="{9D8B030D-6E8A-4147-A177-3AD203B41FA5}">
                      <a16:colId xmlns:a16="http://schemas.microsoft.com/office/drawing/2014/main" val="20002"/>
                    </a:ext>
                  </a:extLst>
                </a:gridCol>
              </a:tblGrid>
              <a:tr h="152400">
                <a:tc gridSpan="3">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altLang="en-US" sz="2000" b="1" dirty="0">
                          <a:latin typeface="Arial" pitchFamily="34" charset="0"/>
                          <a:cs typeface="Arial" pitchFamily="34" charset="0"/>
                        </a:rPr>
                        <a:t>4. مبادئ فيديك الذهبية</a:t>
                      </a:r>
                    </a:p>
                  </a:txBody>
                  <a:tcPr/>
                </a:tc>
                <a:tc hMerge="1">
                  <a:txBody>
                    <a:bodyPr/>
                    <a:lstStyle/>
                    <a:p>
                      <a:endParaRPr lang="en-US" dirty="0"/>
                    </a:p>
                  </a:txBody>
                  <a:tcPr/>
                </a:tc>
                <a:tc hMerge="1">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altLang="en-US" sz="1800" b="1" dirty="0">
                        <a:latin typeface="Arial" pitchFamily="34" charset="0"/>
                        <a:cs typeface="Arial" pitchFamily="34" charset="0"/>
                      </a:endParaRPr>
                    </a:p>
                  </a:txBody>
                  <a:tcPr/>
                </a:tc>
                <a:extLst>
                  <a:ext uri="{0D108BD9-81ED-4DB2-BD59-A6C34878D82A}">
                    <a16:rowId xmlns:a16="http://schemas.microsoft.com/office/drawing/2014/main" val="10000"/>
                  </a:ext>
                </a:extLst>
              </a:tr>
              <a:tr h="370840">
                <a:tc>
                  <a:txBody>
                    <a:bodyPr/>
                    <a:lstStyle/>
                    <a:p>
                      <a:pPr algn="ctr" rtl="1"/>
                      <a:r>
                        <a:rPr lang="ar-EG" sz="1200" dirty="0">
                          <a:latin typeface="+mn-lt"/>
                        </a:rPr>
                        <a:t>المبدأ رقم 1</a:t>
                      </a:r>
                      <a:endParaRPr lang="en-US" sz="1200" dirty="0">
                        <a:latin typeface="+mn-lt"/>
                      </a:endParaRPr>
                    </a:p>
                  </a:txBody>
                  <a:tcPr/>
                </a:tc>
                <a:tc>
                  <a:txBody>
                    <a:bodyPr/>
                    <a:lstStyle/>
                    <a:p>
                      <a:pPr algn="ctr" rtl="1"/>
                      <a:r>
                        <a:rPr lang="en-US" sz="1600" dirty="0">
                          <a:latin typeface="+mn-lt"/>
                        </a:rPr>
                        <a:t>GP1</a:t>
                      </a:r>
                    </a:p>
                  </a:txBody>
                  <a:tcPr/>
                </a:tc>
                <a:tc>
                  <a:txBody>
                    <a:bodyPr/>
                    <a:lstStyle/>
                    <a:p>
                      <a:r>
                        <a:rPr lang="en-US" sz="1600" dirty="0">
                          <a:latin typeface="+mn-lt"/>
                        </a:rPr>
                        <a:t>1/4</a:t>
                      </a:r>
                    </a:p>
                  </a:txBody>
                  <a:tcPr/>
                </a:tc>
                <a:extLst>
                  <a:ext uri="{0D108BD9-81ED-4DB2-BD59-A6C34878D82A}">
                    <a16:rowId xmlns:a16="http://schemas.microsoft.com/office/drawing/2014/main" val="10001"/>
                  </a:ext>
                </a:extLst>
              </a:tr>
              <a:tr h="260068">
                <a:tc>
                  <a:txBody>
                    <a:bodyPr/>
                    <a:lstStyle/>
                    <a:p>
                      <a:pPr algn="ctr" rtl="1"/>
                      <a:r>
                        <a:rPr lang="ar-EG" sz="1200" dirty="0">
                          <a:latin typeface="+mn-lt"/>
                        </a:rPr>
                        <a:t>المبدأ رقم 2</a:t>
                      </a:r>
                    </a:p>
                    <a:p>
                      <a:pPr algn="ctr" rtl="1"/>
                      <a:endParaRPr lang="en-US" sz="1200" dirty="0">
                        <a:latin typeface="+mn-lt"/>
                      </a:endParaRPr>
                    </a:p>
                  </a:txBody>
                  <a:tcPr/>
                </a:tc>
                <a:tc>
                  <a:txBody>
                    <a:bodyPr/>
                    <a:lstStyle/>
                    <a:p>
                      <a:pPr algn="ctr" rtl="1"/>
                      <a:r>
                        <a:rPr lang="en-US" sz="1600" dirty="0">
                          <a:latin typeface="+mn-lt"/>
                        </a:rPr>
                        <a:t>GP2</a:t>
                      </a:r>
                    </a:p>
                  </a:txBody>
                  <a:tcPr/>
                </a:tc>
                <a:tc>
                  <a:txBody>
                    <a:bodyPr/>
                    <a:lstStyle/>
                    <a:p>
                      <a:r>
                        <a:rPr lang="en-US" sz="1600" dirty="0">
                          <a:latin typeface="+mn-lt"/>
                        </a:rPr>
                        <a:t>2/4</a:t>
                      </a:r>
                    </a:p>
                  </a:txBody>
                  <a:tcPr/>
                </a:tc>
                <a:extLst>
                  <a:ext uri="{0D108BD9-81ED-4DB2-BD59-A6C34878D82A}">
                    <a16:rowId xmlns:a16="http://schemas.microsoft.com/office/drawing/2014/main" val="10002"/>
                  </a:ext>
                </a:extLst>
              </a:tr>
              <a:tr h="268368">
                <a:tc>
                  <a:txBody>
                    <a:bodyPr/>
                    <a:lstStyle/>
                    <a:p>
                      <a:pPr algn="ctr" rtl="1"/>
                      <a:r>
                        <a:rPr lang="ar-EG" sz="1200" dirty="0">
                          <a:latin typeface="+mn-lt"/>
                        </a:rPr>
                        <a:t>المبدأ رقم 3</a:t>
                      </a:r>
                    </a:p>
                    <a:p>
                      <a:pPr algn="ctr" rtl="1"/>
                      <a:endParaRPr lang="en-US" sz="1200" dirty="0">
                        <a:latin typeface="+mn-lt"/>
                      </a:endParaRPr>
                    </a:p>
                  </a:txBody>
                  <a:tcPr/>
                </a:tc>
                <a:tc>
                  <a:txBody>
                    <a:bodyPr/>
                    <a:lstStyle/>
                    <a:p>
                      <a:pPr algn="ctr" rtl="1"/>
                      <a:r>
                        <a:rPr lang="en-US" sz="1600" dirty="0">
                          <a:latin typeface="+mn-lt"/>
                        </a:rPr>
                        <a:t>GP3</a:t>
                      </a:r>
                    </a:p>
                  </a:txBody>
                  <a:tcPr/>
                </a:tc>
                <a:tc>
                  <a:txBody>
                    <a:bodyPr/>
                    <a:lstStyle/>
                    <a:p>
                      <a:r>
                        <a:rPr lang="en-US" sz="1600" dirty="0">
                          <a:latin typeface="+mn-lt"/>
                        </a:rPr>
                        <a:t>3/4</a:t>
                      </a:r>
                    </a:p>
                  </a:txBody>
                  <a:tcPr/>
                </a:tc>
                <a:extLst>
                  <a:ext uri="{0D108BD9-81ED-4DB2-BD59-A6C34878D82A}">
                    <a16:rowId xmlns:a16="http://schemas.microsoft.com/office/drawing/2014/main" val="10003"/>
                  </a:ext>
                </a:extLst>
              </a:tr>
              <a:tr h="0">
                <a:tc>
                  <a:txBody>
                    <a:bodyPr/>
                    <a:lstStyle/>
                    <a:p>
                      <a:pPr algn="ctr" rtl="1"/>
                      <a:r>
                        <a:rPr lang="ar-EG" sz="1200" dirty="0">
                          <a:latin typeface="+mn-lt"/>
                        </a:rPr>
                        <a:t>المبدأ رقم 4</a:t>
                      </a:r>
                    </a:p>
                    <a:p>
                      <a:pPr algn="ctr" rtl="1"/>
                      <a:endParaRPr lang="en-US" sz="1200" dirty="0">
                        <a:latin typeface="+mn-lt"/>
                      </a:endParaRPr>
                    </a:p>
                  </a:txBody>
                  <a:tcPr/>
                </a:tc>
                <a:tc>
                  <a:txBody>
                    <a:bodyPr/>
                    <a:lstStyle/>
                    <a:p>
                      <a:pPr algn="ctr" rtl="1"/>
                      <a:r>
                        <a:rPr lang="en-US" sz="1600" dirty="0">
                          <a:latin typeface="+mn-lt"/>
                        </a:rPr>
                        <a:t>GP4</a:t>
                      </a:r>
                    </a:p>
                  </a:txBody>
                  <a:tcPr/>
                </a:tc>
                <a:tc>
                  <a:txBody>
                    <a:bodyPr/>
                    <a:lstStyle/>
                    <a:p>
                      <a:r>
                        <a:rPr lang="en-US" sz="1600" dirty="0">
                          <a:latin typeface="+mn-lt"/>
                        </a:rPr>
                        <a:t>4/4</a:t>
                      </a:r>
                    </a:p>
                  </a:txBody>
                  <a:tcPr/>
                </a:tc>
                <a:extLst>
                  <a:ext uri="{0D108BD9-81ED-4DB2-BD59-A6C34878D82A}">
                    <a16:rowId xmlns:a16="http://schemas.microsoft.com/office/drawing/2014/main" val="10004"/>
                  </a:ext>
                </a:extLst>
              </a:tr>
              <a:tr h="183868">
                <a:tc>
                  <a:txBody>
                    <a:bodyPr/>
                    <a:lstStyle/>
                    <a:p>
                      <a:pPr algn="ctr" rtl="1"/>
                      <a:r>
                        <a:rPr lang="ar-EG" sz="1200" dirty="0">
                          <a:latin typeface="+mn-lt"/>
                        </a:rPr>
                        <a:t>المبدأ رقم 5</a:t>
                      </a:r>
                    </a:p>
                  </a:txBody>
                  <a:tcPr/>
                </a:tc>
                <a:tc>
                  <a:txBody>
                    <a:bodyPr/>
                    <a:lstStyle/>
                    <a:p>
                      <a:pPr algn="ctr" rtl="1"/>
                      <a:r>
                        <a:rPr lang="en-US" sz="1600" dirty="0">
                          <a:latin typeface="+mn-lt"/>
                        </a:rPr>
                        <a:t>GP5</a:t>
                      </a:r>
                    </a:p>
                  </a:txBody>
                  <a:tcPr/>
                </a:tc>
                <a:tc>
                  <a:txBody>
                    <a:bodyPr/>
                    <a:lstStyle/>
                    <a:p>
                      <a:r>
                        <a:rPr lang="en-US" sz="1600" dirty="0">
                          <a:latin typeface="+mn-lt"/>
                        </a:rPr>
                        <a:t>5/4</a:t>
                      </a:r>
                    </a:p>
                  </a:txBody>
                  <a:tcPr/>
                </a:tc>
                <a:extLst>
                  <a:ext uri="{0D108BD9-81ED-4DB2-BD59-A6C34878D82A}">
                    <a16:rowId xmlns:a16="http://schemas.microsoft.com/office/drawing/2014/main" val="10005"/>
                  </a:ext>
                </a:extLst>
              </a:tr>
              <a:tr h="161669">
                <a:tc gridSpan="3">
                  <a:txBody>
                    <a:bodyPr/>
                    <a:lstStyle/>
                    <a:p>
                      <a:pPr marL="76200" marR="0" lvl="0" indent="0" algn="r" defTabSz="914400" rtl="1" eaLnBrk="1" fontAlgn="base" latinLnBrk="0" hangingPunct="1">
                        <a:lnSpc>
                          <a:spcPct val="150000"/>
                        </a:lnSpc>
                        <a:spcBef>
                          <a:spcPts val="600"/>
                        </a:spcBef>
                        <a:spcAft>
                          <a:spcPct val="0"/>
                        </a:spcAft>
                        <a:buClr>
                          <a:srgbClr val="000000"/>
                        </a:buClr>
                        <a:buSzPts val="2400"/>
                        <a:buFont typeface="Arial" pitchFamily="34" charset="0"/>
                        <a:buNone/>
                        <a:tabLst/>
                        <a:defRPr/>
                      </a:pPr>
                      <a:r>
                        <a:rPr kumimoji="0" lang="ar-EG" altLang="en-US" sz="2000" b="1" i="0" u="none" strike="noStrike" kern="0" cap="none" spc="0" normalizeH="0" baseline="0" noProof="0" dirty="0">
                          <a:ln>
                            <a:noFill/>
                          </a:ln>
                          <a:solidFill>
                            <a:schemeClr val="tx1"/>
                          </a:solidFill>
                          <a:effectLst/>
                          <a:uLnTx/>
                          <a:uFillTx/>
                          <a:latin typeface="Arial" pitchFamily="34" charset="0"/>
                          <a:cs typeface="Arial" pitchFamily="34" charset="0"/>
                          <a:sym typeface="Arial" pitchFamily="34" charset="0"/>
                        </a:rPr>
                        <a:t>5- </a:t>
                      </a:r>
                      <a:r>
                        <a:rPr kumimoji="0" lang="ar-SA" altLang="en-US" sz="2000" b="1" i="0" u="none" strike="noStrike" kern="0" cap="none" spc="0" normalizeH="0" baseline="0" noProof="0" dirty="0">
                          <a:ln>
                            <a:noFill/>
                          </a:ln>
                          <a:solidFill>
                            <a:schemeClr val="tx1"/>
                          </a:solidFill>
                          <a:effectLst/>
                          <a:uLnTx/>
                          <a:uFillTx/>
                          <a:latin typeface="Arial" pitchFamily="34" charset="0"/>
                          <a:cs typeface="Arial" pitchFamily="34" charset="0"/>
                          <a:sym typeface="Arial" pitchFamily="34" charset="0"/>
                        </a:rPr>
                        <a:t>أسباب</a:t>
                      </a:r>
                      <a:r>
                        <a:rPr kumimoji="0" lang="en-US" altLang="en-US" sz="2000" b="1" i="0" u="none" strike="noStrike" kern="0" cap="none" spc="0" normalizeH="0" baseline="0" noProof="0" dirty="0">
                          <a:ln>
                            <a:noFill/>
                          </a:ln>
                          <a:solidFill>
                            <a:schemeClr val="tx1"/>
                          </a:solidFill>
                          <a:effectLst/>
                          <a:uLnTx/>
                          <a:uFillTx/>
                          <a:latin typeface="Arial" pitchFamily="34" charset="0"/>
                          <a:cs typeface="Arial" pitchFamily="34" charset="0"/>
                          <a:sym typeface="Arial" pitchFamily="34" charset="0"/>
                        </a:rPr>
                        <a:t> </a:t>
                      </a:r>
                      <a:r>
                        <a:rPr kumimoji="0" lang="ar-EG" altLang="en-US" sz="2000" b="1" i="0" u="none" strike="noStrike" kern="0" cap="none" spc="0" normalizeH="0" baseline="0" noProof="0" dirty="0">
                          <a:ln>
                            <a:noFill/>
                          </a:ln>
                          <a:solidFill>
                            <a:schemeClr val="tx1"/>
                          </a:solidFill>
                          <a:effectLst/>
                          <a:uLnTx/>
                          <a:uFillTx/>
                          <a:latin typeface="Arial" pitchFamily="34" charset="0"/>
                          <a:cs typeface="Arial" pitchFamily="34" charset="0"/>
                          <a:sym typeface="Arial" pitchFamily="34" charset="0"/>
                        </a:rPr>
                        <a:t> وضع المبادئ الذهبية </a:t>
                      </a:r>
                      <a:endParaRPr kumimoji="0" lang="en-US" altLang="en-US" sz="2000" b="1" i="0" u="none" strike="noStrike" kern="0" cap="none" spc="0" normalizeH="0" baseline="0" noProof="0" dirty="0">
                        <a:ln>
                          <a:noFill/>
                        </a:ln>
                        <a:solidFill>
                          <a:schemeClr val="tx1"/>
                        </a:solidFill>
                        <a:effectLst/>
                        <a:uLnTx/>
                        <a:uFillTx/>
                        <a:latin typeface="Arial" pitchFamily="34" charset="0"/>
                        <a:cs typeface="Arial" pitchFamily="34" charset="0"/>
                        <a:sym typeface="Arial" pitchFamily="34" charset="0"/>
                      </a:endParaRPr>
                    </a:p>
                  </a:txBody>
                  <a:tcPr>
                    <a:solidFill>
                      <a:srgbClr val="0070C0"/>
                    </a:solidFill>
                  </a:tcPr>
                </a:tc>
                <a:tc hMerge="1">
                  <a:txBody>
                    <a:bodyPr/>
                    <a:lstStyle/>
                    <a:p>
                      <a:pPr algn="ctr" rtl="1"/>
                      <a:endParaRPr lang="en-US" sz="1400" dirty="0"/>
                    </a:p>
                  </a:txBody>
                  <a:tcPr>
                    <a:solidFill>
                      <a:schemeClr val="bg2"/>
                    </a:solidFill>
                  </a:tcPr>
                </a:tc>
                <a:tc hMerge="1">
                  <a:txBody>
                    <a:bodyPr/>
                    <a:lstStyle/>
                    <a:p>
                      <a:endParaRPr lang="en-US" sz="1400" dirty="0"/>
                    </a:p>
                  </a:txBody>
                  <a:tcPr>
                    <a:solidFill>
                      <a:schemeClr val="bg2"/>
                    </a:solidFill>
                  </a:tcPr>
                </a:tc>
                <a:extLst>
                  <a:ext uri="{0D108BD9-81ED-4DB2-BD59-A6C34878D82A}">
                    <a16:rowId xmlns:a16="http://schemas.microsoft.com/office/drawing/2014/main" val="10006"/>
                  </a:ext>
                </a:extLst>
              </a:tr>
              <a:tr h="370840">
                <a:tc>
                  <a:txBody>
                    <a:bodyPr/>
                    <a:lstStyle/>
                    <a:p>
                      <a:pPr algn="ctr" rtl="1"/>
                      <a:r>
                        <a:rPr lang="ar-EG" sz="1200" dirty="0">
                          <a:latin typeface="+mn-lt"/>
                        </a:rPr>
                        <a:t>المبدأ رقم 1</a:t>
                      </a:r>
                      <a:endParaRPr lang="en-US" sz="1200" dirty="0">
                        <a:latin typeface="+mn-lt"/>
                      </a:endParaRPr>
                    </a:p>
                  </a:txBody>
                  <a:tcPr/>
                </a:tc>
                <a:tc>
                  <a:txBody>
                    <a:bodyPr/>
                    <a:lstStyle/>
                    <a:p>
                      <a:pPr algn="ctr" rtl="1"/>
                      <a:r>
                        <a:rPr lang="en-US" sz="1600" dirty="0">
                          <a:latin typeface="+mn-lt"/>
                        </a:rPr>
                        <a:t>GP1</a:t>
                      </a:r>
                    </a:p>
                  </a:txBody>
                  <a:tcPr/>
                </a:tc>
                <a:tc>
                  <a:txBody>
                    <a:bodyPr/>
                    <a:lstStyle/>
                    <a:p>
                      <a:r>
                        <a:rPr lang="en-US" sz="1600" dirty="0">
                          <a:latin typeface="+mn-lt"/>
                        </a:rPr>
                        <a:t>1/5</a:t>
                      </a:r>
                    </a:p>
                  </a:txBody>
                  <a:tcPr/>
                </a:tc>
                <a:extLst>
                  <a:ext uri="{0D108BD9-81ED-4DB2-BD59-A6C34878D82A}">
                    <a16:rowId xmlns:a16="http://schemas.microsoft.com/office/drawing/2014/main" val="10007"/>
                  </a:ext>
                </a:extLst>
              </a:tr>
              <a:tr h="370840">
                <a:tc>
                  <a:txBody>
                    <a:bodyPr/>
                    <a:lstStyle/>
                    <a:p>
                      <a:pPr algn="ctr" rtl="1"/>
                      <a:r>
                        <a:rPr lang="ar-EG" sz="1200" dirty="0">
                          <a:latin typeface="+mn-lt"/>
                        </a:rPr>
                        <a:t>المبدأ رقم 2</a:t>
                      </a:r>
                    </a:p>
                  </a:txBody>
                  <a:tcPr/>
                </a:tc>
                <a:tc>
                  <a:txBody>
                    <a:bodyPr/>
                    <a:lstStyle/>
                    <a:p>
                      <a:pPr algn="ctr" rtl="1"/>
                      <a:r>
                        <a:rPr lang="en-US" sz="1600" dirty="0">
                          <a:latin typeface="+mn-lt"/>
                        </a:rPr>
                        <a:t>GP2</a:t>
                      </a:r>
                    </a:p>
                  </a:txBody>
                  <a:tcPr/>
                </a:tc>
                <a:tc>
                  <a:txBody>
                    <a:bodyPr/>
                    <a:lstStyle/>
                    <a:p>
                      <a:r>
                        <a:rPr lang="en-US" sz="1600" dirty="0">
                          <a:latin typeface="+mn-lt"/>
                        </a:rPr>
                        <a:t>2/5</a:t>
                      </a:r>
                    </a:p>
                  </a:txBody>
                  <a:tcPr/>
                </a:tc>
                <a:extLst>
                  <a:ext uri="{0D108BD9-81ED-4DB2-BD59-A6C34878D82A}">
                    <a16:rowId xmlns:a16="http://schemas.microsoft.com/office/drawing/2014/main" val="10008"/>
                  </a:ext>
                </a:extLst>
              </a:tr>
              <a:tr h="370840">
                <a:tc>
                  <a:txBody>
                    <a:bodyPr/>
                    <a:lstStyle/>
                    <a:p>
                      <a:pPr algn="ctr" rtl="1"/>
                      <a:r>
                        <a:rPr lang="ar-EG" sz="1200" dirty="0">
                          <a:latin typeface="+mn-lt"/>
                        </a:rPr>
                        <a:t>المبدأ رقم 3</a:t>
                      </a:r>
                    </a:p>
                  </a:txBody>
                  <a:tcPr/>
                </a:tc>
                <a:tc>
                  <a:txBody>
                    <a:bodyPr/>
                    <a:lstStyle/>
                    <a:p>
                      <a:pPr algn="ctr" rtl="1"/>
                      <a:r>
                        <a:rPr lang="en-US" sz="1600" dirty="0">
                          <a:latin typeface="+mn-lt"/>
                        </a:rPr>
                        <a:t>GP3</a:t>
                      </a:r>
                    </a:p>
                  </a:txBody>
                  <a:tcPr/>
                </a:tc>
                <a:tc>
                  <a:txBody>
                    <a:bodyPr/>
                    <a:lstStyle/>
                    <a:p>
                      <a:r>
                        <a:rPr lang="en-US" sz="1600" dirty="0">
                          <a:latin typeface="+mn-lt"/>
                        </a:rPr>
                        <a:t>3/5</a:t>
                      </a:r>
                    </a:p>
                  </a:txBody>
                  <a:tcPr/>
                </a:tc>
                <a:extLst>
                  <a:ext uri="{0D108BD9-81ED-4DB2-BD59-A6C34878D82A}">
                    <a16:rowId xmlns:a16="http://schemas.microsoft.com/office/drawing/2014/main" val="10009"/>
                  </a:ext>
                </a:extLst>
              </a:tr>
              <a:tr h="370840">
                <a:tc>
                  <a:txBody>
                    <a:bodyPr/>
                    <a:lstStyle/>
                    <a:p>
                      <a:pPr algn="ctr" rtl="1"/>
                      <a:r>
                        <a:rPr lang="ar-EG" sz="1200" dirty="0">
                          <a:latin typeface="+mn-lt"/>
                        </a:rPr>
                        <a:t>المبدأ رقم 4</a:t>
                      </a:r>
                    </a:p>
                  </a:txBody>
                  <a:tcPr/>
                </a:tc>
                <a:tc>
                  <a:txBody>
                    <a:bodyPr/>
                    <a:lstStyle/>
                    <a:p>
                      <a:pPr algn="ctr" rtl="1"/>
                      <a:r>
                        <a:rPr lang="en-US" sz="1600" dirty="0">
                          <a:latin typeface="+mn-lt"/>
                        </a:rPr>
                        <a:t>GP4</a:t>
                      </a:r>
                    </a:p>
                  </a:txBody>
                  <a:tcPr/>
                </a:tc>
                <a:tc>
                  <a:txBody>
                    <a:bodyPr/>
                    <a:lstStyle/>
                    <a:p>
                      <a:r>
                        <a:rPr lang="en-US" sz="1600" dirty="0">
                          <a:latin typeface="+mn-lt"/>
                        </a:rPr>
                        <a:t>4/5</a:t>
                      </a:r>
                    </a:p>
                  </a:txBody>
                  <a:tcPr/>
                </a:tc>
                <a:extLst>
                  <a:ext uri="{0D108BD9-81ED-4DB2-BD59-A6C34878D82A}">
                    <a16:rowId xmlns:a16="http://schemas.microsoft.com/office/drawing/2014/main" val="10010"/>
                  </a:ext>
                </a:extLst>
              </a:tr>
              <a:tr h="315948">
                <a:tc>
                  <a:txBody>
                    <a:bodyPr/>
                    <a:lstStyle/>
                    <a:p>
                      <a:pPr algn="ctr" rtl="1"/>
                      <a:r>
                        <a:rPr lang="ar-EG" sz="1200" dirty="0">
                          <a:latin typeface="+mn-lt"/>
                        </a:rPr>
                        <a:t>المبدأ رقم 5</a:t>
                      </a:r>
                    </a:p>
                  </a:txBody>
                  <a:tcPr/>
                </a:tc>
                <a:tc>
                  <a:txBody>
                    <a:bodyPr/>
                    <a:lstStyle/>
                    <a:p>
                      <a:pPr algn="ctr" rtl="1"/>
                      <a:r>
                        <a:rPr lang="en-US" sz="1600" dirty="0">
                          <a:latin typeface="+mn-lt"/>
                        </a:rPr>
                        <a:t>GP5</a:t>
                      </a:r>
                    </a:p>
                  </a:txBody>
                  <a:tcPr/>
                </a:tc>
                <a:tc>
                  <a:txBody>
                    <a:bodyPr/>
                    <a:lstStyle/>
                    <a:p>
                      <a:r>
                        <a:rPr lang="en-US" sz="1600" dirty="0">
                          <a:latin typeface="+mn-lt"/>
                        </a:rPr>
                        <a:t>5/5</a:t>
                      </a:r>
                    </a:p>
                  </a:txBody>
                  <a:tcPr/>
                </a:tc>
                <a:extLst>
                  <a:ext uri="{0D108BD9-81ED-4DB2-BD59-A6C34878D82A}">
                    <a16:rowId xmlns:a16="http://schemas.microsoft.com/office/drawing/2014/main" val="10011"/>
                  </a:ext>
                </a:extLst>
              </a:tr>
            </a:tbl>
          </a:graphicData>
        </a:graphic>
      </p:graphicFrame>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2637758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3446" y="0"/>
            <a:ext cx="73914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E6399E6D-F375-4A8F-B198-DB763C597A06}" type="slidenum">
              <a:rPr lang="en-US" smtClean="0"/>
              <a:t>9</a:t>
            </a:fld>
            <a:endParaRPr lang="en-US"/>
          </a:p>
        </p:txBody>
      </p:sp>
      <p:sp>
        <p:nvSpPr>
          <p:cNvPr id="5" name="Rectangle 4"/>
          <p:cNvSpPr/>
          <p:nvPr/>
        </p:nvSpPr>
        <p:spPr>
          <a:xfrm>
            <a:off x="838200" y="32873"/>
            <a:ext cx="563880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altLang="en-US" sz="4000" b="1" i="0" u="none" strike="noStrike" kern="0" cap="none" spc="0" normalizeH="0" baseline="0" noProof="0" dirty="0">
                <a:ln>
                  <a:noFill/>
                </a:ln>
                <a:solidFill>
                  <a:schemeClr val="accent2">
                    <a:lumMod val="60000"/>
                    <a:lumOff val="40000"/>
                  </a:schemeClr>
                </a:solidFill>
                <a:effectLst/>
                <a:uLnTx/>
                <a:uFillTx/>
                <a:latin typeface="Arial" pitchFamily="34" charset="0"/>
                <a:cs typeface="Arial" pitchFamily="34" charset="0"/>
                <a:sym typeface="Arial" pitchFamily="34" charset="0"/>
              </a:rPr>
              <a:t>المبادئ الذهبية لعقود الفيديك</a:t>
            </a:r>
            <a:endParaRPr kumimoji="0" lang="en-US" sz="1800" b="1" i="0" u="none" strike="noStrike" kern="0" cap="none" spc="0" normalizeH="0" baseline="0" noProof="0" dirty="0">
              <a:ln>
                <a:noFill/>
              </a:ln>
              <a:solidFill>
                <a:schemeClr val="accent2">
                  <a:lumMod val="60000"/>
                  <a:lumOff val="40000"/>
                </a:schemeClr>
              </a:solidFill>
              <a:effectLst/>
              <a:uLnTx/>
              <a:uFillTx/>
            </a:endParaRPr>
          </a:p>
        </p:txBody>
      </p:sp>
      <p:sp>
        <p:nvSpPr>
          <p:cNvPr id="6" name="Rectangle 5"/>
          <p:cNvSpPr/>
          <p:nvPr/>
        </p:nvSpPr>
        <p:spPr>
          <a:xfrm>
            <a:off x="23446" y="533400"/>
            <a:ext cx="7291754" cy="7432804"/>
          </a:xfrm>
          <a:prstGeom prst="rect">
            <a:avLst/>
          </a:prstGeom>
        </p:spPr>
        <p:txBody>
          <a:bodyPr wrap="square">
            <a:spAutoFit/>
          </a:bodyPr>
          <a:lstStyle/>
          <a:p>
            <a:pPr marL="457200" lvl="0" indent="-381000" algn="r" rtl="1" fontAlgn="base">
              <a:spcBef>
                <a:spcPts val="600"/>
              </a:spcBef>
              <a:spcAft>
                <a:spcPct val="0"/>
              </a:spcAft>
              <a:buClr>
                <a:srgbClr val="000000"/>
              </a:buClr>
              <a:buSzPts val="2400"/>
              <a:buFont typeface="Arial" pitchFamily="34" charset="0"/>
              <a:buChar char="◦"/>
            </a:pPr>
            <a:r>
              <a:rPr lang="ar-EG" altLang="en-US" sz="2400" b="1" u="sng" kern="0" dirty="0">
                <a:solidFill>
                  <a:srgbClr val="000000"/>
                </a:solidFill>
                <a:latin typeface="Arial" pitchFamily="34" charset="0"/>
                <a:cs typeface="Arial" pitchFamily="34" charset="0"/>
                <a:sym typeface="Arial" pitchFamily="34" charset="0"/>
              </a:rPr>
              <a:t>أولا </a:t>
            </a:r>
            <a:r>
              <a:rPr lang="ar-SA" altLang="en-US" sz="2400" b="1" u="sng" kern="0" dirty="0">
                <a:solidFill>
                  <a:srgbClr val="000000"/>
                </a:solidFill>
                <a:latin typeface="Arial" pitchFamily="34" charset="0"/>
                <a:cs typeface="Arial" pitchFamily="34" charset="0"/>
                <a:sym typeface="Arial" pitchFamily="34" charset="0"/>
              </a:rPr>
              <a:t>. تعاريف</a:t>
            </a:r>
            <a:endParaRPr lang="en-US" altLang="en-US" sz="2400" b="1" u="sng"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2200" kern="0" dirty="0">
                <a:solidFill>
                  <a:srgbClr val="000000"/>
                </a:solidFill>
                <a:latin typeface="Arial" pitchFamily="34" charset="0"/>
                <a:cs typeface="Arial" pitchFamily="34" charset="0"/>
                <a:sym typeface="Arial" pitchFamily="34" charset="0"/>
              </a:rPr>
              <a:t>المشاركون في العقد جميع الأشخاص المشار إليهم في عقد الفيديك، بما في ذلك المقاول، صاحب العمل،</a:t>
            </a:r>
            <a:r>
              <a:rPr lang="ar-EG" altLang="en-US" sz="2200" kern="0" dirty="0">
                <a:solidFill>
                  <a:srgbClr val="000000"/>
                </a:solidFill>
                <a:latin typeface="Arial" pitchFamily="34" charset="0"/>
                <a:cs typeface="Arial" pitchFamily="34" charset="0"/>
                <a:sym typeface="Arial" pitchFamily="34" charset="0"/>
              </a:rPr>
              <a:t> </a:t>
            </a:r>
            <a:r>
              <a:rPr lang="ar-SA" altLang="en-US" sz="2200" kern="0" dirty="0">
                <a:solidFill>
                  <a:srgbClr val="000000"/>
                </a:solidFill>
                <a:latin typeface="Arial" pitchFamily="34" charset="0"/>
                <a:cs typeface="Arial" pitchFamily="34" charset="0"/>
                <a:sym typeface="Arial" pitchFamily="34" charset="0"/>
              </a:rPr>
              <a:t>مهندس، ممثل صاحب العمل، مجلس تسوية المنازعات، مقاولون من الباطن.</a:t>
            </a:r>
            <a:endParaRPr lang="en-US" altLang="en-US" sz="22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r>
              <a:rPr lang="ar-SA" altLang="en-US" sz="2400" b="1" u="sng" kern="0" dirty="0">
                <a:solidFill>
                  <a:srgbClr val="000000"/>
                </a:solidFill>
                <a:latin typeface="Arial" pitchFamily="34" charset="0"/>
                <a:cs typeface="Arial" pitchFamily="34" charset="0"/>
                <a:sym typeface="Arial" pitchFamily="34" charset="0"/>
              </a:rPr>
              <a:t>مجلس تجنب وفض المنازعات / </a:t>
            </a:r>
            <a:r>
              <a:rPr lang="en-US" altLang="en-US" sz="2400" b="1" u="sng" kern="0" dirty="0">
                <a:solidFill>
                  <a:srgbClr val="000000"/>
                </a:solidFill>
                <a:latin typeface="Arial" pitchFamily="34" charset="0"/>
                <a:cs typeface="Arial" pitchFamily="34" charset="0"/>
                <a:sym typeface="Arial" pitchFamily="34" charset="0"/>
              </a:rPr>
              <a:t>DAAB</a:t>
            </a:r>
            <a:r>
              <a:rPr lang="ar-SA" altLang="en-US" sz="2400" u="sng" kern="0" dirty="0">
                <a:solidFill>
                  <a:srgbClr val="000000"/>
                </a:solidFill>
                <a:latin typeface="Arial" pitchFamily="34" charset="0"/>
                <a:cs typeface="Arial" pitchFamily="34" charset="0"/>
                <a:sym typeface="Arial" pitchFamily="34" charset="0"/>
              </a:rPr>
              <a:t>.</a:t>
            </a:r>
            <a:endParaRPr lang="en-US" altLang="en-US" sz="2400" u="sng"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1700" b="1" u="sng" kern="0" dirty="0">
                <a:solidFill>
                  <a:srgbClr val="000000"/>
                </a:solidFill>
                <a:latin typeface="Arial" pitchFamily="34" charset="0"/>
                <a:cs typeface="Arial" pitchFamily="34" charset="0"/>
                <a:sym typeface="Arial" pitchFamily="34" charset="0"/>
              </a:rPr>
              <a:t>مجلس فض المنازعات </a:t>
            </a:r>
            <a:r>
              <a:rPr lang="en-US" altLang="en-US" sz="1700" b="1" u="sng" kern="0" dirty="0">
                <a:solidFill>
                  <a:srgbClr val="000000"/>
                </a:solidFill>
                <a:latin typeface="Arial" pitchFamily="34" charset="0"/>
                <a:cs typeface="Arial" pitchFamily="34" charset="0"/>
                <a:sym typeface="Arial" pitchFamily="34" charset="0"/>
              </a:rPr>
              <a:t>DAB</a:t>
            </a:r>
            <a:r>
              <a:rPr lang="ar-SA" altLang="en-US" sz="1700" b="1" u="sng" kern="0" dirty="0">
                <a:solidFill>
                  <a:srgbClr val="000000"/>
                </a:solidFill>
                <a:latin typeface="Arial" pitchFamily="34" charset="0"/>
                <a:cs typeface="Arial" pitchFamily="34" charset="0"/>
                <a:sym typeface="Arial" pitchFamily="34" charset="0"/>
              </a:rPr>
              <a:t>.</a:t>
            </a:r>
            <a:endParaRPr lang="en-US" altLang="en-US" sz="1700" b="1" u="sng"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عقود الفيديك</a:t>
            </a:r>
            <a:r>
              <a:rPr lang="ar-EG" altLang="en-US" sz="1700" kern="0" dirty="0">
                <a:solidFill>
                  <a:srgbClr val="000000"/>
                </a:solidFill>
                <a:latin typeface="Arial" pitchFamily="34" charset="0"/>
                <a:cs typeface="Arial" pitchFamily="34" charset="0"/>
                <a:sym typeface="Arial" pitchFamily="34" charset="0"/>
              </a:rPr>
              <a:t> للأعمال المختلفة</a:t>
            </a:r>
            <a:r>
              <a:rPr lang="ar-SA" altLang="en-US" sz="1700" kern="0" dirty="0">
                <a:solidFill>
                  <a:srgbClr val="000000"/>
                </a:solidFill>
                <a:latin typeface="Arial" pitchFamily="34" charset="0"/>
                <a:cs typeface="Arial" pitchFamily="34" charset="0"/>
                <a:sym typeface="Arial" pitchFamily="34" charset="0"/>
              </a:rPr>
              <a:t>.</a:t>
            </a:r>
            <a:endParaRPr lang="en-US" altLang="en-US" sz="17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مبادئ فيديك الذهبية السمات الأساسية لعقد الفيديك التي تجعل توزيع المخاطر / عادل ومتوازن.</a:t>
            </a:r>
            <a:endParaRPr lang="ar-EG" altLang="en-US" sz="17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Wingdings" panose="05000000000000000000" pitchFamily="2" charset="2"/>
              <a:buChar char="Ø"/>
            </a:pPr>
            <a:r>
              <a:rPr lang="en-US" altLang="en-US" sz="1700" u="sng" kern="0" dirty="0">
                <a:solidFill>
                  <a:srgbClr val="000000"/>
                </a:solidFill>
                <a:latin typeface="Arial" pitchFamily="34" charset="0"/>
                <a:cs typeface="Arial" pitchFamily="34" charset="0"/>
                <a:sym typeface="Arial" pitchFamily="34" charset="0"/>
              </a:rPr>
              <a:t>GCS</a:t>
            </a:r>
            <a:r>
              <a:rPr lang="en-US" altLang="en-US" sz="1700" kern="0" dirty="0">
                <a:solidFill>
                  <a:srgbClr val="000000"/>
                </a:solidFill>
                <a:latin typeface="Arial" pitchFamily="34" charset="0"/>
                <a:cs typeface="Arial" pitchFamily="34" charset="0"/>
                <a:sym typeface="Arial" pitchFamily="34" charset="0"/>
              </a:rPr>
              <a:t> </a:t>
            </a:r>
            <a:r>
              <a:rPr lang="ar-EG" altLang="en-US" sz="1700" kern="0" dirty="0">
                <a:solidFill>
                  <a:srgbClr val="000000"/>
                </a:solidFill>
                <a:latin typeface="Arial" pitchFamily="34" charset="0"/>
                <a:cs typeface="Arial" pitchFamily="34" charset="0"/>
                <a:sym typeface="Arial" pitchFamily="34" charset="0"/>
              </a:rPr>
              <a:t> الشروط العامة لعقود الفيديك</a:t>
            </a:r>
            <a:r>
              <a:rPr lang="en-US" altLang="en-US" sz="1700" kern="0" dirty="0">
                <a:solidFill>
                  <a:srgbClr val="000000"/>
                </a:solidFill>
                <a:latin typeface="Arial" pitchFamily="34" charset="0"/>
                <a:cs typeface="Arial" pitchFamily="34" charset="0"/>
                <a:sym typeface="Arial" pitchFamily="34" charset="0"/>
              </a:rPr>
              <a:t>.</a:t>
            </a:r>
            <a:r>
              <a:rPr lang="ar-EG" altLang="en-US" sz="1700" kern="0" dirty="0">
                <a:solidFill>
                  <a:srgbClr val="000000"/>
                </a:solidFill>
                <a:latin typeface="Arial" pitchFamily="34" charset="0"/>
                <a:cs typeface="Arial" pitchFamily="34" charset="0"/>
                <a:sym typeface="Arial" pitchFamily="34" charset="0"/>
              </a:rPr>
              <a:t> </a:t>
            </a:r>
            <a:endParaRPr lang="en-US" altLang="en-US" sz="1700" kern="0" dirty="0">
              <a:solidFill>
                <a:srgbClr val="000000"/>
              </a:solidFill>
              <a:latin typeface="Arial" pitchFamily="34" charset="0"/>
              <a:cs typeface="Arial" pitchFamily="34" charset="0"/>
              <a:sym typeface="Arial" pitchFamily="34" charset="0"/>
            </a:endParaRPr>
          </a:p>
          <a:p>
            <a:pPr marL="76200" lvl="0" algn="r" rtl="1" fontAlgn="base">
              <a:spcBef>
                <a:spcPts val="600"/>
              </a:spcBef>
              <a:spcAft>
                <a:spcPct val="0"/>
              </a:spcAft>
              <a:buClr>
                <a:srgbClr val="000000"/>
              </a:buClr>
              <a:buSzPts val="2400"/>
            </a:pPr>
            <a:r>
              <a:rPr lang="ar-SA" altLang="en-US" sz="2000" b="1" kern="0" dirty="0">
                <a:solidFill>
                  <a:srgbClr val="000000"/>
                </a:solidFill>
                <a:latin typeface="Arial" pitchFamily="34" charset="0"/>
                <a:cs typeface="Arial" pitchFamily="34" charset="0"/>
                <a:sym typeface="Arial" pitchFamily="34" charset="0"/>
              </a:rPr>
              <a:t>مبادئ فيديك الذهبية </a:t>
            </a:r>
            <a:r>
              <a:rPr lang="en-US" altLang="en-US" sz="2000" b="1" u="sng" kern="0" dirty="0">
                <a:solidFill>
                  <a:srgbClr val="000000"/>
                </a:solidFill>
                <a:latin typeface="Arial" pitchFamily="34" charset="0"/>
                <a:cs typeface="Arial" pitchFamily="34" charset="0"/>
                <a:sym typeface="Arial" pitchFamily="34" charset="0"/>
              </a:rPr>
              <a:t>GPs</a:t>
            </a:r>
            <a:r>
              <a:rPr lang="ar-SA" altLang="en-US" sz="2000" b="1" kern="0" dirty="0">
                <a:solidFill>
                  <a:srgbClr val="000000"/>
                </a:solidFill>
                <a:latin typeface="Arial" pitchFamily="34" charset="0"/>
                <a:cs typeface="Arial" pitchFamily="34" charset="0"/>
                <a:sym typeface="Arial" pitchFamily="34" charset="0"/>
              </a:rPr>
              <a:t>.</a:t>
            </a:r>
            <a:endParaRPr lang="en-US" altLang="en-US" sz="2000" b="1" kern="0" dirty="0">
              <a:solidFill>
                <a:srgbClr val="000000"/>
              </a:solidFill>
              <a:latin typeface="Arial" pitchFamily="34" charset="0"/>
              <a:cs typeface="Arial" pitchFamily="34" charset="0"/>
              <a:sym typeface="Arial" pitchFamily="34" charset="0"/>
            </a:endParaRPr>
          </a:p>
          <a:p>
            <a:pPr marL="361950" lvl="0" indent="-28575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شروط الكتاب الوردي لعقد البناء التوافقي للبنوك </a:t>
            </a:r>
            <a:r>
              <a:rPr lang="en-US" altLang="en-US" sz="1700" u="sng" kern="0" dirty="0">
                <a:solidFill>
                  <a:srgbClr val="000000"/>
                </a:solidFill>
                <a:latin typeface="Arial" pitchFamily="34" charset="0"/>
                <a:cs typeface="Arial" pitchFamily="34" charset="0"/>
                <a:sym typeface="Arial" pitchFamily="34" charset="0"/>
              </a:rPr>
              <a:t>MDB</a:t>
            </a:r>
            <a:r>
              <a:rPr lang="en-US" altLang="en-US" sz="1700" kern="0" dirty="0">
                <a:solidFill>
                  <a:srgbClr val="000000"/>
                </a:solidFill>
                <a:latin typeface="Arial" pitchFamily="34" charset="0"/>
                <a:cs typeface="Arial" pitchFamily="34" charset="0"/>
                <a:sym typeface="Arial" pitchFamily="34" charset="0"/>
              </a:rPr>
              <a:t> </a:t>
            </a:r>
            <a:r>
              <a:rPr lang="ar-EG" altLang="en-US" sz="1700" kern="0" dirty="0">
                <a:solidFill>
                  <a:srgbClr val="000000"/>
                </a:solidFill>
                <a:latin typeface="Arial" pitchFamily="34" charset="0"/>
                <a:cs typeface="Arial" pitchFamily="34" charset="0"/>
                <a:sym typeface="Arial" pitchFamily="34" charset="0"/>
              </a:rPr>
              <a:t> للأعمال المصممة من المالك الإضافة الثالثة 0/0 2</a:t>
            </a:r>
            <a:endParaRPr lang="en-US" altLang="en-US" sz="1700" kern="0" dirty="0">
              <a:solidFill>
                <a:srgbClr val="000000"/>
              </a:solidFill>
              <a:latin typeface="Arial" pitchFamily="34" charset="0"/>
              <a:cs typeface="Arial" pitchFamily="34" charset="0"/>
              <a:sym typeface="Arial" pitchFamily="34" charset="0"/>
            </a:endParaRPr>
          </a:p>
          <a:p>
            <a:pPr marL="361950" lvl="0" indent="-28575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شروط الكتاب الأحمر لعقد التشييد والبناء وأعمال الهندسة من تصميم صاحب العمل،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الأول</a:t>
            </a:r>
            <a:r>
              <a:rPr lang="ar-EG" altLang="en-US" sz="1700" kern="0" dirty="0">
                <a:solidFill>
                  <a:srgbClr val="000000"/>
                </a:solidFill>
                <a:latin typeface="Arial" pitchFamily="34" charset="0"/>
                <a:cs typeface="Arial" pitchFamily="34" charset="0"/>
                <a:sym typeface="Arial" pitchFamily="34" charset="0"/>
              </a:rPr>
              <a:t>ي</a:t>
            </a:r>
            <a:r>
              <a:rPr lang="ar-SA" altLang="en-US" sz="1700" kern="0" dirty="0">
                <a:solidFill>
                  <a:srgbClr val="000000"/>
                </a:solidFill>
                <a:latin typeface="Arial" pitchFamily="34" charset="0"/>
                <a:cs typeface="Arial" pitchFamily="34" charset="0"/>
                <a:sym typeface="Arial" pitchFamily="34" charset="0"/>
              </a:rPr>
              <a:t> 1999 أو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الثاني</a:t>
            </a:r>
            <a:r>
              <a:rPr lang="ar-EG" altLang="en-US" sz="1700" kern="0" dirty="0">
                <a:solidFill>
                  <a:srgbClr val="000000"/>
                </a:solidFill>
                <a:latin typeface="Arial" pitchFamily="34" charset="0"/>
                <a:cs typeface="Arial" pitchFamily="34" charset="0"/>
                <a:sym typeface="Arial" pitchFamily="34" charset="0"/>
              </a:rPr>
              <a:t>ة</a:t>
            </a:r>
            <a:r>
              <a:rPr lang="ar-SA" altLang="en-US" sz="1700" kern="0" dirty="0">
                <a:solidFill>
                  <a:srgbClr val="000000"/>
                </a:solidFill>
                <a:latin typeface="Arial" pitchFamily="34" charset="0"/>
                <a:cs typeface="Arial" pitchFamily="34" charset="0"/>
                <a:sym typeface="Arial" pitchFamily="34" charset="0"/>
              </a:rPr>
              <a:t> 2017.</a:t>
            </a:r>
            <a:endParaRPr lang="en-US" altLang="en-US" sz="1700" kern="0" dirty="0">
              <a:solidFill>
                <a:srgbClr val="000000"/>
              </a:solidFill>
              <a:latin typeface="Arial" pitchFamily="34" charset="0"/>
              <a:cs typeface="Arial" pitchFamily="34" charset="0"/>
              <a:sym typeface="Arial" pitchFamily="34" charset="0"/>
            </a:endParaRPr>
          </a:p>
          <a:p>
            <a:pPr marL="361950" lvl="0" indent="-28575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شروط عقد الكتاب الفضي لمشاريع </a:t>
            </a:r>
            <a:r>
              <a:rPr lang="en-US" altLang="en-US" sz="1700" u="sng" kern="0" dirty="0">
                <a:solidFill>
                  <a:srgbClr val="000000"/>
                </a:solidFill>
                <a:latin typeface="Arial" pitchFamily="34" charset="0"/>
                <a:cs typeface="Arial" pitchFamily="34" charset="0"/>
                <a:sym typeface="Arial" pitchFamily="34" charset="0"/>
              </a:rPr>
              <a:t>EPC</a:t>
            </a:r>
            <a:r>
              <a:rPr lang="ar-SA" altLang="en-US" sz="1700" kern="0" dirty="0">
                <a:solidFill>
                  <a:srgbClr val="000000"/>
                </a:solidFill>
                <a:latin typeface="Arial" pitchFamily="34" charset="0"/>
                <a:cs typeface="Arial" pitchFamily="34" charset="0"/>
                <a:sym typeface="Arial" pitchFamily="34" charset="0"/>
              </a:rPr>
              <a:t> / تسليم المفتاح،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الأول</a:t>
            </a:r>
            <a:r>
              <a:rPr lang="ar-EG" altLang="en-US" sz="1700" kern="0" dirty="0">
                <a:solidFill>
                  <a:srgbClr val="000000"/>
                </a:solidFill>
                <a:latin typeface="Arial" pitchFamily="34" charset="0"/>
                <a:cs typeface="Arial" pitchFamily="34" charset="0"/>
                <a:sym typeface="Arial" pitchFamily="34" charset="0"/>
              </a:rPr>
              <a:t>ي</a:t>
            </a:r>
            <a:r>
              <a:rPr lang="ar-SA" altLang="en-US" sz="1700" kern="0" dirty="0">
                <a:solidFill>
                  <a:srgbClr val="000000"/>
                </a:solidFill>
                <a:latin typeface="Arial" pitchFamily="34" charset="0"/>
                <a:cs typeface="Arial" pitchFamily="34" charset="0"/>
                <a:sym typeface="Arial" pitchFamily="34" charset="0"/>
              </a:rPr>
              <a:t> 1999 أو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الثاني</a:t>
            </a:r>
            <a:r>
              <a:rPr lang="ar-EG" altLang="en-US" sz="1700" kern="0" dirty="0">
                <a:solidFill>
                  <a:srgbClr val="000000"/>
                </a:solidFill>
                <a:latin typeface="Arial" pitchFamily="34" charset="0"/>
                <a:cs typeface="Arial" pitchFamily="34" charset="0"/>
                <a:sym typeface="Arial" pitchFamily="34" charset="0"/>
              </a:rPr>
              <a:t>ة</a:t>
            </a:r>
            <a:r>
              <a:rPr lang="ar-SA" altLang="en-US" sz="1700" kern="0" dirty="0">
                <a:solidFill>
                  <a:srgbClr val="000000"/>
                </a:solidFill>
                <a:latin typeface="Arial" pitchFamily="34" charset="0"/>
                <a:cs typeface="Arial" pitchFamily="34" charset="0"/>
                <a:sym typeface="Arial" pitchFamily="34" charset="0"/>
              </a:rPr>
              <a:t> 2017.</a:t>
            </a:r>
            <a:endParaRPr lang="en-US" altLang="en-US" sz="1700" kern="0" dirty="0">
              <a:solidFill>
                <a:srgbClr val="000000"/>
              </a:solidFill>
              <a:latin typeface="Arial" pitchFamily="34" charset="0"/>
              <a:cs typeface="Arial" pitchFamily="34" charset="0"/>
              <a:sym typeface="Arial" pitchFamily="34" charset="0"/>
            </a:endParaRPr>
          </a:p>
          <a:p>
            <a:pPr marL="361950" lvl="0" indent="-285750" algn="r" rtl="1" fontAlgn="base">
              <a:spcBef>
                <a:spcPts val="600"/>
              </a:spcBef>
              <a:spcAft>
                <a:spcPct val="0"/>
              </a:spcAft>
              <a:buClr>
                <a:srgbClr val="000000"/>
              </a:buClr>
              <a:buSzPts val="2400"/>
              <a:buFont typeface="Wingdings" panose="05000000000000000000" pitchFamily="2" charset="2"/>
              <a:buChar char="Ø"/>
            </a:pPr>
            <a:r>
              <a:rPr lang="ar-SA" altLang="en-US" sz="1700" kern="0" dirty="0">
                <a:solidFill>
                  <a:srgbClr val="000000"/>
                </a:solidFill>
                <a:latin typeface="Arial" pitchFamily="34" charset="0"/>
                <a:cs typeface="Arial" pitchFamily="34" charset="0"/>
                <a:sym typeface="Arial" pitchFamily="34" charset="0"/>
              </a:rPr>
              <a:t>شروط الكتاب الأصفر لعقد التجهيزات والتصميم والبناء، للأعمال الكهربائية والميكانيكية ولأعمال البناء والهندسة التي صممها المقاول،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الأول</a:t>
            </a:r>
            <a:r>
              <a:rPr lang="ar-EG" altLang="en-US" sz="1700" kern="0" dirty="0">
                <a:solidFill>
                  <a:srgbClr val="000000"/>
                </a:solidFill>
                <a:latin typeface="Arial" pitchFamily="34" charset="0"/>
                <a:cs typeface="Arial" pitchFamily="34" charset="0"/>
                <a:sym typeface="Arial" pitchFamily="34" charset="0"/>
              </a:rPr>
              <a:t>ي</a:t>
            </a:r>
            <a:r>
              <a:rPr lang="ar-SA" altLang="en-US" sz="1700" kern="0" dirty="0">
                <a:solidFill>
                  <a:srgbClr val="000000"/>
                </a:solidFill>
                <a:latin typeface="Arial" pitchFamily="34" charset="0"/>
                <a:cs typeface="Arial" pitchFamily="34" charset="0"/>
                <a:sym typeface="Arial" pitchFamily="34" charset="0"/>
              </a:rPr>
              <a:t> 1999 أو الإ</a:t>
            </a:r>
            <a:r>
              <a:rPr lang="ar-EG" altLang="en-US" sz="1700" kern="0" dirty="0">
                <a:solidFill>
                  <a:srgbClr val="000000"/>
                </a:solidFill>
                <a:latin typeface="Arial" pitchFamily="34" charset="0"/>
                <a:cs typeface="Arial" pitchFamily="34" charset="0"/>
                <a:sym typeface="Arial" pitchFamily="34" charset="0"/>
              </a:rPr>
              <a:t>ضافة</a:t>
            </a:r>
            <a:r>
              <a:rPr lang="ar-SA" altLang="en-US" sz="1700" kern="0" dirty="0">
                <a:solidFill>
                  <a:srgbClr val="000000"/>
                </a:solidFill>
                <a:latin typeface="Arial" pitchFamily="34" charset="0"/>
                <a:cs typeface="Arial" pitchFamily="34" charset="0"/>
                <a:sym typeface="Arial" pitchFamily="34" charset="0"/>
              </a:rPr>
              <a:t> الثاني</a:t>
            </a:r>
            <a:r>
              <a:rPr lang="ar-EG" altLang="en-US" sz="1700" kern="0" dirty="0">
                <a:solidFill>
                  <a:srgbClr val="000000"/>
                </a:solidFill>
                <a:latin typeface="Arial" pitchFamily="34" charset="0"/>
                <a:cs typeface="Arial" pitchFamily="34" charset="0"/>
                <a:sym typeface="Arial" pitchFamily="34" charset="0"/>
              </a:rPr>
              <a:t>ة</a:t>
            </a:r>
            <a:r>
              <a:rPr lang="ar-SA" altLang="en-US" sz="1700" kern="0" dirty="0">
                <a:solidFill>
                  <a:srgbClr val="000000"/>
                </a:solidFill>
                <a:latin typeface="Arial" pitchFamily="34" charset="0"/>
                <a:cs typeface="Arial" pitchFamily="34" charset="0"/>
                <a:sym typeface="Arial" pitchFamily="34" charset="0"/>
              </a:rPr>
              <a:t> 2017.</a:t>
            </a:r>
            <a:endParaRPr lang="en-US" altLang="en-US" sz="1700" kern="0" dirty="0">
              <a:solidFill>
                <a:srgbClr val="000000"/>
              </a:solidFill>
              <a:latin typeface="Arial" pitchFamily="34" charset="0"/>
              <a:cs typeface="Arial" pitchFamily="34" charset="0"/>
              <a:sym typeface="Arial" pitchFamily="34" charset="0"/>
            </a:endParaRPr>
          </a:p>
          <a:p>
            <a:pPr marL="76200" lvl="0" algn="r" rtl="1" fontAlgn="base">
              <a:spcBef>
                <a:spcPts val="600"/>
              </a:spcBef>
              <a:spcAft>
                <a:spcPct val="0"/>
              </a:spcAft>
              <a:buClr>
                <a:srgbClr val="000000"/>
              </a:buClr>
              <a:buSzPts val="2400"/>
            </a:pPr>
            <a:endParaRPr lang="en-US" altLang="en-US" sz="2400"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a:p>
            <a:pPr marL="457200" lvl="0" indent="-381000" algn="r" rtl="1" fontAlgn="base">
              <a:spcBef>
                <a:spcPts val="600"/>
              </a:spcBef>
              <a:spcAft>
                <a:spcPct val="0"/>
              </a:spcAft>
              <a:buClr>
                <a:srgbClr val="000000"/>
              </a:buClr>
              <a:buSzPts val="2400"/>
              <a:buFont typeface="Arial" pitchFamily="34" charset="0"/>
              <a:buChar char="◦"/>
            </a:pPr>
            <a:endParaRPr lang="en-US" altLang="en-US" sz="2400" b="1" kern="0" dirty="0">
              <a:solidFill>
                <a:srgbClr val="000000"/>
              </a:solidFill>
              <a:latin typeface="Arial" pitchFamily="34" charset="0"/>
              <a:cs typeface="Arial" pitchFamily="34" charset="0"/>
              <a:sym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 cy="921809"/>
          </a:xfrm>
          <a:prstGeom prst="rect">
            <a:avLst/>
          </a:prstGeom>
        </p:spPr>
      </p:pic>
    </p:spTree>
    <p:extLst>
      <p:ext uri="{BB962C8B-B14F-4D97-AF65-F5344CB8AC3E}">
        <p14:creationId xmlns:p14="http://schemas.microsoft.com/office/powerpoint/2010/main" val="4008573979"/>
      </p:ext>
    </p:extLst>
  </p:cSld>
  <p:clrMapOvr>
    <a:masterClrMapping/>
  </p:clrMapOvr>
</p:sld>
</file>

<file path=ppt/theme/theme1.xml><?xml version="1.0" encoding="utf-8"?>
<a:theme xmlns:a="http://schemas.openxmlformats.org/drawingml/2006/main" name="Technic">
  <a:themeElements>
    <a:clrScheme name="Custom 4">
      <a:dk1>
        <a:srgbClr val="0070C0"/>
      </a:dk1>
      <a:lt1>
        <a:sysClr val="window" lastClr="FFFFFF"/>
      </a:lt1>
      <a:dk2>
        <a:srgbClr val="005C9F"/>
      </a:dk2>
      <a:lt2>
        <a:srgbClr val="D4D2D0"/>
      </a:lt2>
      <a:accent1>
        <a:srgbClr val="FFFFFF"/>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1345</TotalTime>
  <Words>4000</Words>
  <Application>Microsoft Office PowerPoint</Application>
  <PresentationFormat>On-screen Show (4:3)</PresentationFormat>
  <Paragraphs>276</Paragraphs>
  <Slides>35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Franklin Gothic Book</vt:lpstr>
      <vt:lpstr>Sakkal Majalla</vt:lpstr>
      <vt:lpstr>Times New Roman</vt:lpstr>
      <vt:lpstr>Wingdings</vt:lpstr>
      <vt:lpstr>Wingdings 2</vt:lpstr>
      <vt:lpstr>Technic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Abdel Rahman Mostafa Abbas</dc:creator>
  <cp:lastModifiedBy>Abdelrahman Mostafa</cp:lastModifiedBy>
  <cp:revision>72</cp:revision>
  <dcterms:created xsi:type="dcterms:W3CDTF">2022-09-22T22:19:45Z</dcterms:created>
  <dcterms:modified xsi:type="dcterms:W3CDTF">2025-09-18T11:29:25Z</dcterms:modified>
</cp:coreProperties>
</file>