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handoutMasterIdLst>
    <p:handoutMasterId r:id="rId33"/>
  </p:handoutMasterIdLst>
  <p:sldIdLst>
    <p:sldId id="350" r:id="rId2"/>
    <p:sldId id="351" r:id="rId3"/>
    <p:sldId id="352" r:id="rId4"/>
    <p:sldId id="256" r:id="rId5"/>
    <p:sldId id="315" r:id="rId6"/>
    <p:sldId id="363" r:id="rId7"/>
    <p:sldId id="364" r:id="rId8"/>
    <p:sldId id="296" r:id="rId9"/>
    <p:sldId id="357" r:id="rId10"/>
    <p:sldId id="358" r:id="rId11"/>
    <p:sldId id="360" r:id="rId12"/>
    <p:sldId id="359" r:id="rId13"/>
    <p:sldId id="283" r:id="rId14"/>
    <p:sldId id="305" r:id="rId15"/>
    <p:sldId id="306" r:id="rId16"/>
    <p:sldId id="365" r:id="rId17"/>
    <p:sldId id="297" r:id="rId18"/>
    <p:sldId id="366" r:id="rId19"/>
    <p:sldId id="285" r:id="rId20"/>
    <p:sldId id="367" r:id="rId21"/>
    <p:sldId id="355" r:id="rId22"/>
    <p:sldId id="270" r:id="rId23"/>
    <p:sldId id="368" r:id="rId24"/>
    <p:sldId id="271" r:id="rId25"/>
    <p:sldId id="356" r:id="rId26"/>
    <p:sldId id="260" r:id="rId27"/>
    <p:sldId id="294" r:id="rId28"/>
    <p:sldId id="261" r:id="rId29"/>
    <p:sldId id="274" r:id="rId30"/>
    <p:sldId id="369" r:id="rId31"/>
    <p:sldId id="353" r:id="rId32"/>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86" d="100"/>
          <a:sy n="86" d="100"/>
        </p:scale>
        <p:origin x="1354"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609A76CE-B4AE-452B-8276-52BED12E2C62}" type="datetimeFigureOut">
              <a:rPr lang="en-GB" smtClean="0"/>
              <a:pPr/>
              <a:t>04/01/2024</a:t>
            </a:fld>
            <a:endParaRPr lang="en-GB"/>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FC0BB93D-B173-49BE-A0D8-9B540973C79A}"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C32257B9-B344-457A-BA0D-7C2F0FA4F710}" type="datetimeFigureOut">
              <a:rPr lang="en-GB" smtClean="0"/>
              <a:pPr/>
              <a:t>04/01/2024</a:t>
            </a:fld>
            <a:endParaRPr lang="en-GB"/>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GB"/>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2C2EEC2-7646-4FE7-BEB9-DF2FD619394B}"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32257B9-B344-457A-BA0D-7C2F0FA4F710}" type="datetimeFigureOut">
              <a:rPr lang="en-GB" smtClean="0"/>
              <a:pPr/>
              <a:t>04/01/2024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C2EEC2-7646-4FE7-BEB9-DF2FD619394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32257B9-B344-457A-BA0D-7C2F0FA4F710}" type="datetimeFigureOut">
              <a:rPr lang="en-GB" smtClean="0"/>
              <a:pPr/>
              <a:t>04/01/2024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C2EEC2-7646-4FE7-BEB9-DF2FD619394B}"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C32257B9-B344-457A-BA0D-7C2F0FA4F710}" type="datetimeFigureOut">
              <a:rPr lang="en-GB" smtClean="0"/>
              <a:pPr/>
              <a:t>04/01/2024</a:t>
            </a:fld>
            <a:endParaRPr lang="en-GB"/>
          </a:p>
        </p:txBody>
      </p:sp>
      <p:sp>
        <p:nvSpPr>
          <p:cNvPr id="9" name="Slide Number Placeholder 8"/>
          <p:cNvSpPr>
            <a:spLocks noGrp="1"/>
          </p:cNvSpPr>
          <p:nvPr>
            <p:ph type="sldNum" sz="quarter" idx="15"/>
          </p:nvPr>
        </p:nvSpPr>
        <p:spPr/>
        <p:txBody>
          <a:bodyPr rtlCol="0"/>
          <a:lstStyle/>
          <a:p>
            <a:fld id="{B2C2EEC2-7646-4FE7-BEB9-DF2FD619394B}" type="slidenum">
              <a:rPr lang="en-GB" smtClean="0"/>
              <a:pPr/>
              <a:t>‹#›</a:t>
            </a:fld>
            <a:endParaRPr lang="en-GB"/>
          </a:p>
        </p:txBody>
      </p:sp>
      <p:sp>
        <p:nvSpPr>
          <p:cNvPr id="10" name="Footer Placeholder 9"/>
          <p:cNvSpPr>
            <a:spLocks noGrp="1"/>
          </p:cNvSpPr>
          <p:nvPr>
            <p:ph type="ftr" sz="quarter" idx="16"/>
          </p:nvPr>
        </p:nvSpPr>
        <p:spPr/>
        <p:txBody>
          <a:bodyPr rtlCol="0"/>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C32257B9-B344-457A-BA0D-7C2F0FA4F710}" type="datetimeFigureOut">
              <a:rPr lang="en-GB" smtClean="0"/>
              <a:pPr/>
              <a:t>04/01/2024</a:t>
            </a:fld>
            <a:endParaRPr lang="en-GB"/>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GB"/>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2C2EEC2-7646-4FE7-BEB9-DF2FD619394B}"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C32257B9-B344-457A-BA0D-7C2F0FA4F710}" type="datetimeFigureOut">
              <a:rPr lang="en-GB" smtClean="0"/>
              <a:pPr/>
              <a:t>04/01/2024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C2EEC2-7646-4FE7-BEB9-DF2FD619394B}" type="slidenum">
              <a:rPr lang="en-GB" smtClean="0"/>
              <a:pPr/>
              <a:t>‹#›</a:t>
            </a:fld>
            <a:endParaRPr lang="en-GB"/>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C32257B9-B344-457A-BA0D-7C2F0FA4F710}" type="datetimeFigureOut">
              <a:rPr lang="en-GB" smtClean="0"/>
              <a:pPr/>
              <a:t>04/01/2024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2C2EEC2-7646-4FE7-BEB9-DF2FD619394B}" type="slidenum">
              <a:rPr lang="en-GB" smtClean="0"/>
              <a:pPr/>
              <a:t>‹#›</a:t>
            </a:fld>
            <a:endParaRPr lang="en-GB"/>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C32257B9-B344-457A-BA0D-7C2F0FA4F710}" type="datetimeFigureOut">
              <a:rPr lang="en-GB" smtClean="0"/>
              <a:pPr/>
              <a:t>04/01/2024</a:t>
            </a:fld>
            <a:endParaRPr lang="en-GB"/>
          </a:p>
        </p:txBody>
      </p:sp>
      <p:sp>
        <p:nvSpPr>
          <p:cNvPr id="7" name="Slide Number Placeholder 6"/>
          <p:cNvSpPr>
            <a:spLocks noGrp="1"/>
          </p:cNvSpPr>
          <p:nvPr>
            <p:ph type="sldNum" sz="quarter" idx="11"/>
          </p:nvPr>
        </p:nvSpPr>
        <p:spPr/>
        <p:txBody>
          <a:bodyPr rtlCol="0"/>
          <a:lstStyle/>
          <a:p>
            <a:fld id="{B2C2EEC2-7646-4FE7-BEB9-DF2FD619394B}" type="slidenum">
              <a:rPr lang="en-GB" smtClean="0"/>
              <a:pPr/>
              <a:t>‹#›</a:t>
            </a:fld>
            <a:endParaRPr lang="en-GB"/>
          </a:p>
        </p:txBody>
      </p:sp>
      <p:sp>
        <p:nvSpPr>
          <p:cNvPr id="8" name="Footer Placeholder 7"/>
          <p:cNvSpPr>
            <a:spLocks noGrp="1"/>
          </p:cNvSpPr>
          <p:nvPr>
            <p:ph type="ftr" sz="quarter" idx="12"/>
          </p:nvPr>
        </p:nvSpPr>
        <p:spPr/>
        <p:txBody>
          <a:bodyPr rtlCol="0"/>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2257B9-B344-457A-BA0D-7C2F0FA4F710}" type="datetimeFigureOut">
              <a:rPr lang="en-GB" smtClean="0"/>
              <a:pPr/>
              <a:t>04/01/2024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2C2EEC2-7646-4FE7-BEB9-DF2FD619394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C32257B9-B344-457A-BA0D-7C2F0FA4F710}" type="datetimeFigureOut">
              <a:rPr lang="en-GB" smtClean="0"/>
              <a:pPr/>
              <a:t>04/01/2024</a:t>
            </a:fld>
            <a:endParaRPr lang="en-GB"/>
          </a:p>
        </p:txBody>
      </p:sp>
      <p:sp>
        <p:nvSpPr>
          <p:cNvPr id="22" name="Slide Number Placeholder 21"/>
          <p:cNvSpPr>
            <a:spLocks noGrp="1"/>
          </p:cNvSpPr>
          <p:nvPr>
            <p:ph type="sldNum" sz="quarter" idx="15"/>
          </p:nvPr>
        </p:nvSpPr>
        <p:spPr/>
        <p:txBody>
          <a:bodyPr rtlCol="0"/>
          <a:lstStyle/>
          <a:p>
            <a:fld id="{B2C2EEC2-7646-4FE7-BEB9-DF2FD619394B}" type="slidenum">
              <a:rPr lang="en-GB" smtClean="0"/>
              <a:pPr/>
              <a:t>‹#›</a:t>
            </a:fld>
            <a:endParaRPr lang="en-GB"/>
          </a:p>
        </p:txBody>
      </p:sp>
      <p:sp>
        <p:nvSpPr>
          <p:cNvPr id="23" name="Footer Placeholder 22"/>
          <p:cNvSpPr>
            <a:spLocks noGrp="1"/>
          </p:cNvSpPr>
          <p:nvPr>
            <p:ph type="ftr" sz="quarter" idx="16"/>
          </p:nvPr>
        </p:nvSpPr>
        <p:spPr/>
        <p:txBody>
          <a:bodyPr rtlCol="0"/>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C32257B9-B344-457A-BA0D-7C2F0FA4F710}" type="datetimeFigureOut">
              <a:rPr lang="en-GB" smtClean="0"/>
              <a:pPr/>
              <a:t>04/01/2024</a:t>
            </a:fld>
            <a:endParaRPr lang="en-GB"/>
          </a:p>
        </p:txBody>
      </p:sp>
      <p:sp>
        <p:nvSpPr>
          <p:cNvPr id="18" name="Slide Number Placeholder 17"/>
          <p:cNvSpPr>
            <a:spLocks noGrp="1"/>
          </p:cNvSpPr>
          <p:nvPr>
            <p:ph type="sldNum" sz="quarter" idx="11"/>
          </p:nvPr>
        </p:nvSpPr>
        <p:spPr/>
        <p:txBody>
          <a:bodyPr rtlCol="0"/>
          <a:lstStyle/>
          <a:p>
            <a:fld id="{B2C2EEC2-7646-4FE7-BEB9-DF2FD619394B}" type="slidenum">
              <a:rPr lang="en-GB" smtClean="0"/>
              <a:pPr/>
              <a:t>‹#›</a:t>
            </a:fld>
            <a:endParaRPr lang="en-GB"/>
          </a:p>
        </p:txBody>
      </p:sp>
      <p:sp>
        <p:nvSpPr>
          <p:cNvPr id="21" name="Footer Placeholder 20"/>
          <p:cNvSpPr>
            <a:spLocks noGrp="1"/>
          </p:cNvSpPr>
          <p:nvPr>
            <p:ph type="ftr" sz="quarter" idx="12"/>
          </p:nvPr>
        </p:nvSpPr>
        <p:spPr/>
        <p:txBody>
          <a:bodyPr rtlCol="0"/>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C32257B9-B344-457A-BA0D-7C2F0FA4F710}" type="datetimeFigureOut">
              <a:rPr lang="en-GB" smtClean="0"/>
              <a:pPr/>
              <a:t>04/01/2024</a:t>
            </a:fld>
            <a:endParaRPr lang="en-GB"/>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GB"/>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2C2EEC2-7646-4FE7-BEB9-DF2FD619394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402D-3857-E34B-264D-29347D1AF6E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7EEA47F-FA2E-1492-DECE-23F0F23D8285}"/>
              </a:ext>
            </a:extLst>
          </p:cNvPr>
          <p:cNvSpPr>
            <a:spLocks noGrp="1"/>
          </p:cNvSpPr>
          <p:nvPr>
            <p:ph sz="quarter" idx="1"/>
          </p:nvPr>
        </p:nvSpPr>
        <p:spPr/>
        <p:txBody>
          <a:bodyPr/>
          <a:lstStyle/>
          <a:p>
            <a:endParaRPr lang="en-US"/>
          </a:p>
        </p:txBody>
      </p:sp>
      <p:pic>
        <p:nvPicPr>
          <p:cNvPr id="4" name="Picture 1">
            <a:extLst>
              <a:ext uri="{FF2B5EF4-FFF2-40B4-BE49-F238E27FC236}">
                <a16:creationId xmlns:a16="http://schemas.microsoft.com/office/drawing/2014/main" id="{A46C4F96-F93C-CFA2-4BCB-1BBE163DF6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263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62804" y="548680"/>
            <a:ext cx="8313651" cy="6048672"/>
          </a:xfrm>
          <a:prstGeom prst="rect">
            <a:avLst/>
          </a:prstGeom>
          <a:ln>
            <a:noFill/>
          </a:ln>
          <a:effectLst/>
        </p:spPr>
        <p:txBody>
          <a:bodyPr vert="horz" anchor="t">
            <a:noAutofit/>
          </a:bodyPr>
          <a:lstStyle/>
          <a:p>
            <a:pPr lvl="0" algn="r" rtl="1">
              <a:spcBef>
                <a:spcPct val="0"/>
              </a:spcBef>
              <a:defRPr/>
            </a:pPr>
            <a:r>
              <a:rPr lang="ar-EG" sz="2200" cap="small" dirty="0">
                <a:solidFill>
                  <a:schemeClr val="bg2">
                    <a:lumMod val="50000"/>
                  </a:schemeClr>
                </a:solidFill>
                <a:latin typeface="Andalus" pitchFamily="18" charset="-78"/>
                <a:cs typeface="AdvertisingBold" pitchFamily="2" charset="-78"/>
              </a:rPr>
              <a:t>مقدمة...</a:t>
            </a:r>
          </a:p>
          <a:p>
            <a:pPr lvl="0" algn="r" rtl="1">
              <a:spcBef>
                <a:spcPct val="0"/>
              </a:spcBef>
              <a:defRPr/>
            </a:pPr>
            <a:endParaRPr lang="ar-EG" sz="1500" b="1" cap="small" dirty="0">
              <a:solidFill>
                <a:schemeClr val="tx1">
                  <a:lumMod val="65000"/>
                  <a:lumOff val="35000"/>
                </a:schemeClr>
              </a:solidFill>
              <a:latin typeface="Andalus" pitchFamily="18" charset="-78"/>
              <a:cs typeface="AdvertisingBold" pitchFamily="2" charset="-78"/>
            </a:endParaRPr>
          </a:p>
          <a:p>
            <a:pPr algn="ctr" rtl="1"/>
            <a:r>
              <a:rPr lang="ar-EG" sz="2500" b="1" dirty="0">
                <a:solidFill>
                  <a:srgbClr val="003399"/>
                </a:solidFill>
                <a:cs typeface="AdvertisingBold" pitchFamily="2" charset="-78"/>
              </a:rPr>
              <a:t>مصدر القاعدة القانونية:</a:t>
            </a:r>
          </a:p>
          <a:p>
            <a:pPr algn="r" rtl="1"/>
            <a:endParaRPr lang="ar-EG" sz="2200" b="1" dirty="0">
              <a:solidFill>
                <a:srgbClr val="003399"/>
              </a:solidFill>
              <a:cs typeface="AdvertisingBold" pitchFamily="2" charset="-78"/>
            </a:endParaRPr>
          </a:p>
          <a:p>
            <a:pPr algn="r" rtl="1"/>
            <a:r>
              <a:rPr lang="ar-EG" sz="2200" b="1" dirty="0">
                <a:solidFill>
                  <a:schemeClr val="bg2">
                    <a:lumMod val="50000"/>
                  </a:schemeClr>
                </a:solidFill>
                <a:cs typeface="AdvertisingBold" pitchFamily="2" charset="-78"/>
              </a:rPr>
              <a:t>في جمهورية مصر العربية</a:t>
            </a:r>
          </a:p>
          <a:p>
            <a:pPr algn="r" rtl="1"/>
            <a:r>
              <a:rPr lang="ar-EG" sz="2200" b="1" dirty="0">
                <a:solidFill>
                  <a:schemeClr val="bg2">
                    <a:lumMod val="50000"/>
                  </a:schemeClr>
                </a:solidFill>
                <a:cs typeface="AdvertisingBold" pitchFamily="2" charset="-78"/>
              </a:rPr>
              <a:t>الفقرة الثانية من المادة الأولى من القانون المدني المصري:</a:t>
            </a:r>
          </a:p>
          <a:p>
            <a:pPr algn="r" rtl="1"/>
            <a:endParaRPr lang="ar-EG" sz="1000" b="1" dirty="0">
              <a:solidFill>
                <a:schemeClr val="bg2">
                  <a:lumMod val="50000"/>
                </a:schemeClr>
              </a:solidFill>
              <a:cs typeface="AdvertisingBold" pitchFamily="2" charset="-78"/>
            </a:endParaRPr>
          </a:p>
          <a:p>
            <a:pPr algn="just" rtl="1">
              <a:lnSpc>
                <a:spcPct val="150000"/>
              </a:lnSpc>
              <a:spcBef>
                <a:spcPct val="0"/>
              </a:spcBef>
              <a:defRPr/>
            </a:pPr>
            <a:r>
              <a:rPr lang="ar-EG" sz="2000" dirty="0">
                <a:solidFill>
                  <a:srgbClr val="003399"/>
                </a:solidFill>
              </a:rPr>
              <a:t>”</a:t>
            </a:r>
            <a:r>
              <a:rPr lang="ar-EG" sz="2200" dirty="0">
                <a:solidFill>
                  <a:srgbClr val="003399"/>
                </a:solidFill>
                <a:cs typeface="AdvertisingBold" pitchFamily="2" charset="-78"/>
              </a:rPr>
              <a:t>إن لم يوجد 1) </a:t>
            </a:r>
            <a:r>
              <a:rPr lang="ar-EG" sz="2200" u="sng" dirty="0">
                <a:solidFill>
                  <a:schemeClr val="bg2">
                    <a:lumMod val="50000"/>
                  </a:schemeClr>
                </a:solidFill>
                <a:cs typeface="AdvertisingBold" pitchFamily="2" charset="-78"/>
              </a:rPr>
              <a:t>نص تشريعي </a:t>
            </a:r>
            <a:r>
              <a:rPr lang="ar-EG" sz="2200" dirty="0">
                <a:solidFill>
                  <a:srgbClr val="003399"/>
                </a:solidFill>
                <a:cs typeface="AdvertisingBold" pitchFamily="2" charset="-78"/>
              </a:rPr>
              <a:t>يمكن تطبيقه حكم القاضي بمقتضى    2) </a:t>
            </a:r>
            <a:r>
              <a:rPr lang="ar-EG" sz="2200" u="sng" dirty="0">
                <a:solidFill>
                  <a:schemeClr val="bg2">
                    <a:lumMod val="50000"/>
                  </a:schemeClr>
                </a:solidFill>
                <a:cs typeface="AdvertisingBold" pitchFamily="2" charset="-78"/>
              </a:rPr>
              <a:t>العرف</a:t>
            </a:r>
            <a:r>
              <a:rPr lang="ar-EG" sz="2200" dirty="0">
                <a:solidFill>
                  <a:srgbClr val="003399"/>
                </a:solidFill>
                <a:cs typeface="AdvertisingBold" pitchFamily="2" charset="-78"/>
              </a:rPr>
              <a:t>، فإذا لم يوجد فبمقتضى 3) </a:t>
            </a:r>
            <a:r>
              <a:rPr lang="ar-EG" sz="2200" u="sng" dirty="0">
                <a:solidFill>
                  <a:schemeClr val="bg2">
                    <a:lumMod val="50000"/>
                  </a:schemeClr>
                </a:solidFill>
                <a:cs typeface="AdvertisingBold" pitchFamily="2" charset="-78"/>
              </a:rPr>
              <a:t>مبادئ الشريعة الإسلامية</a:t>
            </a:r>
            <a:r>
              <a:rPr lang="ar-EG" sz="2200" dirty="0">
                <a:solidFill>
                  <a:srgbClr val="003399"/>
                </a:solidFill>
                <a:cs typeface="AdvertisingBold" pitchFamily="2" charset="-78"/>
              </a:rPr>
              <a:t>، فإذا لم توجد فبمقتضى 4) </a:t>
            </a:r>
            <a:r>
              <a:rPr lang="ar-EG" sz="2200" u="sng" dirty="0">
                <a:solidFill>
                  <a:schemeClr val="bg2">
                    <a:lumMod val="50000"/>
                  </a:schemeClr>
                </a:solidFill>
                <a:cs typeface="AdvertisingBold" pitchFamily="2" charset="-78"/>
              </a:rPr>
              <a:t>مبادئ القانون الطبيعي والعدالة</a:t>
            </a:r>
            <a:r>
              <a:rPr lang="ar-EG" sz="2200" dirty="0">
                <a:solidFill>
                  <a:srgbClr val="003399"/>
                </a:solidFill>
                <a:cs typeface="AdvertisingBold" pitchFamily="2" charset="-78"/>
              </a:rPr>
              <a:t>“ </a:t>
            </a:r>
            <a:endParaRPr lang="ar-EG" sz="2000" dirty="0">
              <a:solidFill>
                <a:schemeClr val="bg2">
                  <a:lumMod val="50000"/>
                </a:schemeClr>
              </a:solidFill>
              <a:cs typeface="AdvertisingBold" pitchFamily="2" charset="-78"/>
            </a:endParaRPr>
          </a:p>
          <a:p>
            <a:pPr marL="517525" algn="just" rtl="1">
              <a:lnSpc>
                <a:spcPct val="150000"/>
              </a:lnSpc>
              <a:spcBef>
                <a:spcPct val="0"/>
              </a:spcBef>
              <a:defRPr/>
            </a:pPr>
            <a:endParaRPr lang="ar-EG" sz="1000" b="1" dirty="0">
              <a:solidFill>
                <a:schemeClr val="tx1">
                  <a:lumMod val="65000"/>
                  <a:lumOff val="35000"/>
                </a:schemeClr>
              </a:solidFill>
              <a:cs typeface="AdvertisingBold" pitchFamily="2" charset="-78"/>
            </a:endParaRPr>
          </a:p>
          <a:p>
            <a:pPr marL="860425" indent="-342900" algn="just" rtl="1">
              <a:lnSpc>
                <a:spcPct val="150000"/>
              </a:lnSpc>
              <a:spcBef>
                <a:spcPct val="0"/>
              </a:spcBef>
              <a:buFont typeface="Wingdings" panose="05000000000000000000" pitchFamily="2" charset="2"/>
              <a:buChar char="Ø"/>
              <a:defRPr/>
            </a:pPr>
            <a:r>
              <a:rPr lang="ar-EG" sz="2200" b="1" u="sng" dirty="0">
                <a:solidFill>
                  <a:srgbClr val="003399"/>
                </a:solidFill>
                <a:latin typeface="Andalus" pitchFamily="18" charset="-78"/>
                <a:cs typeface="AdvertisingBold" pitchFamily="2" charset="-78"/>
              </a:rPr>
              <a:t>النص التشريعي</a:t>
            </a:r>
            <a:r>
              <a:rPr lang="ar-EG" sz="2200" b="1" dirty="0">
                <a:solidFill>
                  <a:schemeClr val="tx1">
                    <a:lumMod val="65000"/>
                    <a:lumOff val="35000"/>
                  </a:schemeClr>
                </a:solidFill>
                <a:latin typeface="Andalus" pitchFamily="18" charset="-78"/>
                <a:cs typeface="AdvertisingBold" pitchFamily="2" charset="-78"/>
              </a:rPr>
              <a:t>: الصادر من السلطة التشريعية أو التنفيذية.</a:t>
            </a:r>
          </a:p>
          <a:p>
            <a:pPr marL="860425" indent="-342900" algn="just" rtl="1">
              <a:lnSpc>
                <a:spcPct val="150000"/>
              </a:lnSpc>
              <a:spcBef>
                <a:spcPct val="0"/>
              </a:spcBef>
              <a:buFont typeface="Wingdings" panose="05000000000000000000" pitchFamily="2" charset="2"/>
              <a:buChar char="Ø"/>
              <a:defRPr/>
            </a:pPr>
            <a:r>
              <a:rPr lang="ar-EG" sz="2200" b="1" dirty="0">
                <a:solidFill>
                  <a:schemeClr val="tx1">
                    <a:lumMod val="65000"/>
                    <a:lumOff val="35000"/>
                  </a:schemeClr>
                </a:solidFill>
                <a:latin typeface="Andalus" pitchFamily="18" charset="-78"/>
                <a:cs typeface="AdvertisingBold" pitchFamily="2" charset="-78"/>
              </a:rPr>
              <a:t>عند </a:t>
            </a:r>
            <a:r>
              <a:rPr lang="ar-EG" sz="2200" b="1" u="sng" dirty="0">
                <a:solidFill>
                  <a:srgbClr val="003399"/>
                </a:solidFill>
                <a:latin typeface="Andalus" pitchFamily="18" charset="-78"/>
                <a:cs typeface="AdvertisingBold" pitchFamily="2" charset="-78"/>
              </a:rPr>
              <a:t>وجود قانون خاص </a:t>
            </a:r>
            <a:r>
              <a:rPr lang="ar-EG" sz="2200" b="1" dirty="0">
                <a:solidFill>
                  <a:schemeClr val="tx1">
                    <a:lumMod val="65000"/>
                    <a:lumOff val="35000"/>
                  </a:schemeClr>
                </a:solidFill>
                <a:latin typeface="Andalus" pitchFamily="18" charset="-78"/>
                <a:cs typeface="AdvertisingBold" pitchFamily="2" charset="-78"/>
              </a:rPr>
              <a:t>لا يجوز الرجوع إلى القانون العام إلا فيما فات القانون الخاص، أو إذا شابه نقص أو غموض.</a:t>
            </a:r>
          </a:p>
          <a:p>
            <a:pPr marL="860425" indent="-342900" algn="just" rtl="1">
              <a:lnSpc>
                <a:spcPct val="150000"/>
              </a:lnSpc>
              <a:spcBef>
                <a:spcPct val="0"/>
              </a:spcBef>
              <a:buFont typeface="Wingdings" panose="05000000000000000000" pitchFamily="2" charset="2"/>
              <a:buChar char="Ø"/>
              <a:defRPr/>
            </a:pPr>
            <a:r>
              <a:rPr lang="ar-EG" sz="2200" b="1" dirty="0">
                <a:solidFill>
                  <a:schemeClr val="tx1">
                    <a:lumMod val="65000"/>
                    <a:lumOff val="35000"/>
                  </a:schemeClr>
                </a:solidFill>
                <a:latin typeface="Andalus" pitchFamily="18" charset="-78"/>
                <a:cs typeface="AdvertisingBold" pitchFamily="2" charset="-78"/>
              </a:rPr>
              <a:t>المعاهدات الدولية النافذة </a:t>
            </a:r>
            <a:r>
              <a:rPr lang="ar-EG" sz="2200" b="1" u="sng" dirty="0">
                <a:solidFill>
                  <a:srgbClr val="003399"/>
                </a:solidFill>
                <a:latin typeface="Andalus" pitchFamily="18" charset="-78"/>
                <a:cs typeface="AdvertisingBold" pitchFamily="2" charset="-78"/>
              </a:rPr>
              <a:t>لها الأولوية </a:t>
            </a:r>
            <a:r>
              <a:rPr lang="ar-EG" sz="2200" b="1" dirty="0">
                <a:solidFill>
                  <a:schemeClr val="tx1">
                    <a:lumMod val="65000"/>
                    <a:lumOff val="35000"/>
                  </a:schemeClr>
                </a:solidFill>
                <a:latin typeface="Andalus" pitchFamily="18" charset="-78"/>
                <a:cs typeface="AdvertisingBold" pitchFamily="2" charset="-78"/>
              </a:rPr>
              <a:t>على القوانين الوطنية.</a:t>
            </a:r>
          </a:p>
          <a:p>
            <a:pPr marL="808038" lvl="0" algn="r" rtl="1">
              <a:spcBef>
                <a:spcPct val="0"/>
              </a:spcBef>
              <a:defRPr/>
            </a:pPr>
            <a:endParaRPr lang="en-GB" sz="2200" b="1" dirty="0">
              <a:solidFill>
                <a:schemeClr val="tx1">
                  <a:lumMod val="50000"/>
                  <a:lumOff val="50000"/>
                </a:schemeClr>
              </a:solidFill>
              <a:cs typeface="AdvertisingBold" pitchFamily="2" charset="-78"/>
            </a:endParaRPr>
          </a:p>
        </p:txBody>
      </p:sp>
      <p:sp>
        <p:nvSpPr>
          <p:cNvPr id="2" name="Title 1">
            <a:extLst>
              <a:ext uri="{FF2B5EF4-FFF2-40B4-BE49-F238E27FC236}">
                <a16:creationId xmlns:a16="http://schemas.microsoft.com/office/drawing/2014/main" id="{68A04F38-41D2-C308-D63A-77E1D552A597}"/>
              </a:ext>
            </a:extLst>
          </p:cNvPr>
          <p:cNvSpPr txBox="1">
            <a:spLocks/>
          </p:cNvSpPr>
          <p:nvPr/>
        </p:nvSpPr>
        <p:spPr>
          <a:xfrm>
            <a:off x="1187624" y="44624"/>
            <a:ext cx="7593571" cy="72007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anchor="t">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r"/>
            <a:r>
              <a:rPr lang="ar-EG" sz="2500" dirty="0">
                <a:solidFill>
                  <a:schemeClr val="bg1">
                    <a:lumMod val="85000"/>
                  </a:schemeClr>
                </a:solidFill>
                <a:latin typeface="Sakkal Majalla" panose="02000000000000000000" pitchFamily="2" charset="-78"/>
                <a:cs typeface="AdvertisingBold" pitchFamily="2" charset="-78"/>
              </a:rPr>
              <a:t>دورة القانون والعقود المتقدمة</a:t>
            </a:r>
            <a:endParaRPr lang="en-GB" sz="2500" dirty="0">
              <a:solidFill>
                <a:schemeClr val="bg1">
                  <a:lumMod val="85000"/>
                </a:schemeClr>
              </a:solidFill>
              <a:latin typeface="Sakkal Majalla" panose="02000000000000000000" pitchFamily="2" charset="-78"/>
              <a:cs typeface="AdvertisingBold" pitchFamily="2" charset="-78"/>
            </a:endParaRPr>
          </a:p>
        </p:txBody>
      </p:sp>
    </p:spTree>
    <p:extLst>
      <p:ext uri="{BB962C8B-B14F-4D97-AF65-F5344CB8AC3E}">
        <p14:creationId xmlns:p14="http://schemas.microsoft.com/office/powerpoint/2010/main" val="1053793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4016" y="548680"/>
            <a:ext cx="8532440" cy="6048672"/>
          </a:xfrm>
          <a:prstGeom prst="rect">
            <a:avLst/>
          </a:prstGeom>
          <a:ln>
            <a:noFill/>
          </a:ln>
          <a:effectLst/>
        </p:spPr>
        <p:txBody>
          <a:bodyPr vert="horz" anchor="t">
            <a:noAutofit/>
          </a:bodyPr>
          <a:lstStyle/>
          <a:p>
            <a:pPr lvl="0" algn="r" rtl="1">
              <a:spcBef>
                <a:spcPct val="0"/>
              </a:spcBef>
              <a:defRPr/>
            </a:pPr>
            <a:r>
              <a:rPr lang="ar-EG" sz="2200" cap="small" dirty="0">
                <a:solidFill>
                  <a:schemeClr val="bg2">
                    <a:lumMod val="50000"/>
                  </a:schemeClr>
                </a:solidFill>
                <a:latin typeface="Andalus" pitchFamily="18" charset="-78"/>
                <a:cs typeface="AdvertisingBold" pitchFamily="2" charset="-78"/>
              </a:rPr>
              <a:t>مقدمة...</a:t>
            </a:r>
          </a:p>
          <a:p>
            <a:pPr lvl="0" algn="r" rtl="1">
              <a:spcBef>
                <a:spcPct val="0"/>
              </a:spcBef>
              <a:defRPr/>
            </a:pPr>
            <a:endParaRPr lang="ar-EG" sz="1500" b="1" cap="small" dirty="0">
              <a:solidFill>
                <a:schemeClr val="tx1">
                  <a:lumMod val="65000"/>
                  <a:lumOff val="35000"/>
                </a:schemeClr>
              </a:solidFill>
              <a:latin typeface="Andalus" pitchFamily="18" charset="-78"/>
              <a:cs typeface="AdvertisingBold" pitchFamily="2" charset="-78"/>
            </a:endParaRPr>
          </a:p>
          <a:p>
            <a:pPr algn="r" rtl="1"/>
            <a:r>
              <a:rPr lang="ar-EG" sz="2200" b="1" dirty="0">
                <a:solidFill>
                  <a:schemeClr val="bg2">
                    <a:lumMod val="50000"/>
                  </a:schemeClr>
                </a:solidFill>
                <a:cs typeface="AdvertisingBold" pitchFamily="2" charset="-78"/>
              </a:rPr>
              <a:t>المملكة الأردنية:</a:t>
            </a:r>
          </a:p>
          <a:p>
            <a:pPr algn="r" rtl="1"/>
            <a:r>
              <a:rPr lang="ar-EG" sz="2200" b="1" dirty="0">
                <a:solidFill>
                  <a:schemeClr val="bg2">
                    <a:lumMod val="50000"/>
                  </a:schemeClr>
                </a:solidFill>
                <a:cs typeface="AdvertisingBold" pitchFamily="2" charset="-78"/>
              </a:rPr>
              <a:t>المادة الثانية من القانون المدني:</a:t>
            </a:r>
            <a:endParaRPr lang="ar-EG" sz="2000" b="1" dirty="0">
              <a:solidFill>
                <a:schemeClr val="bg2">
                  <a:lumMod val="50000"/>
                </a:schemeClr>
              </a:solidFill>
              <a:cs typeface="AdvertisingBold" pitchFamily="2" charset="-78"/>
            </a:endParaRPr>
          </a:p>
          <a:p>
            <a:pPr algn="r" rtl="1"/>
            <a:endParaRPr lang="ar-EG" sz="1500" dirty="0">
              <a:solidFill>
                <a:srgbClr val="003399"/>
              </a:solidFill>
              <a:cs typeface="AdvertisingBold" pitchFamily="2" charset="-78"/>
            </a:endParaRPr>
          </a:p>
          <a:p>
            <a:pPr marL="457200" indent="-457200" algn="r" rtl="1">
              <a:lnSpc>
                <a:spcPct val="150000"/>
              </a:lnSpc>
              <a:buAutoNum type="arabicPeriod"/>
            </a:pPr>
            <a:r>
              <a:rPr lang="ar-EG" sz="2000" dirty="0">
                <a:solidFill>
                  <a:srgbClr val="003399"/>
                </a:solidFill>
                <a:cs typeface="AdvertisingBold" pitchFamily="2" charset="-78"/>
              </a:rPr>
              <a:t>تسري </a:t>
            </a:r>
            <a:r>
              <a:rPr lang="ar-EG" sz="2000" u="sng" dirty="0">
                <a:solidFill>
                  <a:srgbClr val="003399"/>
                </a:solidFill>
                <a:cs typeface="AdvertisingBold" pitchFamily="2" charset="-78"/>
              </a:rPr>
              <a:t>نصوص هذا القانون </a:t>
            </a:r>
            <a:r>
              <a:rPr lang="ar-EG" sz="2000" dirty="0">
                <a:solidFill>
                  <a:srgbClr val="003399"/>
                </a:solidFill>
                <a:cs typeface="AdvertisingBold" pitchFamily="2" charset="-78"/>
              </a:rPr>
              <a:t>على المسائل التي تتناولها هذه النصوص بألفاظها ومعانيها </a:t>
            </a:r>
            <a:r>
              <a:rPr lang="ar-EG" sz="2000" dirty="0">
                <a:solidFill>
                  <a:schemeClr val="bg2">
                    <a:lumMod val="50000"/>
                  </a:schemeClr>
                </a:solidFill>
                <a:cs typeface="AdvertisingBold" pitchFamily="2" charset="-78"/>
              </a:rPr>
              <a:t>ولا مُساغ للاجتهاد في مورد النص .</a:t>
            </a:r>
          </a:p>
          <a:p>
            <a:pPr marL="457200" indent="-457200" algn="r" rtl="1">
              <a:lnSpc>
                <a:spcPct val="150000"/>
              </a:lnSpc>
              <a:buAutoNum type="arabicPeriod"/>
            </a:pPr>
            <a:r>
              <a:rPr lang="ar-EG" sz="2000" dirty="0">
                <a:solidFill>
                  <a:srgbClr val="003399"/>
                </a:solidFill>
                <a:cs typeface="AdvertisingBold" pitchFamily="2" charset="-78"/>
              </a:rPr>
              <a:t> فاذا لم تجد المحكمة نصا في هذا القانون حكمت [في </a:t>
            </a:r>
            <a:r>
              <a:rPr lang="ar-EG" sz="2000" dirty="0">
                <a:solidFill>
                  <a:schemeClr val="bg2">
                    <a:lumMod val="50000"/>
                  </a:schemeClr>
                </a:solidFill>
                <a:cs typeface="AdvertisingBold" pitchFamily="2" charset="-78"/>
              </a:rPr>
              <a:t>الفقه الإسلامي </a:t>
            </a:r>
            <a:r>
              <a:rPr lang="ar-EG" sz="2000" dirty="0">
                <a:solidFill>
                  <a:srgbClr val="003399"/>
                </a:solidFill>
                <a:cs typeface="AdvertisingBold" pitchFamily="2" charset="-78"/>
              </a:rPr>
              <a:t>الأكثر موافقة لنصوص هذا القانون، فإن لم توجد </a:t>
            </a:r>
            <a:r>
              <a:rPr lang="ar-EG" sz="2000" dirty="0">
                <a:solidFill>
                  <a:schemeClr val="bg2">
                    <a:lumMod val="50000"/>
                  </a:schemeClr>
                </a:solidFill>
                <a:cs typeface="AdvertisingBold" pitchFamily="2" charset="-78"/>
              </a:rPr>
              <a:t>فبمقتضى مبادئ الشريعة الإسلامية</a:t>
            </a:r>
            <a:r>
              <a:rPr lang="ar-EG" sz="2000" dirty="0">
                <a:solidFill>
                  <a:srgbClr val="003399"/>
                </a:solidFill>
                <a:cs typeface="AdvertisingBold" pitchFamily="2" charset="-78"/>
              </a:rPr>
              <a:t>] .</a:t>
            </a:r>
          </a:p>
          <a:p>
            <a:pPr marL="457200" indent="-457200" algn="r" rtl="1">
              <a:lnSpc>
                <a:spcPct val="150000"/>
              </a:lnSpc>
              <a:buAutoNum type="arabicPeriod"/>
            </a:pPr>
            <a:r>
              <a:rPr lang="ar-EG" sz="2000" dirty="0">
                <a:solidFill>
                  <a:srgbClr val="003399"/>
                </a:solidFill>
                <a:cs typeface="AdvertisingBold" pitchFamily="2" charset="-78"/>
              </a:rPr>
              <a:t>فان لم توجد حكمت بمقتضى </a:t>
            </a:r>
            <a:r>
              <a:rPr lang="ar-EG" sz="2000" dirty="0">
                <a:solidFill>
                  <a:schemeClr val="bg2">
                    <a:lumMod val="50000"/>
                  </a:schemeClr>
                </a:solidFill>
                <a:cs typeface="AdvertisingBold" pitchFamily="2" charset="-78"/>
              </a:rPr>
              <a:t>العرف</a:t>
            </a:r>
            <a:r>
              <a:rPr lang="ar-EG" sz="2000" dirty="0">
                <a:solidFill>
                  <a:srgbClr val="003399"/>
                </a:solidFill>
                <a:cs typeface="AdvertisingBold" pitchFamily="2" charset="-78"/>
              </a:rPr>
              <a:t>، فان لم توجد حكمت </a:t>
            </a:r>
            <a:r>
              <a:rPr lang="ar-EG" sz="2000" dirty="0">
                <a:solidFill>
                  <a:schemeClr val="bg2">
                    <a:lumMod val="50000"/>
                  </a:schemeClr>
                </a:solidFill>
                <a:cs typeface="AdvertisingBold" pitchFamily="2" charset="-78"/>
              </a:rPr>
              <a:t>بمقتضى قواعد العدالة</a:t>
            </a:r>
            <a:r>
              <a:rPr lang="ar-EG" sz="2000" dirty="0">
                <a:solidFill>
                  <a:srgbClr val="003399"/>
                </a:solidFill>
                <a:cs typeface="AdvertisingBold" pitchFamily="2" charset="-78"/>
              </a:rPr>
              <a:t>، ويشترط في العرف أن يكون عاما وقديما ثابتا ومطردا ولا يتعارض مع أحكام القانون أو النظام العام أو الآداب . أما اذا كان العرف خاصا ببلد معين فيسري حكمه على ذلك البلد .</a:t>
            </a:r>
          </a:p>
          <a:p>
            <a:pPr marL="457200" indent="-457200" algn="r" rtl="1">
              <a:lnSpc>
                <a:spcPct val="150000"/>
              </a:lnSpc>
              <a:buAutoNum type="arabicPeriod"/>
            </a:pPr>
            <a:r>
              <a:rPr lang="ar-EG" sz="2000" dirty="0">
                <a:solidFill>
                  <a:srgbClr val="003399"/>
                </a:solidFill>
                <a:cs typeface="AdvertisingBold" pitchFamily="2" charset="-78"/>
              </a:rPr>
              <a:t> ويسترشد في ذلك كله بما اقره القضاء والفقه على أن لا يتعارض مع ما ذكر.</a:t>
            </a:r>
          </a:p>
          <a:p>
            <a:pPr marL="808038" lvl="0" algn="r" rtl="1">
              <a:spcBef>
                <a:spcPct val="0"/>
              </a:spcBef>
              <a:defRPr/>
            </a:pPr>
            <a:endParaRPr lang="en-GB" sz="2200" b="1" dirty="0">
              <a:solidFill>
                <a:schemeClr val="tx1">
                  <a:lumMod val="50000"/>
                  <a:lumOff val="50000"/>
                </a:schemeClr>
              </a:solidFill>
              <a:cs typeface="AdvertisingBold" pitchFamily="2" charset="-78"/>
            </a:endParaRPr>
          </a:p>
        </p:txBody>
      </p:sp>
      <p:sp>
        <p:nvSpPr>
          <p:cNvPr id="2" name="Title 1">
            <a:extLst>
              <a:ext uri="{FF2B5EF4-FFF2-40B4-BE49-F238E27FC236}">
                <a16:creationId xmlns:a16="http://schemas.microsoft.com/office/drawing/2014/main" id="{68A04F38-41D2-C308-D63A-77E1D552A597}"/>
              </a:ext>
            </a:extLst>
          </p:cNvPr>
          <p:cNvSpPr txBox="1">
            <a:spLocks/>
          </p:cNvSpPr>
          <p:nvPr/>
        </p:nvSpPr>
        <p:spPr>
          <a:xfrm>
            <a:off x="1187624" y="44624"/>
            <a:ext cx="7593571" cy="72007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anchor="t">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r"/>
            <a:r>
              <a:rPr lang="ar-EG" sz="2500" dirty="0">
                <a:solidFill>
                  <a:schemeClr val="bg1">
                    <a:lumMod val="85000"/>
                  </a:schemeClr>
                </a:solidFill>
                <a:latin typeface="Sakkal Majalla" panose="02000000000000000000" pitchFamily="2" charset="-78"/>
                <a:cs typeface="AdvertisingBold" pitchFamily="2" charset="-78"/>
              </a:rPr>
              <a:t>دورة القانون والعقود المتقدمة</a:t>
            </a:r>
            <a:endParaRPr lang="en-GB" sz="2500" dirty="0">
              <a:solidFill>
                <a:schemeClr val="bg1">
                  <a:lumMod val="85000"/>
                </a:schemeClr>
              </a:solidFill>
              <a:latin typeface="Sakkal Majalla" panose="02000000000000000000" pitchFamily="2" charset="-78"/>
              <a:cs typeface="AdvertisingBold" pitchFamily="2" charset="-78"/>
            </a:endParaRPr>
          </a:p>
        </p:txBody>
      </p:sp>
    </p:spTree>
    <p:extLst>
      <p:ext uri="{BB962C8B-B14F-4D97-AF65-F5344CB8AC3E}">
        <p14:creationId xmlns:p14="http://schemas.microsoft.com/office/powerpoint/2010/main" val="4166217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4016" y="548680"/>
            <a:ext cx="8532440" cy="6048672"/>
          </a:xfrm>
          <a:prstGeom prst="rect">
            <a:avLst/>
          </a:prstGeom>
          <a:ln>
            <a:noFill/>
          </a:ln>
          <a:effectLst/>
        </p:spPr>
        <p:txBody>
          <a:bodyPr vert="horz" anchor="t">
            <a:noAutofit/>
          </a:bodyPr>
          <a:lstStyle/>
          <a:p>
            <a:pPr lvl="0" algn="r" rtl="1">
              <a:spcBef>
                <a:spcPct val="0"/>
              </a:spcBef>
              <a:defRPr/>
            </a:pPr>
            <a:r>
              <a:rPr lang="ar-EG" sz="2200" cap="small" dirty="0">
                <a:solidFill>
                  <a:schemeClr val="bg2">
                    <a:lumMod val="50000"/>
                  </a:schemeClr>
                </a:solidFill>
                <a:latin typeface="Andalus" pitchFamily="18" charset="-78"/>
                <a:cs typeface="AdvertisingBold" pitchFamily="2" charset="-78"/>
              </a:rPr>
              <a:t>مقدمة...</a:t>
            </a:r>
          </a:p>
          <a:p>
            <a:pPr lvl="0" algn="r" rtl="1">
              <a:spcBef>
                <a:spcPct val="0"/>
              </a:spcBef>
              <a:defRPr/>
            </a:pPr>
            <a:endParaRPr lang="ar-EG" sz="1500" b="1" cap="small" dirty="0">
              <a:solidFill>
                <a:schemeClr val="tx1">
                  <a:lumMod val="65000"/>
                  <a:lumOff val="35000"/>
                </a:schemeClr>
              </a:solidFill>
              <a:latin typeface="Andalus" pitchFamily="18" charset="-78"/>
              <a:cs typeface="AdvertisingBold" pitchFamily="2" charset="-78"/>
            </a:endParaRPr>
          </a:p>
          <a:p>
            <a:pPr algn="r" rtl="1"/>
            <a:r>
              <a:rPr lang="ar-EG" sz="2200" b="1" dirty="0">
                <a:solidFill>
                  <a:schemeClr val="bg2">
                    <a:lumMod val="50000"/>
                  </a:schemeClr>
                </a:solidFill>
                <a:cs typeface="AdvertisingBold" pitchFamily="2" charset="-78"/>
              </a:rPr>
              <a:t>دولة الإمارات العربية المتحدة:</a:t>
            </a:r>
          </a:p>
          <a:p>
            <a:pPr algn="r" rtl="1"/>
            <a:r>
              <a:rPr lang="ar-EG" sz="2200" dirty="0">
                <a:solidFill>
                  <a:schemeClr val="bg2">
                    <a:lumMod val="50000"/>
                  </a:schemeClr>
                </a:solidFill>
                <a:cs typeface="AdvertisingBold" pitchFamily="2" charset="-78"/>
              </a:rPr>
              <a:t>المادة (1) من قانون المعاملات المدنية رقم 30 لسنة 2022:</a:t>
            </a:r>
          </a:p>
          <a:p>
            <a:pPr algn="r" rtl="1"/>
            <a:endParaRPr lang="ar-EG" sz="1000" dirty="0">
              <a:solidFill>
                <a:schemeClr val="bg2">
                  <a:lumMod val="50000"/>
                </a:schemeClr>
              </a:solidFill>
              <a:cs typeface="AdvertisingBold" pitchFamily="2" charset="-78"/>
            </a:endParaRPr>
          </a:p>
          <a:p>
            <a:pPr algn="r" rtl="1">
              <a:lnSpc>
                <a:spcPct val="150000"/>
              </a:lnSpc>
            </a:pPr>
            <a:r>
              <a:rPr lang="ar-EG" sz="2000" dirty="0">
                <a:solidFill>
                  <a:srgbClr val="003399"/>
                </a:solidFill>
                <a:cs typeface="AdvertisingBold" pitchFamily="2" charset="-78"/>
              </a:rPr>
              <a:t>تسري النصوص التشريعية على </a:t>
            </a:r>
            <a:r>
              <a:rPr lang="ar-EG" sz="2000" dirty="0">
                <a:solidFill>
                  <a:schemeClr val="bg2">
                    <a:lumMod val="50000"/>
                  </a:schemeClr>
                </a:solidFill>
                <a:cs typeface="AdvertisingBold" pitchFamily="2" charset="-78"/>
              </a:rPr>
              <a:t>جميع المسائل التي تتناولها هذه النصوص </a:t>
            </a:r>
            <a:r>
              <a:rPr lang="ar-EG" sz="2000" dirty="0">
                <a:solidFill>
                  <a:srgbClr val="003399"/>
                </a:solidFill>
                <a:cs typeface="AdvertisingBold" pitchFamily="2" charset="-78"/>
              </a:rPr>
              <a:t>في لفظها وفحواها، </a:t>
            </a:r>
            <a:r>
              <a:rPr lang="ar-EG" sz="2000" dirty="0">
                <a:solidFill>
                  <a:schemeClr val="bg2">
                    <a:lumMod val="50000"/>
                  </a:schemeClr>
                </a:solidFill>
                <a:cs typeface="AdvertisingBold" pitchFamily="2" charset="-78"/>
              </a:rPr>
              <a:t>ولا مساغ للاجتهاد في مورد النص </a:t>
            </a:r>
            <a:r>
              <a:rPr lang="ar-EG" sz="2000" dirty="0">
                <a:solidFill>
                  <a:srgbClr val="003399"/>
                </a:solidFill>
                <a:cs typeface="AdvertisingBold" pitchFamily="2" charset="-78"/>
              </a:rPr>
              <a:t>القطعي الدلالة، </a:t>
            </a:r>
          </a:p>
          <a:p>
            <a:pPr algn="r" rtl="1"/>
            <a:endParaRPr lang="ar-EG" sz="1000" dirty="0">
              <a:solidFill>
                <a:srgbClr val="003399"/>
              </a:solidFill>
              <a:cs typeface="AdvertisingBold" pitchFamily="2" charset="-78"/>
            </a:endParaRPr>
          </a:p>
          <a:p>
            <a:pPr algn="r" rtl="1">
              <a:lnSpc>
                <a:spcPct val="150000"/>
              </a:lnSpc>
            </a:pPr>
            <a:r>
              <a:rPr lang="ar-EG" sz="2000" dirty="0">
                <a:solidFill>
                  <a:srgbClr val="003399"/>
                </a:solidFill>
                <a:cs typeface="AdvertisingBold" pitchFamily="2" charset="-78"/>
              </a:rPr>
              <a:t>فإذا لم يجد القاضي نصا في هذا القانون </a:t>
            </a:r>
            <a:r>
              <a:rPr lang="ar-EG" sz="2000" dirty="0">
                <a:solidFill>
                  <a:schemeClr val="bg2">
                    <a:lumMod val="50000"/>
                  </a:schemeClr>
                </a:solidFill>
                <a:cs typeface="AdvertisingBold" pitchFamily="2" charset="-78"/>
              </a:rPr>
              <a:t>حكم بمقتضى الشريعة الإسلامية</a:t>
            </a:r>
            <a:r>
              <a:rPr lang="ar-EG" sz="2000" dirty="0">
                <a:solidFill>
                  <a:srgbClr val="003399"/>
                </a:solidFill>
                <a:cs typeface="AdvertisingBold" pitchFamily="2" charset="-78"/>
              </a:rPr>
              <a:t>، على أن يراعي تخير </a:t>
            </a:r>
            <a:r>
              <a:rPr lang="ar-EG" sz="2000" dirty="0">
                <a:solidFill>
                  <a:schemeClr val="bg2">
                    <a:lumMod val="50000"/>
                  </a:schemeClr>
                </a:solidFill>
                <a:cs typeface="AdvertisingBold" pitchFamily="2" charset="-78"/>
              </a:rPr>
              <a:t>أنسب الحلول </a:t>
            </a:r>
            <a:r>
              <a:rPr lang="ar-EG" sz="2000" dirty="0">
                <a:solidFill>
                  <a:srgbClr val="003399"/>
                </a:solidFill>
                <a:cs typeface="AdvertisingBold" pitchFamily="2" charset="-78"/>
              </a:rPr>
              <a:t>من مذهبي </a:t>
            </a:r>
            <a:r>
              <a:rPr lang="ar-EG" sz="2000" dirty="0">
                <a:solidFill>
                  <a:schemeClr val="bg2">
                    <a:lumMod val="50000"/>
                  </a:schemeClr>
                </a:solidFill>
                <a:cs typeface="AdvertisingBold" pitchFamily="2" charset="-78"/>
              </a:rPr>
              <a:t>الإمام مالك والإمام أحمد بن حنبل </a:t>
            </a:r>
            <a:r>
              <a:rPr lang="ar-EG" sz="2000" u="sng" dirty="0">
                <a:solidFill>
                  <a:srgbClr val="003399"/>
                </a:solidFill>
                <a:cs typeface="AdvertisingBold" pitchFamily="2" charset="-78"/>
              </a:rPr>
              <a:t>فإذا لم يجد </a:t>
            </a:r>
            <a:r>
              <a:rPr lang="ar-EG" sz="2000" dirty="0">
                <a:solidFill>
                  <a:srgbClr val="003399"/>
                </a:solidFill>
                <a:cs typeface="AdvertisingBold" pitchFamily="2" charset="-78"/>
              </a:rPr>
              <a:t>فمن </a:t>
            </a:r>
            <a:r>
              <a:rPr lang="ar-EG" sz="2000" u="sng" dirty="0">
                <a:solidFill>
                  <a:srgbClr val="003399"/>
                </a:solidFill>
                <a:cs typeface="AdvertisingBold" pitchFamily="2" charset="-78"/>
              </a:rPr>
              <a:t>مذهبي الإمام الشافعي والإمام أبي حنيفة </a:t>
            </a:r>
            <a:r>
              <a:rPr lang="ar-EG" sz="2000" dirty="0">
                <a:solidFill>
                  <a:srgbClr val="003399"/>
                </a:solidFill>
                <a:cs typeface="AdvertisingBold" pitchFamily="2" charset="-78"/>
              </a:rPr>
              <a:t>حسبما تقتضيه المصلحة.</a:t>
            </a:r>
          </a:p>
          <a:p>
            <a:pPr algn="r" rtl="1"/>
            <a:endParaRPr lang="ar-EG" sz="1500" dirty="0">
              <a:solidFill>
                <a:srgbClr val="003399"/>
              </a:solidFill>
              <a:cs typeface="AdvertisingBold" pitchFamily="2" charset="-78"/>
            </a:endParaRPr>
          </a:p>
          <a:p>
            <a:pPr marL="461963" algn="r" rtl="1">
              <a:lnSpc>
                <a:spcPct val="150000"/>
              </a:lnSpc>
            </a:pPr>
            <a:r>
              <a:rPr lang="ar-EG" sz="2000" dirty="0">
                <a:solidFill>
                  <a:srgbClr val="003399"/>
                </a:solidFill>
                <a:cs typeface="AdvertisingBold" pitchFamily="2" charset="-78"/>
              </a:rPr>
              <a:t>فإذا لم يجد؛ حكم القاضي بمقتضى </a:t>
            </a:r>
            <a:r>
              <a:rPr lang="ar-EG" sz="2000" dirty="0">
                <a:solidFill>
                  <a:schemeClr val="bg2">
                    <a:lumMod val="50000"/>
                  </a:schemeClr>
                </a:solidFill>
                <a:cs typeface="AdvertisingBold" pitchFamily="2" charset="-78"/>
              </a:rPr>
              <a:t>العرف</a:t>
            </a:r>
            <a:r>
              <a:rPr lang="ar-EG" sz="2000" dirty="0">
                <a:solidFill>
                  <a:srgbClr val="003399"/>
                </a:solidFill>
                <a:cs typeface="AdvertisingBold" pitchFamily="2" charset="-78"/>
              </a:rPr>
              <a:t> على </a:t>
            </a:r>
            <a:r>
              <a:rPr lang="ar-EG" sz="2000" dirty="0">
                <a:solidFill>
                  <a:schemeClr val="bg2">
                    <a:lumMod val="50000"/>
                  </a:schemeClr>
                </a:solidFill>
                <a:cs typeface="AdvertisingBold" pitchFamily="2" charset="-78"/>
              </a:rPr>
              <a:t>ألا يكون متعارضا مع النظام العام أو الآداب.</a:t>
            </a:r>
          </a:p>
          <a:p>
            <a:pPr algn="r" rtl="1"/>
            <a:endParaRPr lang="ar-EG" sz="1000" dirty="0">
              <a:solidFill>
                <a:srgbClr val="003399"/>
              </a:solidFill>
              <a:cs typeface="AdvertisingBold" pitchFamily="2" charset="-78"/>
            </a:endParaRPr>
          </a:p>
          <a:p>
            <a:pPr marL="461963" algn="r" rtl="1">
              <a:lnSpc>
                <a:spcPct val="150000"/>
              </a:lnSpc>
            </a:pPr>
            <a:r>
              <a:rPr lang="ar-EG" sz="2000" dirty="0">
                <a:solidFill>
                  <a:srgbClr val="003399"/>
                </a:solidFill>
                <a:cs typeface="AdvertisingBold" pitchFamily="2" charset="-78"/>
              </a:rPr>
              <a:t>وإذا كان </a:t>
            </a:r>
            <a:r>
              <a:rPr lang="ar-EG" sz="2000" dirty="0">
                <a:solidFill>
                  <a:schemeClr val="bg2">
                    <a:lumMod val="50000"/>
                  </a:schemeClr>
                </a:solidFill>
                <a:cs typeface="AdvertisingBold" pitchFamily="2" charset="-78"/>
              </a:rPr>
              <a:t>العرف خاصا </a:t>
            </a:r>
            <a:r>
              <a:rPr lang="ar-EG" sz="2000" dirty="0">
                <a:solidFill>
                  <a:srgbClr val="003399"/>
                </a:solidFill>
                <a:cs typeface="AdvertisingBold" pitchFamily="2" charset="-78"/>
              </a:rPr>
              <a:t>بإمارة معينة فيسري حكمه على هذه الإمارة.</a:t>
            </a:r>
            <a:endParaRPr lang="en-GB" sz="2000" dirty="0">
              <a:solidFill>
                <a:srgbClr val="003399"/>
              </a:solidFill>
              <a:cs typeface="AdvertisingBold" pitchFamily="2" charset="-78"/>
            </a:endParaRPr>
          </a:p>
        </p:txBody>
      </p:sp>
      <p:sp>
        <p:nvSpPr>
          <p:cNvPr id="2" name="Title 1">
            <a:extLst>
              <a:ext uri="{FF2B5EF4-FFF2-40B4-BE49-F238E27FC236}">
                <a16:creationId xmlns:a16="http://schemas.microsoft.com/office/drawing/2014/main" id="{68A04F38-41D2-C308-D63A-77E1D552A597}"/>
              </a:ext>
            </a:extLst>
          </p:cNvPr>
          <p:cNvSpPr txBox="1">
            <a:spLocks/>
          </p:cNvSpPr>
          <p:nvPr/>
        </p:nvSpPr>
        <p:spPr>
          <a:xfrm>
            <a:off x="1187624" y="44624"/>
            <a:ext cx="7593571" cy="72007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anchor="t">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r"/>
            <a:r>
              <a:rPr lang="ar-EG" sz="2500" dirty="0">
                <a:solidFill>
                  <a:schemeClr val="bg1">
                    <a:lumMod val="85000"/>
                  </a:schemeClr>
                </a:solidFill>
                <a:latin typeface="Sakkal Majalla" panose="02000000000000000000" pitchFamily="2" charset="-78"/>
                <a:cs typeface="AdvertisingBold" pitchFamily="2" charset="-78"/>
              </a:rPr>
              <a:t>دورة القانون والعقود المتقدمة</a:t>
            </a:r>
            <a:endParaRPr lang="en-GB" sz="2500" dirty="0">
              <a:solidFill>
                <a:schemeClr val="bg1">
                  <a:lumMod val="85000"/>
                </a:schemeClr>
              </a:solidFill>
              <a:latin typeface="Sakkal Majalla" panose="02000000000000000000" pitchFamily="2" charset="-78"/>
              <a:cs typeface="AdvertisingBold" pitchFamily="2" charset="-78"/>
            </a:endParaRPr>
          </a:p>
        </p:txBody>
      </p:sp>
    </p:spTree>
    <p:extLst>
      <p:ext uri="{BB962C8B-B14F-4D97-AF65-F5344CB8AC3E}">
        <p14:creationId xmlns:p14="http://schemas.microsoft.com/office/powerpoint/2010/main" val="1478887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7504" y="764704"/>
            <a:ext cx="8424936" cy="6048672"/>
          </a:xfrm>
          <a:prstGeom prst="rect">
            <a:avLst/>
          </a:prstGeom>
          <a:ln>
            <a:noFill/>
          </a:ln>
          <a:effectLst/>
        </p:spPr>
        <p:txBody>
          <a:bodyPr vert="horz" anchor="t">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EG" sz="2200" u="sng" cap="small" dirty="0">
                <a:solidFill>
                  <a:schemeClr val="bg2">
                    <a:lumMod val="50000"/>
                  </a:schemeClr>
                </a:solidFill>
                <a:latin typeface="Andalus" pitchFamily="18" charset="-78"/>
                <a:ea typeface="+mj-ea"/>
                <a:cs typeface="AdvertisingBold" pitchFamily="2" charset="-78"/>
              </a:rPr>
              <a:t>تنفيذ العــــــقد</a:t>
            </a:r>
          </a:p>
          <a:p>
            <a:pPr marL="0" marR="0" lvl="0" indent="0" algn="r" defTabSz="914400" rtl="1" eaLnBrk="1" fontAlgn="auto" latinLnBrk="0" hangingPunct="1">
              <a:lnSpc>
                <a:spcPct val="100000"/>
              </a:lnSpc>
              <a:spcBef>
                <a:spcPct val="0"/>
              </a:spcBef>
              <a:spcAft>
                <a:spcPts val="0"/>
              </a:spcAft>
              <a:buClrTx/>
              <a:buSzTx/>
              <a:buFontTx/>
              <a:buNone/>
              <a:tabLst/>
              <a:defRPr/>
            </a:pPr>
            <a:endParaRPr lang="ar-EG" sz="2200" b="1" cap="small" dirty="0">
              <a:solidFill>
                <a:schemeClr val="bg2">
                  <a:lumMod val="50000"/>
                </a:schemeClr>
              </a:solidFill>
              <a:latin typeface="Andalus" pitchFamily="18" charset="-78"/>
              <a:ea typeface="+mj-ea"/>
              <a:cs typeface="AdvertisingBold" pitchFamily="2" charset="-78"/>
            </a:endParaRPr>
          </a:p>
          <a:p>
            <a:pPr marL="0" marR="0" lvl="0" indent="0" algn="r" defTabSz="914400" rtl="1" eaLnBrk="1" fontAlgn="auto" latinLnBrk="0" hangingPunct="1">
              <a:lnSpc>
                <a:spcPct val="100000"/>
              </a:lnSpc>
              <a:spcBef>
                <a:spcPct val="0"/>
              </a:spcBef>
              <a:spcAft>
                <a:spcPts val="0"/>
              </a:spcAft>
              <a:buClrTx/>
              <a:buSzTx/>
              <a:buFontTx/>
              <a:buNone/>
              <a:tabLst/>
              <a:defRPr/>
            </a:pPr>
            <a:r>
              <a:rPr lang="ar-EG" sz="2200" b="1" cap="small" dirty="0">
                <a:solidFill>
                  <a:schemeClr val="bg2">
                    <a:lumMod val="50000"/>
                  </a:schemeClr>
                </a:solidFill>
                <a:latin typeface="Andalus" pitchFamily="18" charset="-78"/>
                <a:ea typeface="+mj-ea"/>
                <a:cs typeface="AdvertisingBold" pitchFamily="2" charset="-78"/>
              </a:rPr>
              <a:t>القاعدة الأساسية:</a:t>
            </a:r>
          </a:p>
          <a:p>
            <a:pPr marL="0" marR="0" lvl="0" indent="0" algn="r" defTabSz="914400" rtl="1" eaLnBrk="1" fontAlgn="auto" latinLnBrk="0" hangingPunct="1">
              <a:lnSpc>
                <a:spcPct val="150000"/>
              </a:lnSpc>
              <a:spcBef>
                <a:spcPct val="0"/>
              </a:spcBef>
              <a:spcAft>
                <a:spcPts val="0"/>
              </a:spcAft>
              <a:buClrTx/>
              <a:buSzTx/>
              <a:buFontTx/>
              <a:buNone/>
              <a:tabLst/>
              <a:defRPr/>
            </a:pPr>
            <a:r>
              <a:rPr lang="ar-EG" sz="2200" b="1" cap="small" dirty="0">
                <a:solidFill>
                  <a:srgbClr val="003399"/>
                </a:solidFill>
                <a:latin typeface="Andalus" pitchFamily="18" charset="-78"/>
                <a:ea typeface="+mj-ea"/>
                <a:cs typeface="AdvertisingBold" pitchFamily="2" charset="-78"/>
              </a:rPr>
              <a:t>”</a:t>
            </a:r>
            <a:r>
              <a:rPr lang="ar-EG" sz="2200" b="1" u="sng" cap="small" dirty="0">
                <a:solidFill>
                  <a:srgbClr val="003399"/>
                </a:solidFill>
                <a:latin typeface="Andalus" pitchFamily="18" charset="-78"/>
                <a:ea typeface="+mj-ea"/>
                <a:cs typeface="AdvertisingBold" pitchFamily="2" charset="-78"/>
              </a:rPr>
              <a:t>العقد شريعة المتعاقدين</a:t>
            </a:r>
            <a:r>
              <a:rPr lang="ar-EG" sz="2200" b="1" cap="small" dirty="0">
                <a:solidFill>
                  <a:srgbClr val="003399"/>
                </a:solidFill>
                <a:latin typeface="Andalus" pitchFamily="18" charset="-78"/>
                <a:ea typeface="+mj-ea"/>
                <a:cs typeface="AdvertisingBold" pitchFamily="2" charset="-78"/>
              </a:rPr>
              <a:t>، فلا يجوز نقضه ولا تعديله إلا باتفاق الطرفين أو للأسباب التي يقررها القانون“ [م 147] </a:t>
            </a:r>
          </a:p>
          <a:p>
            <a:pPr marL="0" marR="0" lvl="0" indent="0" algn="r" defTabSz="914400" rtl="1" eaLnBrk="1" fontAlgn="auto" latinLnBrk="0" hangingPunct="1">
              <a:lnSpc>
                <a:spcPct val="150000"/>
              </a:lnSpc>
              <a:spcBef>
                <a:spcPct val="0"/>
              </a:spcBef>
              <a:spcAft>
                <a:spcPts val="0"/>
              </a:spcAft>
              <a:buClrTx/>
              <a:buSzTx/>
              <a:buFontTx/>
              <a:buNone/>
              <a:tabLst/>
              <a:defRPr/>
            </a:pPr>
            <a:endParaRPr lang="ar-EG" sz="1000" b="1" cap="small" dirty="0">
              <a:solidFill>
                <a:srgbClr val="003399"/>
              </a:solidFill>
              <a:latin typeface="Andalus" pitchFamily="18" charset="-78"/>
              <a:ea typeface="+mj-ea"/>
              <a:cs typeface="AdvertisingBold" pitchFamily="2" charset="-78"/>
            </a:endParaRPr>
          </a:p>
          <a:p>
            <a:pPr marL="688975" marR="0" lvl="0" indent="-344488" algn="r" defTabSz="914400" rtl="1" eaLnBrk="1" fontAlgn="auto" latinLnBrk="0" hangingPunct="1">
              <a:lnSpc>
                <a:spcPct val="150000"/>
              </a:lnSpc>
              <a:spcBef>
                <a:spcPct val="0"/>
              </a:spcBef>
              <a:spcAft>
                <a:spcPts val="0"/>
              </a:spcAft>
              <a:buClrTx/>
              <a:buSzTx/>
              <a:buFont typeface="Wingdings" pitchFamily="2" charset="2"/>
              <a:buChar char="Ø"/>
              <a:tabLst/>
              <a:defRPr/>
            </a:pPr>
            <a:r>
              <a:rPr lang="ar-EG" sz="2200" b="1" cap="small" dirty="0">
                <a:solidFill>
                  <a:schemeClr val="tx1">
                    <a:lumMod val="50000"/>
                    <a:lumOff val="50000"/>
                  </a:schemeClr>
                </a:solidFill>
                <a:latin typeface="Andalus" pitchFamily="18" charset="-78"/>
                <a:ea typeface="+mj-ea"/>
                <a:cs typeface="AdvertisingBold" pitchFamily="2" charset="-78"/>
              </a:rPr>
              <a:t>استثناءات: (مثال من عقد المقاولة......؟؟؟؟)</a:t>
            </a:r>
          </a:p>
          <a:p>
            <a:pPr marL="688975" marR="0" lvl="0" indent="-344488" algn="r" defTabSz="914400" rtl="1" eaLnBrk="1" fontAlgn="auto" latinLnBrk="0" hangingPunct="1">
              <a:lnSpc>
                <a:spcPct val="150000"/>
              </a:lnSpc>
              <a:spcBef>
                <a:spcPct val="0"/>
              </a:spcBef>
              <a:spcAft>
                <a:spcPts val="0"/>
              </a:spcAft>
              <a:buClrTx/>
              <a:buSzTx/>
              <a:buFont typeface="Wingdings" pitchFamily="2" charset="2"/>
              <a:buChar char="Ø"/>
              <a:tabLst/>
              <a:defRPr/>
            </a:pPr>
            <a:r>
              <a:rPr lang="ar-EG" sz="2200" b="1" cap="small" dirty="0">
                <a:solidFill>
                  <a:schemeClr val="tx1">
                    <a:lumMod val="50000"/>
                    <a:lumOff val="50000"/>
                  </a:schemeClr>
                </a:solidFill>
                <a:latin typeface="Andalus" pitchFamily="18" charset="-78"/>
                <a:ea typeface="+mj-ea"/>
                <a:cs typeface="AdvertisingBold" pitchFamily="2" charset="-78"/>
              </a:rPr>
              <a:t>لا يملك القاضي تعديله ولا أحد الطرفين منفردًا.</a:t>
            </a:r>
          </a:p>
          <a:p>
            <a:pPr marL="0" marR="0" lvl="0" indent="0" algn="r" defTabSz="914400" rtl="1" eaLnBrk="1" fontAlgn="auto" latinLnBrk="0" hangingPunct="1">
              <a:lnSpc>
                <a:spcPct val="100000"/>
              </a:lnSpc>
              <a:spcBef>
                <a:spcPct val="0"/>
              </a:spcBef>
              <a:spcAft>
                <a:spcPts val="0"/>
              </a:spcAft>
              <a:buClrTx/>
              <a:buSzTx/>
              <a:buFontTx/>
              <a:buNone/>
              <a:tabLst/>
              <a:defRPr/>
            </a:pPr>
            <a:endParaRPr lang="ar-EG" sz="1500" b="1" cap="small" dirty="0">
              <a:solidFill>
                <a:schemeClr val="bg2">
                  <a:lumMod val="50000"/>
                </a:schemeClr>
              </a:solidFill>
              <a:latin typeface="Andalus" pitchFamily="18" charset="-78"/>
              <a:ea typeface="+mj-ea"/>
              <a:cs typeface="AdvertisingBold" pitchFamily="2" charset="-78"/>
            </a:endParaRPr>
          </a:p>
          <a:p>
            <a:pPr marL="0" marR="0" lvl="0" indent="0" algn="r" defTabSz="914400" rtl="1" eaLnBrk="1" fontAlgn="auto" latinLnBrk="0" hangingPunct="1">
              <a:lnSpc>
                <a:spcPct val="100000"/>
              </a:lnSpc>
              <a:spcBef>
                <a:spcPct val="0"/>
              </a:spcBef>
              <a:spcAft>
                <a:spcPts val="0"/>
              </a:spcAft>
              <a:buClrTx/>
              <a:buSzTx/>
              <a:buFontTx/>
              <a:buNone/>
              <a:tabLst/>
              <a:defRPr/>
            </a:pPr>
            <a:r>
              <a:rPr lang="ar-EG" sz="2200" b="1" cap="small" dirty="0">
                <a:solidFill>
                  <a:schemeClr val="bg2">
                    <a:lumMod val="50000"/>
                  </a:schemeClr>
                </a:solidFill>
                <a:latin typeface="Andalus" pitchFamily="18" charset="-78"/>
                <a:ea typeface="+mj-ea"/>
                <a:cs typeface="AdvertisingBold" pitchFamily="2" charset="-78"/>
              </a:rPr>
              <a:t>كيف يكون التنفيذ؟</a:t>
            </a:r>
          </a:p>
          <a:p>
            <a:pPr marL="688975" marR="0" lvl="0" indent="-344488" algn="r" defTabSz="914400" rtl="1" eaLnBrk="1" fontAlgn="auto" latinLnBrk="0" hangingPunct="1">
              <a:lnSpc>
                <a:spcPct val="150000"/>
              </a:lnSpc>
              <a:spcBef>
                <a:spcPct val="0"/>
              </a:spcBef>
              <a:spcAft>
                <a:spcPts val="0"/>
              </a:spcAft>
              <a:buClrTx/>
              <a:buSzTx/>
              <a:buFont typeface="Wingdings" pitchFamily="2" charset="2"/>
              <a:buChar char="Ø"/>
              <a:tabLst/>
              <a:defRPr/>
            </a:pPr>
            <a:r>
              <a:rPr lang="ar-EG" sz="2200" b="1" cap="small" dirty="0">
                <a:solidFill>
                  <a:schemeClr val="tx1">
                    <a:lumMod val="50000"/>
                    <a:lumOff val="50000"/>
                  </a:schemeClr>
                </a:solidFill>
                <a:latin typeface="Andalus" pitchFamily="18" charset="-78"/>
                <a:ea typeface="+mj-ea"/>
                <a:cs typeface="AdvertisingBold" pitchFamily="2" charset="-78"/>
              </a:rPr>
              <a:t>الأصل تنفيذ ما التزم به المتعاقدين.</a:t>
            </a:r>
          </a:p>
          <a:p>
            <a:pPr marL="688975" marR="0" lvl="0" indent="-344488" algn="r" defTabSz="914400" rtl="1" eaLnBrk="1" fontAlgn="auto" latinLnBrk="0" hangingPunct="1">
              <a:lnSpc>
                <a:spcPct val="150000"/>
              </a:lnSpc>
              <a:spcBef>
                <a:spcPct val="0"/>
              </a:spcBef>
              <a:spcAft>
                <a:spcPts val="0"/>
              </a:spcAft>
              <a:buClrTx/>
              <a:buSzTx/>
              <a:buFont typeface="Wingdings" pitchFamily="2" charset="2"/>
              <a:buChar char="Ø"/>
              <a:tabLst/>
              <a:defRPr/>
            </a:pPr>
            <a:r>
              <a:rPr lang="ar-EG" sz="2200" b="1" cap="small" dirty="0">
                <a:solidFill>
                  <a:schemeClr val="tx1">
                    <a:lumMod val="50000"/>
                    <a:lumOff val="50000"/>
                  </a:schemeClr>
                </a:solidFill>
                <a:latin typeface="Andalus" pitchFamily="18" charset="-78"/>
                <a:ea typeface="+mj-ea"/>
                <a:cs typeface="AdvertisingBold" pitchFamily="2" charset="-78"/>
              </a:rPr>
              <a:t>ينفذ العقد </a:t>
            </a:r>
            <a:r>
              <a:rPr lang="ar-EG" sz="2200" b="1" cap="small" dirty="0">
                <a:solidFill>
                  <a:srgbClr val="003399"/>
                </a:solidFill>
                <a:latin typeface="Andalus" pitchFamily="18" charset="-78"/>
                <a:ea typeface="+mj-ea"/>
                <a:cs typeface="AdvertisingBold" pitchFamily="2" charset="-78"/>
              </a:rPr>
              <a:t>طبقًا لما اشتمل عليه وبطريقة تتفق مع حسن النية</a:t>
            </a:r>
            <a:r>
              <a:rPr lang="ar-EG" sz="2200" b="1" cap="small" dirty="0">
                <a:solidFill>
                  <a:schemeClr val="tx1">
                    <a:lumMod val="50000"/>
                    <a:lumOff val="50000"/>
                  </a:schemeClr>
                </a:solidFill>
                <a:latin typeface="Andalus" pitchFamily="18" charset="-78"/>
                <a:ea typeface="+mj-ea"/>
                <a:cs typeface="AdvertisingBold" pitchFamily="2" charset="-78"/>
              </a:rPr>
              <a:t>.</a:t>
            </a:r>
          </a:p>
          <a:p>
            <a:pPr marL="688975" indent="-344488" algn="r" rtl="1">
              <a:lnSpc>
                <a:spcPct val="150000"/>
              </a:lnSpc>
              <a:spcBef>
                <a:spcPct val="0"/>
              </a:spcBef>
              <a:buFont typeface="Wingdings" pitchFamily="2" charset="2"/>
              <a:buChar char="Ø"/>
              <a:defRPr/>
            </a:pPr>
            <a:r>
              <a:rPr lang="ar-EG" sz="2200" b="1" cap="small" dirty="0">
                <a:solidFill>
                  <a:schemeClr val="tx1">
                    <a:lumMod val="50000"/>
                    <a:lumOff val="50000"/>
                  </a:schemeClr>
                </a:solidFill>
                <a:latin typeface="Andalus" pitchFamily="18" charset="-78"/>
                <a:ea typeface="+mj-ea"/>
                <a:cs typeface="AdvertisingBold" pitchFamily="2" charset="-78"/>
              </a:rPr>
              <a:t>يلتزم المتعاقد بتنفيذ ما اشتمل عليه العقد </a:t>
            </a:r>
            <a:r>
              <a:rPr lang="ar-EG" sz="2200" b="1" u="sng" cap="small" dirty="0">
                <a:solidFill>
                  <a:srgbClr val="003399"/>
                </a:solidFill>
                <a:latin typeface="Andalus" pitchFamily="18" charset="-78"/>
                <a:ea typeface="+mj-ea"/>
                <a:cs typeface="AdvertisingBold" pitchFamily="2" charset="-78"/>
              </a:rPr>
              <a:t>وما هو من مستلزماته </a:t>
            </a:r>
            <a:r>
              <a:rPr lang="ar-EG" sz="2200" b="1" cap="small" dirty="0">
                <a:solidFill>
                  <a:schemeClr val="tx1">
                    <a:lumMod val="50000"/>
                    <a:lumOff val="50000"/>
                  </a:schemeClr>
                </a:solidFill>
                <a:latin typeface="Andalus" pitchFamily="18" charset="-78"/>
                <a:ea typeface="+mj-ea"/>
                <a:cs typeface="AdvertisingBold" pitchFamily="2" charset="-78"/>
              </a:rPr>
              <a:t>وفقًا </a:t>
            </a:r>
            <a:r>
              <a:rPr lang="ar-EG" sz="2200" b="1" u="sng" cap="small" dirty="0">
                <a:solidFill>
                  <a:srgbClr val="003399"/>
                </a:solidFill>
                <a:latin typeface="Andalus" pitchFamily="18" charset="-78"/>
                <a:ea typeface="+mj-ea"/>
                <a:cs typeface="AdvertisingBold" pitchFamily="2" charset="-78"/>
              </a:rPr>
              <a:t>للقانون</a:t>
            </a:r>
            <a:r>
              <a:rPr lang="ar-EG" sz="2200" b="1" cap="small" dirty="0">
                <a:solidFill>
                  <a:schemeClr val="tx1">
                    <a:lumMod val="50000"/>
                    <a:lumOff val="50000"/>
                  </a:schemeClr>
                </a:solidFill>
                <a:latin typeface="Andalus" pitchFamily="18" charset="-78"/>
                <a:ea typeface="+mj-ea"/>
                <a:cs typeface="AdvertisingBold" pitchFamily="2" charset="-78"/>
              </a:rPr>
              <a:t> </a:t>
            </a:r>
            <a:r>
              <a:rPr lang="ar-EG" sz="2200" b="1" u="sng" cap="small" dirty="0">
                <a:solidFill>
                  <a:srgbClr val="003399"/>
                </a:solidFill>
                <a:latin typeface="Andalus" pitchFamily="18" charset="-78"/>
                <a:ea typeface="+mj-ea"/>
                <a:cs typeface="AdvertisingBold" pitchFamily="2" charset="-78"/>
              </a:rPr>
              <a:t>والعرف</a:t>
            </a:r>
            <a:r>
              <a:rPr lang="ar-EG" sz="2200" b="1" cap="small" dirty="0">
                <a:solidFill>
                  <a:schemeClr val="tx1">
                    <a:lumMod val="50000"/>
                    <a:lumOff val="50000"/>
                  </a:schemeClr>
                </a:solidFill>
                <a:latin typeface="Andalus" pitchFamily="18" charset="-78"/>
                <a:ea typeface="+mj-ea"/>
                <a:cs typeface="AdvertisingBold" pitchFamily="2" charset="-78"/>
              </a:rPr>
              <a:t> </a:t>
            </a:r>
            <a:r>
              <a:rPr lang="ar-EG" sz="2200" b="1" u="sng" cap="small" dirty="0">
                <a:solidFill>
                  <a:srgbClr val="003399"/>
                </a:solidFill>
                <a:latin typeface="Andalus" pitchFamily="18" charset="-78"/>
                <a:ea typeface="+mj-ea"/>
                <a:cs typeface="AdvertisingBold" pitchFamily="2" charset="-78"/>
              </a:rPr>
              <a:t>والعدالة</a:t>
            </a:r>
            <a:r>
              <a:rPr lang="ar-EG" sz="2200" b="1" cap="small" dirty="0">
                <a:solidFill>
                  <a:schemeClr val="tx1">
                    <a:lumMod val="50000"/>
                    <a:lumOff val="50000"/>
                  </a:schemeClr>
                </a:solidFill>
                <a:latin typeface="Andalus" pitchFamily="18" charset="-78"/>
                <a:ea typeface="+mj-ea"/>
                <a:cs typeface="AdvertisingBold" pitchFamily="2" charset="-78"/>
              </a:rPr>
              <a:t> بحسب </a:t>
            </a:r>
            <a:r>
              <a:rPr lang="ar-EG" sz="2200" b="1" u="sng" cap="small" dirty="0">
                <a:solidFill>
                  <a:srgbClr val="003399"/>
                </a:solidFill>
                <a:latin typeface="Andalus" pitchFamily="18" charset="-78"/>
                <a:ea typeface="+mj-ea"/>
                <a:cs typeface="AdvertisingBold" pitchFamily="2" charset="-78"/>
              </a:rPr>
              <a:t>طبيعة الالتزام</a:t>
            </a:r>
            <a:r>
              <a:rPr lang="ar-EG" sz="2200" b="1" cap="small" dirty="0">
                <a:solidFill>
                  <a:schemeClr val="tx1">
                    <a:lumMod val="50000"/>
                    <a:lumOff val="50000"/>
                  </a:schemeClr>
                </a:solidFill>
                <a:latin typeface="Andalus" pitchFamily="18" charset="-78"/>
                <a:ea typeface="+mj-ea"/>
                <a:cs typeface="AdvertisingBold" pitchFamily="2" charset="-78"/>
              </a:rPr>
              <a:t>. </a:t>
            </a:r>
          </a:p>
          <a:p>
            <a:pPr marL="0" marR="0" lvl="0" indent="0" algn="r" defTabSz="914400" rtl="1" eaLnBrk="1" fontAlgn="auto" latinLnBrk="0" hangingPunct="1">
              <a:lnSpc>
                <a:spcPct val="150000"/>
              </a:lnSpc>
              <a:spcBef>
                <a:spcPct val="0"/>
              </a:spcBef>
              <a:spcAft>
                <a:spcPts val="0"/>
              </a:spcAft>
              <a:buClrTx/>
              <a:buSzTx/>
              <a:buFont typeface="Wingdings" pitchFamily="2" charset="2"/>
              <a:buChar char="Ø"/>
              <a:tabLst/>
              <a:defRPr/>
            </a:pPr>
            <a:endParaRPr lang="ar-EG" sz="2200" b="1" cap="small" dirty="0">
              <a:solidFill>
                <a:schemeClr val="tx1">
                  <a:lumMod val="50000"/>
                  <a:lumOff val="50000"/>
                </a:schemeClr>
              </a:solidFill>
              <a:latin typeface="Andalus" pitchFamily="18" charset="-78"/>
              <a:ea typeface="+mj-ea"/>
              <a:cs typeface="AdvertisingBold" pitchFamily="2" charset="-78"/>
            </a:endParaRPr>
          </a:p>
          <a:p>
            <a:pPr lvl="0" algn="just" defTabSz="273050" rtl="1">
              <a:spcBef>
                <a:spcPct val="0"/>
              </a:spcBef>
              <a:defRPr/>
            </a:pPr>
            <a:endParaRPr lang="ar-EG" sz="2200" b="1" dirty="0">
              <a:solidFill>
                <a:schemeClr val="tx1">
                  <a:lumMod val="50000"/>
                  <a:lumOff val="50000"/>
                </a:schemeClr>
              </a:solidFill>
              <a:cs typeface="AdvertisingBold" pitchFamily="2" charset="-78"/>
            </a:endParaRPr>
          </a:p>
          <a:p>
            <a:pPr lvl="0" algn="r" rtl="1">
              <a:spcBef>
                <a:spcPct val="0"/>
              </a:spcBef>
              <a:defRPr/>
            </a:pPr>
            <a:endParaRPr lang="ar-EG" sz="2200" b="1" dirty="0">
              <a:solidFill>
                <a:srgbClr val="003399"/>
              </a:solidFill>
              <a:cs typeface="AdvertisingBold" pitchFamily="2" charset="-78"/>
            </a:endParaRPr>
          </a:p>
          <a:p>
            <a:pPr lvl="0" algn="r" rtl="1">
              <a:spcBef>
                <a:spcPct val="0"/>
              </a:spcBef>
              <a:defRPr/>
            </a:pPr>
            <a:endParaRPr lang="ar-EG" sz="2200" b="1" dirty="0">
              <a:solidFill>
                <a:srgbClr val="003399"/>
              </a:solidFill>
              <a:cs typeface="AdvertisingBold" pitchFamily="2" charset="-78"/>
            </a:endParaRPr>
          </a:p>
          <a:p>
            <a:pPr lvl="0" algn="r" rtl="1">
              <a:spcBef>
                <a:spcPct val="0"/>
              </a:spcBef>
              <a:defRPr/>
            </a:pPr>
            <a:endParaRPr lang="ar-EG" sz="2200" b="1" dirty="0">
              <a:solidFill>
                <a:srgbClr val="003399"/>
              </a:solidFill>
              <a:cs typeface="AdvertisingBold" pitchFamily="2" charset="-78"/>
            </a:endParaRPr>
          </a:p>
          <a:p>
            <a:pPr lvl="0" algn="r" rtl="1">
              <a:spcBef>
                <a:spcPct val="0"/>
              </a:spcBef>
              <a:defRPr/>
            </a:pPr>
            <a:endParaRPr lang="ar-EG" sz="2200" b="1" dirty="0">
              <a:solidFill>
                <a:schemeClr val="tx1">
                  <a:lumMod val="50000"/>
                  <a:lumOff val="50000"/>
                </a:schemeClr>
              </a:solidFill>
              <a:cs typeface="AdvertisingBold" pitchFamily="2" charset="-78"/>
            </a:endParaRPr>
          </a:p>
          <a:p>
            <a:pPr marL="808038" lvl="0" algn="r" rtl="1">
              <a:spcBef>
                <a:spcPct val="0"/>
              </a:spcBef>
              <a:defRPr/>
            </a:pPr>
            <a:endParaRPr lang="en-GB" sz="2200" b="1" dirty="0">
              <a:solidFill>
                <a:schemeClr val="tx1">
                  <a:lumMod val="50000"/>
                  <a:lumOff val="50000"/>
                </a:schemeClr>
              </a:solidFill>
              <a:cs typeface="AdvertisingBold" pitchFamily="2" charset="-78"/>
            </a:endParaRPr>
          </a:p>
        </p:txBody>
      </p:sp>
      <p:sp>
        <p:nvSpPr>
          <p:cNvPr id="4" name="Title 1">
            <a:extLst>
              <a:ext uri="{FF2B5EF4-FFF2-40B4-BE49-F238E27FC236}">
                <a16:creationId xmlns:a16="http://schemas.microsoft.com/office/drawing/2014/main" id="{974C0948-B2EA-3556-8DAC-58873FA667DB}"/>
              </a:ext>
            </a:extLst>
          </p:cNvPr>
          <p:cNvSpPr txBox="1">
            <a:spLocks/>
          </p:cNvSpPr>
          <p:nvPr/>
        </p:nvSpPr>
        <p:spPr>
          <a:xfrm>
            <a:off x="1187624" y="44624"/>
            <a:ext cx="7593571" cy="72007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anchor="t">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r"/>
            <a:r>
              <a:rPr lang="ar-EG" sz="2500" dirty="0">
                <a:solidFill>
                  <a:schemeClr val="bg1">
                    <a:lumMod val="85000"/>
                  </a:schemeClr>
                </a:solidFill>
                <a:latin typeface="Sakkal Majalla" panose="02000000000000000000" pitchFamily="2" charset="-78"/>
                <a:cs typeface="AdvertisingBold" pitchFamily="2" charset="-78"/>
              </a:rPr>
              <a:t>دورة القانون والعقود المتقدمة</a:t>
            </a:r>
            <a:endParaRPr lang="en-GB" sz="2500" dirty="0">
              <a:solidFill>
                <a:schemeClr val="bg1">
                  <a:lumMod val="85000"/>
                </a:schemeClr>
              </a:solidFill>
              <a:latin typeface="Sakkal Majalla" panose="02000000000000000000" pitchFamily="2" charset="-78"/>
              <a:cs typeface="AdvertisingBold" pitchFamily="2" charset="-7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539305"/>
            <a:ext cx="7992888" cy="6651821"/>
          </a:xfrm>
          <a:prstGeom prst="rect">
            <a:avLst/>
          </a:prstGeom>
        </p:spPr>
        <p:txBody>
          <a:bodyPr wrap="square">
            <a:spAutoFit/>
          </a:bodyPr>
          <a:lstStyle/>
          <a:p>
            <a:pPr algn="ctr" rtl="1">
              <a:spcBef>
                <a:spcPct val="0"/>
              </a:spcBef>
              <a:defRPr/>
            </a:pPr>
            <a:r>
              <a:rPr lang="ar-EG" sz="2200" b="1" u="sng" cap="small" dirty="0">
                <a:solidFill>
                  <a:schemeClr val="bg2">
                    <a:lumMod val="50000"/>
                  </a:schemeClr>
                </a:solidFill>
                <a:latin typeface="Andalus" pitchFamily="18" charset="-78"/>
                <a:cs typeface="AdvertisingBold" pitchFamily="2" charset="-78"/>
              </a:rPr>
              <a:t>تنفيذ العــــــقد</a:t>
            </a:r>
          </a:p>
          <a:p>
            <a:pPr lvl="1" algn="r" rtl="1">
              <a:lnSpc>
                <a:spcPct val="150000"/>
              </a:lnSpc>
              <a:spcBef>
                <a:spcPct val="0"/>
              </a:spcBef>
              <a:defRPr/>
            </a:pPr>
            <a:endParaRPr lang="ar-EG" sz="2200" b="1" cap="small" dirty="0">
              <a:solidFill>
                <a:schemeClr val="bg2">
                  <a:lumMod val="50000"/>
                </a:schemeClr>
              </a:solidFill>
              <a:latin typeface="Andalus" pitchFamily="18" charset="-78"/>
              <a:cs typeface="AdvertisingBold" pitchFamily="2" charset="-78"/>
            </a:endParaRPr>
          </a:p>
          <a:p>
            <a:pPr algn="r" rtl="1"/>
            <a:r>
              <a:rPr lang="ar-EG" sz="2200" b="1" cap="small" dirty="0">
                <a:solidFill>
                  <a:srgbClr val="003399"/>
                </a:solidFill>
                <a:latin typeface="Andalus" pitchFamily="18" charset="-78"/>
                <a:cs typeface="AdvertisingBold" pitchFamily="2" charset="-78"/>
              </a:rPr>
              <a:t>[نقض </a:t>
            </a:r>
            <a:r>
              <a:rPr lang="ar-EG" sz="2200" b="1" dirty="0">
                <a:solidFill>
                  <a:srgbClr val="003399"/>
                </a:solidFill>
                <a:cs typeface="AdvertisingBold" pitchFamily="2" charset="-78"/>
              </a:rPr>
              <a:t>الطعن رقم ٧٣٧٥ لسنة ٧٧ قضائية -الدوائر المدنية - جلسة ٢٠١٥/٠٥/١٨</a:t>
            </a:r>
            <a:r>
              <a:rPr lang="ar-EG" sz="2200" b="1" cap="small" dirty="0">
                <a:solidFill>
                  <a:srgbClr val="003399"/>
                </a:solidFill>
                <a:latin typeface="Andalus" pitchFamily="18" charset="-78"/>
                <a:cs typeface="AdvertisingBold" pitchFamily="2" charset="-78"/>
              </a:rPr>
              <a:t>]</a:t>
            </a:r>
          </a:p>
          <a:p>
            <a:pPr marL="285750" lvl="1" indent="-280988" algn="r" rtl="1">
              <a:lnSpc>
                <a:spcPct val="150000"/>
              </a:lnSpc>
              <a:spcBef>
                <a:spcPct val="0"/>
              </a:spcBef>
              <a:buFont typeface="Wingdings" pitchFamily="2" charset="2"/>
              <a:buChar char="Ø"/>
              <a:defRPr/>
            </a:pPr>
            <a:r>
              <a:rPr lang="ar-EG" sz="2200" b="1" dirty="0">
                <a:solidFill>
                  <a:schemeClr val="tx1">
                    <a:lumMod val="65000"/>
                    <a:lumOff val="35000"/>
                  </a:schemeClr>
                </a:solidFill>
                <a:cs typeface="AdvertisingBold" pitchFamily="2" charset="-78"/>
              </a:rPr>
              <a:t>اتفق طرفا الخصومة بموجب العقد المبرم بينهما على أن يقتطع كل منهم جزءا من أرضه لإنشاء طريق خاص، وخلت نصوص العقد من بيان الغرض الذى أنشئ من أجله هذا الطريق أو تنظيم كيفية استعماله.</a:t>
            </a:r>
          </a:p>
          <a:p>
            <a:pPr marL="341313" lvl="1" indent="-336550" algn="r" rtl="1">
              <a:lnSpc>
                <a:spcPct val="150000"/>
              </a:lnSpc>
              <a:spcBef>
                <a:spcPct val="0"/>
              </a:spcBef>
              <a:buFont typeface="Wingdings" pitchFamily="2" charset="2"/>
              <a:buChar char="Ø"/>
              <a:defRPr/>
            </a:pPr>
            <a:r>
              <a:rPr lang="ar-EG" sz="2200" b="1" dirty="0">
                <a:solidFill>
                  <a:schemeClr val="tx1">
                    <a:lumMod val="65000"/>
                    <a:lumOff val="35000"/>
                  </a:schemeClr>
                </a:solidFill>
                <a:cs typeface="AdvertisingBold" pitchFamily="2" charset="-78"/>
              </a:rPr>
              <a:t>قام أحد العاقدين بحفر جزء من الطريق لتوصيل الكهرباء لبيته وقام تركيب أعمدة إنارة على جانب الطريق.</a:t>
            </a:r>
          </a:p>
          <a:p>
            <a:pPr marL="4763" lvl="1" algn="r" rtl="1">
              <a:lnSpc>
                <a:spcPct val="150000"/>
              </a:lnSpc>
              <a:spcBef>
                <a:spcPct val="0"/>
              </a:spcBef>
              <a:defRPr/>
            </a:pPr>
            <a:endParaRPr lang="ar-EG" sz="2200" b="1" dirty="0">
              <a:solidFill>
                <a:schemeClr val="tx1">
                  <a:lumMod val="65000"/>
                  <a:lumOff val="35000"/>
                </a:schemeClr>
              </a:solidFill>
              <a:cs typeface="AdvertisingBold" pitchFamily="2" charset="-78"/>
            </a:endParaRPr>
          </a:p>
          <a:p>
            <a:pPr marL="804863" lvl="1" indent="-463550" algn="r" rtl="1">
              <a:lnSpc>
                <a:spcPct val="150000"/>
              </a:lnSpc>
              <a:spcBef>
                <a:spcPct val="0"/>
              </a:spcBef>
              <a:buFont typeface="Wingdings" pitchFamily="2" charset="2"/>
              <a:buChar char="Ø"/>
              <a:defRPr/>
            </a:pPr>
            <a:r>
              <a:rPr lang="ar-EG" sz="2200" b="1" u="sng" dirty="0">
                <a:solidFill>
                  <a:schemeClr val="bg2">
                    <a:lumMod val="50000"/>
                  </a:schemeClr>
                </a:solidFill>
                <a:cs typeface="AdvertisingBold" pitchFamily="2" charset="-78"/>
              </a:rPr>
              <a:t>طالب الطرف الآخر بإزالة أعمدة الإنارة والتعويض عن مخالفة العقد</a:t>
            </a:r>
            <a:r>
              <a:rPr lang="ar-EG" sz="2200" b="1" dirty="0">
                <a:solidFill>
                  <a:schemeClr val="bg2">
                    <a:lumMod val="50000"/>
                  </a:schemeClr>
                </a:solidFill>
                <a:cs typeface="AdvertisingBold" pitchFamily="2" charset="-78"/>
              </a:rPr>
              <a:t>.  		</a:t>
            </a:r>
            <a:r>
              <a:rPr lang="ar-EG" sz="2200" b="1" u="sng" dirty="0">
                <a:solidFill>
                  <a:schemeClr val="bg2">
                    <a:lumMod val="50000"/>
                  </a:schemeClr>
                </a:solidFill>
                <a:cs typeface="AdvertisingBold" pitchFamily="2" charset="-78"/>
              </a:rPr>
              <a:t>هل هذا من حقه قانونًا؟</a:t>
            </a:r>
          </a:p>
          <a:p>
            <a:pPr lvl="1" algn="r" rtl="1">
              <a:lnSpc>
                <a:spcPct val="150000"/>
              </a:lnSpc>
              <a:spcBef>
                <a:spcPct val="0"/>
              </a:spcBef>
              <a:defRPr/>
            </a:pPr>
            <a:endParaRPr lang="ar-EG" sz="2200" b="1" cap="small" dirty="0">
              <a:solidFill>
                <a:schemeClr val="bg2">
                  <a:lumMod val="50000"/>
                </a:schemeClr>
              </a:solidFill>
              <a:latin typeface="Andalus" pitchFamily="18" charset="-78"/>
              <a:cs typeface="AdvertisingBold" pitchFamily="2" charset="-78"/>
            </a:endParaRPr>
          </a:p>
        </p:txBody>
      </p:sp>
      <p:sp>
        <p:nvSpPr>
          <p:cNvPr id="3" name="Title 1">
            <a:extLst>
              <a:ext uri="{FF2B5EF4-FFF2-40B4-BE49-F238E27FC236}">
                <a16:creationId xmlns:a16="http://schemas.microsoft.com/office/drawing/2014/main" id="{33116F1D-C929-97AD-FD5A-3112F5205364}"/>
              </a:ext>
            </a:extLst>
          </p:cNvPr>
          <p:cNvSpPr txBox="1">
            <a:spLocks/>
          </p:cNvSpPr>
          <p:nvPr/>
        </p:nvSpPr>
        <p:spPr>
          <a:xfrm>
            <a:off x="1187624" y="44624"/>
            <a:ext cx="7593571" cy="72007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anchor="t">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r"/>
            <a:r>
              <a:rPr lang="ar-EG" sz="2500" dirty="0">
                <a:solidFill>
                  <a:schemeClr val="bg1">
                    <a:lumMod val="85000"/>
                  </a:schemeClr>
                </a:solidFill>
                <a:latin typeface="Sakkal Majalla" panose="02000000000000000000" pitchFamily="2" charset="-78"/>
                <a:cs typeface="AdvertisingBold" pitchFamily="2" charset="-78"/>
              </a:rPr>
              <a:t>دورة القانون والعقود المتقدمة</a:t>
            </a:r>
            <a:endParaRPr lang="en-GB" sz="2500" dirty="0">
              <a:solidFill>
                <a:schemeClr val="bg1">
                  <a:lumMod val="85000"/>
                </a:schemeClr>
              </a:solidFill>
              <a:latin typeface="Sakkal Majalla" panose="02000000000000000000" pitchFamily="2" charset="-78"/>
              <a:cs typeface="AdvertisingBold" pitchFamily="2" charset="-7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7504" y="548680"/>
            <a:ext cx="8280920" cy="6455613"/>
          </a:xfrm>
          <a:prstGeom prst="rect">
            <a:avLst/>
          </a:prstGeom>
        </p:spPr>
        <p:txBody>
          <a:bodyPr wrap="square">
            <a:spAutoFit/>
          </a:bodyPr>
          <a:lstStyle/>
          <a:p>
            <a:pPr marL="0" lvl="1" algn="r" rtl="1">
              <a:lnSpc>
                <a:spcPct val="150000"/>
              </a:lnSpc>
            </a:pPr>
            <a:r>
              <a:rPr lang="ar-EG" sz="2500" b="1" u="sng" dirty="0">
                <a:cs typeface="AdvertisingBold" pitchFamily="2" charset="-78"/>
              </a:rPr>
              <a:t>قضت محكمة النقض (1): </a:t>
            </a:r>
          </a:p>
          <a:p>
            <a:pPr marL="0" lvl="1" algn="r" rtl="1">
              <a:lnSpc>
                <a:spcPct val="150000"/>
              </a:lnSpc>
            </a:pPr>
            <a:r>
              <a:rPr lang="ar-EG" sz="2500" b="1" dirty="0">
                <a:cs typeface="AdvertisingBold" pitchFamily="2" charset="-78"/>
              </a:rPr>
              <a:t>بأن ”تعيين مضمون العقد وتحديد نطاقه لا يقتصر على ما حواه من نصوص وعبارات على وجه التخصيص والإفراد، </a:t>
            </a:r>
            <a:r>
              <a:rPr lang="ar-EG" sz="2500" b="1" dirty="0">
                <a:solidFill>
                  <a:srgbClr val="003399"/>
                </a:solidFill>
                <a:cs typeface="AdvertisingBold" pitchFamily="2" charset="-78"/>
              </a:rPr>
              <a:t>وإنما يدخل في مضمونه ويمتد نطاقه إلى</a:t>
            </a:r>
            <a:r>
              <a:rPr lang="ar-EG" sz="2500" b="1" dirty="0">
                <a:solidFill>
                  <a:srgbClr val="C00000"/>
                </a:solidFill>
                <a:cs typeface="AdvertisingBold" pitchFamily="2" charset="-78"/>
              </a:rPr>
              <a:t> </a:t>
            </a:r>
            <a:r>
              <a:rPr lang="ar-EG" sz="2500" b="1" u="sng" dirty="0">
                <a:solidFill>
                  <a:srgbClr val="C00000"/>
                </a:solidFill>
                <a:cs typeface="AdvertisingBold" pitchFamily="2" charset="-78"/>
              </a:rPr>
              <a:t>ما هو من مستلزماته التى تقتضيها طبيعة الالتزام وفقاً للقوانين المكملة والمفسرة وما جرى به العرف وما تمليه قواعد العدالة </a:t>
            </a:r>
            <a:r>
              <a:rPr lang="ar-EG" sz="2500" b="1" dirty="0">
                <a:solidFill>
                  <a:srgbClr val="003399"/>
                </a:solidFill>
                <a:cs typeface="AdvertisingBold" pitchFamily="2" charset="-78"/>
              </a:rPr>
              <a:t>باعتبار أن العقود تحكمها المعانى لا المبان</a:t>
            </a:r>
            <a:r>
              <a:rPr lang="ar-EG" sz="2500" b="1" u="sng" dirty="0">
                <a:solidFill>
                  <a:srgbClr val="003399"/>
                </a:solidFill>
                <a:cs typeface="AdvertisingBold" pitchFamily="2" charset="-78"/>
              </a:rPr>
              <a:t>ى </a:t>
            </a:r>
            <a:r>
              <a:rPr lang="ar-EG" sz="2500" b="1" u="sng" dirty="0">
                <a:solidFill>
                  <a:srgbClr val="C00000"/>
                </a:solidFill>
                <a:cs typeface="AdvertisingBold" pitchFamily="2" charset="-78"/>
              </a:rPr>
              <a:t>وكان حسن النية يُظّل العقود جميعاً فيما يتعلق 1) بتعيين مضمونها أو 2) كيفية تنفيذها على سواء ، </a:t>
            </a:r>
            <a:r>
              <a:rPr lang="ar-EG" sz="2500" b="1" dirty="0">
                <a:solidFill>
                  <a:srgbClr val="003399"/>
                </a:solidFill>
                <a:cs typeface="AdvertisingBold" pitchFamily="2" charset="-78"/>
              </a:rPr>
              <a:t>فإنه يتعين تنفيذ كل ما اشتمل عليه العقد بطريقة تتفق مع ما يوجبه حسن النية </a:t>
            </a:r>
            <a:r>
              <a:rPr lang="ar-EG" sz="2500" b="1" u="sng" dirty="0">
                <a:solidFill>
                  <a:srgbClr val="C00000"/>
                </a:solidFill>
                <a:cs typeface="AdvertisingBold" pitchFamily="2" charset="-78"/>
              </a:rPr>
              <a:t>وما يقتضيه العرف ونزاهة التعامل ...“</a:t>
            </a:r>
            <a:endParaRPr lang="en-GB" sz="2500" b="1" u="sng" dirty="0">
              <a:solidFill>
                <a:srgbClr val="C00000"/>
              </a:solidFill>
              <a:cs typeface="AdvertisingBold" pitchFamily="2" charset="-78"/>
            </a:endParaRPr>
          </a:p>
        </p:txBody>
      </p:sp>
      <p:sp>
        <p:nvSpPr>
          <p:cNvPr id="3" name="Title 1">
            <a:extLst>
              <a:ext uri="{FF2B5EF4-FFF2-40B4-BE49-F238E27FC236}">
                <a16:creationId xmlns:a16="http://schemas.microsoft.com/office/drawing/2014/main" id="{4C735462-BFE8-8C28-3242-55A31342A3BA}"/>
              </a:ext>
            </a:extLst>
          </p:cNvPr>
          <p:cNvSpPr txBox="1">
            <a:spLocks/>
          </p:cNvSpPr>
          <p:nvPr/>
        </p:nvSpPr>
        <p:spPr>
          <a:xfrm>
            <a:off x="1187624" y="44624"/>
            <a:ext cx="7593571" cy="72007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anchor="t">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r"/>
            <a:r>
              <a:rPr lang="ar-EG" sz="2500" dirty="0">
                <a:solidFill>
                  <a:schemeClr val="bg1">
                    <a:lumMod val="85000"/>
                  </a:schemeClr>
                </a:solidFill>
                <a:latin typeface="Sakkal Majalla" panose="02000000000000000000" pitchFamily="2" charset="-78"/>
                <a:cs typeface="AdvertisingBold" pitchFamily="2" charset="-78"/>
              </a:rPr>
              <a:t>دورة القانون والعقود المتقدمة</a:t>
            </a:r>
            <a:endParaRPr lang="en-GB" sz="2500" dirty="0">
              <a:solidFill>
                <a:schemeClr val="bg1">
                  <a:lumMod val="85000"/>
                </a:schemeClr>
              </a:solidFill>
              <a:latin typeface="Sakkal Majalla" panose="02000000000000000000" pitchFamily="2" charset="-78"/>
              <a:cs typeface="AdvertisingBold" pitchFamily="2" charset="-7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548680"/>
            <a:ext cx="8280920" cy="6392134"/>
          </a:xfrm>
          <a:prstGeom prst="rect">
            <a:avLst/>
          </a:prstGeom>
        </p:spPr>
        <p:txBody>
          <a:bodyPr wrap="square">
            <a:spAutoFit/>
          </a:bodyPr>
          <a:lstStyle/>
          <a:p>
            <a:pPr marL="0" lvl="1" algn="r" rtl="1">
              <a:lnSpc>
                <a:spcPct val="150000"/>
              </a:lnSpc>
            </a:pPr>
            <a:r>
              <a:rPr lang="ar-EG" sz="2500" b="1" u="sng" dirty="0">
                <a:cs typeface="AdvertisingBold" pitchFamily="2" charset="-78"/>
              </a:rPr>
              <a:t>قضت محكمة النقض (2): </a:t>
            </a:r>
          </a:p>
          <a:p>
            <a:pPr marL="0" lvl="1" algn="r" rtl="1">
              <a:lnSpc>
                <a:spcPct val="150000"/>
              </a:lnSpc>
            </a:pPr>
            <a:r>
              <a:rPr lang="ar-EG" sz="2500" b="1" dirty="0">
                <a:cs typeface="AdvertisingBold" pitchFamily="2" charset="-78"/>
              </a:rPr>
              <a:t>” إن ظروف الحال </a:t>
            </a:r>
            <a:r>
              <a:rPr lang="ar-EG" sz="2500" b="1" u="sng" dirty="0">
                <a:solidFill>
                  <a:srgbClr val="C00000"/>
                </a:solidFill>
                <a:cs typeface="AdvertisingBold" pitchFamily="2" charset="-78"/>
              </a:rPr>
              <a:t>وما جرى عليه العمل </a:t>
            </a:r>
            <a:r>
              <a:rPr lang="ar-EG" sz="2500" b="1" dirty="0">
                <a:cs typeface="AdvertisingBold" pitchFamily="2" charset="-78"/>
              </a:rPr>
              <a:t>أن الغرض من إنشاء مثل هذا الطريق الخاص أو المشترك هو خدمة العقارات التى تقام على جانبيه ومخصصاً </a:t>
            </a:r>
            <a:r>
              <a:rPr lang="ar-EG" sz="2500" b="1" u="sng" dirty="0">
                <a:solidFill>
                  <a:srgbClr val="C00000"/>
                </a:solidFill>
                <a:cs typeface="AdvertisingBold" pitchFamily="2" charset="-78"/>
              </a:rPr>
              <a:t>لتحقيق منفعة هذه العقارات التى أعد لخدمتها ولا مراء في أنه يدخل في ذلك توصيل المرافق بما فيها الكهرباء إلى تلك العقارات.</a:t>
            </a:r>
          </a:p>
          <a:p>
            <a:pPr marL="0" lvl="1" algn="r" rtl="1">
              <a:lnSpc>
                <a:spcPct val="150000"/>
              </a:lnSpc>
            </a:pPr>
            <a:r>
              <a:rPr lang="ar-EG" sz="2500" b="1" dirty="0">
                <a:cs typeface="AdvertisingBold" pitchFamily="2" charset="-78"/>
              </a:rPr>
              <a:t>فيجوز لكل من المتعاقدين أن يحدث في ذلك الطريق من الأعمال ما ييسر توصيل الكهرباء إلى عقاره طالما كانت هذه الأعمال لا تتعارض مع تخصيص الطريق ولا تحول دون الانتفاع به فيما أعد من أجله أو تؤدى إلى الانتقاص من حقوق باقى المتعاقدين في استعماله على وجه التكافؤ والمساواة...“</a:t>
            </a:r>
            <a:endParaRPr lang="en-GB" sz="2500" b="1" dirty="0">
              <a:cs typeface="AdvertisingBold" pitchFamily="2" charset="-78"/>
            </a:endParaRPr>
          </a:p>
        </p:txBody>
      </p:sp>
      <p:sp>
        <p:nvSpPr>
          <p:cNvPr id="3" name="Title 1">
            <a:extLst>
              <a:ext uri="{FF2B5EF4-FFF2-40B4-BE49-F238E27FC236}">
                <a16:creationId xmlns:a16="http://schemas.microsoft.com/office/drawing/2014/main" id="{4C735462-BFE8-8C28-3242-55A31342A3BA}"/>
              </a:ext>
            </a:extLst>
          </p:cNvPr>
          <p:cNvSpPr txBox="1">
            <a:spLocks/>
          </p:cNvSpPr>
          <p:nvPr/>
        </p:nvSpPr>
        <p:spPr>
          <a:xfrm>
            <a:off x="1187624" y="44624"/>
            <a:ext cx="7593571" cy="72007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anchor="t">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r"/>
            <a:r>
              <a:rPr lang="ar-EG" sz="2500" dirty="0">
                <a:solidFill>
                  <a:schemeClr val="bg1">
                    <a:lumMod val="85000"/>
                  </a:schemeClr>
                </a:solidFill>
                <a:latin typeface="Sakkal Majalla" panose="02000000000000000000" pitchFamily="2" charset="-78"/>
                <a:cs typeface="AdvertisingBold" pitchFamily="2" charset="-78"/>
              </a:rPr>
              <a:t>دورة القانون والعقود المتقدمة</a:t>
            </a:r>
            <a:endParaRPr lang="en-GB" sz="2500" dirty="0">
              <a:solidFill>
                <a:schemeClr val="bg1">
                  <a:lumMod val="85000"/>
                </a:schemeClr>
              </a:solidFill>
              <a:latin typeface="Sakkal Majalla" panose="02000000000000000000" pitchFamily="2" charset="-78"/>
              <a:cs typeface="AdvertisingBold" pitchFamily="2" charset="-78"/>
            </a:endParaRPr>
          </a:p>
        </p:txBody>
      </p:sp>
    </p:spTree>
    <p:extLst>
      <p:ext uri="{BB962C8B-B14F-4D97-AF65-F5344CB8AC3E}">
        <p14:creationId xmlns:p14="http://schemas.microsoft.com/office/powerpoint/2010/main" val="2518488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89B4C74-F420-EE13-F174-A66C9EBC5A7B}"/>
              </a:ext>
            </a:extLst>
          </p:cNvPr>
          <p:cNvSpPr txBox="1">
            <a:spLocks/>
          </p:cNvSpPr>
          <p:nvPr/>
        </p:nvSpPr>
        <p:spPr>
          <a:xfrm>
            <a:off x="395536" y="548680"/>
            <a:ext cx="7920880" cy="6264696"/>
          </a:xfrm>
          <a:prstGeom prst="rect">
            <a:avLst/>
          </a:prstGeom>
          <a:ln>
            <a:noFill/>
          </a:ln>
          <a:effectLst/>
        </p:spPr>
        <p:txBody>
          <a:bodyPr vert="horz" anchor="t">
            <a:noAutofit/>
          </a:bodyPr>
          <a:lstStyle/>
          <a:p>
            <a:pPr marL="0" marR="0" lvl="0" indent="0" algn="ctr" defTabSz="914400" rtl="1" eaLnBrk="1" fontAlgn="auto" latinLnBrk="0" hangingPunct="1">
              <a:lnSpc>
                <a:spcPct val="150000"/>
              </a:lnSpc>
              <a:spcBef>
                <a:spcPct val="0"/>
              </a:spcBef>
              <a:spcAft>
                <a:spcPts val="0"/>
              </a:spcAft>
              <a:buClrTx/>
              <a:buSzTx/>
              <a:buFontTx/>
              <a:buNone/>
              <a:tabLst/>
              <a:defRPr/>
            </a:pPr>
            <a:r>
              <a:rPr lang="ar-EG" sz="2500" u="sng" cap="small" dirty="0">
                <a:solidFill>
                  <a:schemeClr val="bg2">
                    <a:lumMod val="50000"/>
                  </a:schemeClr>
                </a:solidFill>
                <a:latin typeface="Andalus" pitchFamily="18" charset="-78"/>
                <a:ea typeface="+mj-ea"/>
                <a:cs typeface="AdvertisingBold" pitchFamily="2" charset="-78"/>
              </a:rPr>
              <a:t>تنفيذ العــــــقد</a:t>
            </a:r>
          </a:p>
          <a:p>
            <a:pPr marL="0" marR="0" lvl="0" indent="0" algn="ctr" defTabSz="914400" rtl="1" eaLnBrk="1" fontAlgn="auto" latinLnBrk="0" hangingPunct="1">
              <a:spcBef>
                <a:spcPct val="0"/>
              </a:spcBef>
              <a:spcAft>
                <a:spcPts val="0"/>
              </a:spcAft>
              <a:buClrTx/>
              <a:buSzTx/>
              <a:buFontTx/>
              <a:buNone/>
              <a:tabLst/>
              <a:defRPr/>
            </a:pPr>
            <a:endParaRPr lang="ar-EG" sz="1500" u="sng" cap="small" dirty="0">
              <a:solidFill>
                <a:schemeClr val="bg2">
                  <a:lumMod val="50000"/>
                </a:schemeClr>
              </a:solidFill>
              <a:latin typeface="Andalus" pitchFamily="18" charset="-78"/>
              <a:ea typeface="+mj-ea"/>
              <a:cs typeface="AdvertisingBold" pitchFamily="2" charset="-78"/>
            </a:endParaRPr>
          </a:p>
          <a:p>
            <a:pPr marL="0" marR="0" lvl="0" indent="0" algn="r" defTabSz="914400" rtl="1" eaLnBrk="1" fontAlgn="auto" latinLnBrk="0" hangingPunct="1">
              <a:lnSpc>
                <a:spcPct val="150000"/>
              </a:lnSpc>
              <a:spcBef>
                <a:spcPct val="0"/>
              </a:spcBef>
              <a:spcAft>
                <a:spcPts val="0"/>
              </a:spcAft>
              <a:buClrTx/>
              <a:buSzTx/>
              <a:buFontTx/>
              <a:buNone/>
              <a:tabLst/>
              <a:defRPr/>
            </a:pPr>
            <a:r>
              <a:rPr lang="ar-EG" sz="2500" b="1" cap="small" dirty="0">
                <a:solidFill>
                  <a:srgbClr val="003399"/>
                </a:solidFill>
                <a:latin typeface="Andalus" pitchFamily="18" charset="-78"/>
                <a:ea typeface="+mj-ea"/>
                <a:cs typeface="AdvertisingBold" pitchFamily="2" charset="-78"/>
              </a:rPr>
              <a:t>”</a:t>
            </a:r>
            <a:r>
              <a:rPr lang="ar-EG" sz="2500" b="1" u="sng" cap="small" dirty="0">
                <a:solidFill>
                  <a:srgbClr val="003399"/>
                </a:solidFill>
                <a:latin typeface="Andalus" pitchFamily="18" charset="-78"/>
                <a:ea typeface="+mj-ea"/>
                <a:cs typeface="AdvertisingBold" pitchFamily="2" charset="-78"/>
              </a:rPr>
              <a:t>العقد شريعة المتعاقدين</a:t>
            </a:r>
            <a:r>
              <a:rPr lang="ar-EG" sz="2500" b="1" cap="small" dirty="0">
                <a:solidFill>
                  <a:srgbClr val="003399"/>
                </a:solidFill>
                <a:latin typeface="Andalus" pitchFamily="18" charset="-78"/>
                <a:ea typeface="+mj-ea"/>
                <a:cs typeface="AdvertisingBold" pitchFamily="2" charset="-78"/>
              </a:rPr>
              <a:t>، فلا يجوز نقضه ولا تعديله إلا باتفاق الطرفين أو للأسباب التي يقررها القانون“ [م 147] </a:t>
            </a:r>
          </a:p>
          <a:p>
            <a:pPr marL="0" marR="0" lvl="0" indent="0" algn="r" defTabSz="914400" rtl="1" eaLnBrk="1" fontAlgn="auto" latinLnBrk="0" hangingPunct="1">
              <a:spcBef>
                <a:spcPct val="0"/>
              </a:spcBef>
              <a:spcAft>
                <a:spcPts val="0"/>
              </a:spcAft>
              <a:buClrTx/>
              <a:buSzTx/>
              <a:tabLst/>
              <a:defRPr/>
            </a:pPr>
            <a:endParaRPr lang="ar-EG" sz="1500" b="1" cap="small" dirty="0">
              <a:solidFill>
                <a:schemeClr val="tx1">
                  <a:lumMod val="50000"/>
                  <a:lumOff val="50000"/>
                </a:schemeClr>
              </a:solidFill>
              <a:latin typeface="Andalus" pitchFamily="18" charset="-78"/>
              <a:ea typeface="+mj-ea"/>
              <a:cs typeface="AdvertisingBold" pitchFamily="2" charset="-78"/>
            </a:endParaRPr>
          </a:p>
          <a:p>
            <a:pPr marL="0" marR="0" lvl="0" indent="0" algn="r" defTabSz="914400" rtl="1" eaLnBrk="1" fontAlgn="auto" latinLnBrk="0" hangingPunct="1">
              <a:lnSpc>
                <a:spcPct val="150000"/>
              </a:lnSpc>
              <a:spcBef>
                <a:spcPct val="0"/>
              </a:spcBef>
              <a:spcAft>
                <a:spcPts val="0"/>
              </a:spcAft>
              <a:buClrTx/>
              <a:buSzTx/>
              <a:tabLst/>
              <a:defRPr/>
            </a:pPr>
            <a:r>
              <a:rPr lang="ar-EG" sz="2500" b="1" cap="small" dirty="0">
                <a:solidFill>
                  <a:schemeClr val="bg2">
                    <a:lumMod val="50000"/>
                  </a:schemeClr>
                </a:solidFill>
                <a:latin typeface="Andalus" pitchFamily="18" charset="-78"/>
                <a:ea typeface="+mj-ea"/>
                <a:cs typeface="AdvertisingBold" pitchFamily="2" charset="-78"/>
              </a:rPr>
              <a:t>مثال: </a:t>
            </a:r>
          </a:p>
          <a:p>
            <a:pPr marL="461963" marR="0" lvl="0" algn="r" defTabSz="914400" rtl="1" eaLnBrk="1" fontAlgn="auto" latinLnBrk="0" hangingPunct="1">
              <a:lnSpc>
                <a:spcPct val="150000"/>
              </a:lnSpc>
              <a:spcBef>
                <a:spcPct val="0"/>
              </a:spcBef>
              <a:spcAft>
                <a:spcPts val="0"/>
              </a:spcAft>
              <a:buClrTx/>
              <a:buSzTx/>
              <a:tabLst/>
              <a:defRPr/>
            </a:pPr>
            <a:r>
              <a:rPr lang="ar-EG" sz="2500" b="1" cap="small" dirty="0">
                <a:solidFill>
                  <a:srgbClr val="003399"/>
                </a:solidFill>
                <a:latin typeface="Andalus" pitchFamily="18" charset="-78"/>
                <a:ea typeface="+mj-ea"/>
                <a:cs typeface="AdvertisingBold" pitchFamily="2" charset="-78"/>
              </a:rPr>
              <a:t>عقد أعمال هندسية استشارية أبرم بين المالك والمكتب الاستشاري، وطالب المكتب بأتعاب إضافية طبقا لبنود الملحق. </a:t>
            </a:r>
          </a:p>
          <a:p>
            <a:pPr marL="461963" marR="0" lvl="0" algn="r" defTabSz="914400" rtl="1" eaLnBrk="1" fontAlgn="auto" latinLnBrk="0" hangingPunct="1">
              <a:lnSpc>
                <a:spcPct val="150000"/>
              </a:lnSpc>
              <a:spcBef>
                <a:spcPct val="0"/>
              </a:spcBef>
              <a:spcAft>
                <a:spcPts val="0"/>
              </a:spcAft>
              <a:buClrTx/>
              <a:buSzTx/>
              <a:tabLst/>
              <a:defRPr/>
            </a:pPr>
            <a:r>
              <a:rPr lang="ar-EG" sz="2500" b="1" cap="small" dirty="0">
                <a:solidFill>
                  <a:srgbClr val="003399"/>
                </a:solidFill>
                <a:latin typeface="Andalus" pitchFamily="18" charset="-78"/>
                <a:ea typeface="+mj-ea"/>
                <a:cs typeface="AdvertisingBold" pitchFamily="2" charset="-78"/>
              </a:rPr>
              <a:t>ذلك الملحق عليه ختم المالك ولكن ليس عليه توقيعه - </a:t>
            </a:r>
            <a:r>
              <a:rPr lang="ar-EG" sz="2500" b="1" u="sng" cap="small" dirty="0">
                <a:solidFill>
                  <a:schemeClr val="bg2">
                    <a:lumMod val="50000"/>
                  </a:schemeClr>
                </a:solidFill>
                <a:latin typeface="Andalus" pitchFamily="18" charset="-78"/>
                <a:ea typeface="+mj-ea"/>
                <a:cs typeface="AdvertisingBold" pitchFamily="2" charset="-78"/>
              </a:rPr>
              <a:t>هل يعتد بما ورد في هذا الملحق تعديلا معتبرا قانونا لاتفاق الطرفين؟</a:t>
            </a:r>
          </a:p>
          <a:p>
            <a:pPr marL="0" marR="0" lvl="0" indent="0" algn="r" defTabSz="914400" rtl="1" eaLnBrk="1" fontAlgn="auto" latinLnBrk="0" hangingPunct="1">
              <a:lnSpc>
                <a:spcPct val="150000"/>
              </a:lnSpc>
              <a:spcBef>
                <a:spcPct val="0"/>
              </a:spcBef>
              <a:spcAft>
                <a:spcPts val="0"/>
              </a:spcAft>
              <a:buClrTx/>
              <a:buSzTx/>
              <a:tabLst/>
              <a:defRPr/>
            </a:pPr>
            <a:endParaRPr lang="ar-EG" sz="2500" b="1" u="sng" cap="small" dirty="0">
              <a:solidFill>
                <a:schemeClr val="bg2">
                  <a:lumMod val="50000"/>
                </a:schemeClr>
              </a:solidFill>
              <a:latin typeface="Andalus" pitchFamily="18" charset="-78"/>
              <a:ea typeface="+mj-ea"/>
              <a:cs typeface="AdvertisingBold" pitchFamily="2" charset="-78"/>
            </a:endParaRPr>
          </a:p>
          <a:p>
            <a:pPr marL="0" marR="0" lvl="0" indent="0" algn="r" defTabSz="914400" rtl="1" eaLnBrk="1" fontAlgn="auto" latinLnBrk="0" hangingPunct="1">
              <a:lnSpc>
                <a:spcPct val="150000"/>
              </a:lnSpc>
              <a:spcBef>
                <a:spcPct val="0"/>
              </a:spcBef>
              <a:spcAft>
                <a:spcPts val="0"/>
              </a:spcAft>
              <a:buClrTx/>
              <a:buSzTx/>
              <a:buFontTx/>
              <a:buNone/>
              <a:tabLst/>
              <a:defRPr/>
            </a:pPr>
            <a:endParaRPr lang="ar-EG" sz="2500" b="1" cap="small" dirty="0">
              <a:solidFill>
                <a:schemeClr val="bg2">
                  <a:lumMod val="50000"/>
                </a:schemeClr>
              </a:solidFill>
              <a:latin typeface="Andalus" pitchFamily="18" charset="-78"/>
              <a:ea typeface="+mj-ea"/>
              <a:cs typeface="AdvertisingBold" pitchFamily="2" charset="-78"/>
            </a:endParaRPr>
          </a:p>
          <a:p>
            <a:pPr lvl="0" algn="r" rtl="1">
              <a:lnSpc>
                <a:spcPct val="150000"/>
              </a:lnSpc>
              <a:spcBef>
                <a:spcPct val="0"/>
              </a:spcBef>
              <a:defRPr/>
            </a:pPr>
            <a:endParaRPr lang="ar-EG" sz="2500" b="1" dirty="0">
              <a:solidFill>
                <a:schemeClr val="tx1">
                  <a:lumMod val="50000"/>
                  <a:lumOff val="50000"/>
                </a:schemeClr>
              </a:solidFill>
              <a:cs typeface="AdvertisingBold" pitchFamily="2" charset="-78"/>
            </a:endParaRPr>
          </a:p>
          <a:p>
            <a:pPr lvl="0" algn="just" defTabSz="273050" rtl="1">
              <a:lnSpc>
                <a:spcPct val="150000"/>
              </a:lnSpc>
              <a:spcBef>
                <a:spcPct val="0"/>
              </a:spcBef>
              <a:defRPr/>
            </a:pPr>
            <a:endParaRPr lang="ar-EG" sz="2500" b="1" dirty="0">
              <a:solidFill>
                <a:schemeClr val="tx1">
                  <a:lumMod val="50000"/>
                  <a:lumOff val="50000"/>
                </a:schemeClr>
              </a:solidFill>
              <a:cs typeface="AdvertisingBold" pitchFamily="2" charset="-78"/>
            </a:endParaRPr>
          </a:p>
          <a:p>
            <a:pPr lvl="0" algn="r" rtl="1">
              <a:lnSpc>
                <a:spcPct val="150000"/>
              </a:lnSpc>
              <a:spcBef>
                <a:spcPct val="0"/>
              </a:spcBef>
              <a:defRPr/>
            </a:pPr>
            <a:endParaRPr lang="ar-EG" sz="2500" b="1" dirty="0">
              <a:solidFill>
                <a:srgbClr val="003399"/>
              </a:solidFill>
              <a:cs typeface="AdvertisingBold" pitchFamily="2" charset="-78"/>
            </a:endParaRPr>
          </a:p>
          <a:p>
            <a:pPr lvl="0" algn="r" rtl="1">
              <a:lnSpc>
                <a:spcPct val="150000"/>
              </a:lnSpc>
              <a:spcBef>
                <a:spcPct val="0"/>
              </a:spcBef>
              <a:defRPr/>
            </a:pPr>
            <a:endParaRPr lang="ar-EG" sz="2500" b="1" dirty="0">
              <a:solidFill>
                <a:srgbClr val="003399"/>
              </a:solidFill>
              <a:cs typeface="AdvertisingBold" pitchFamily="2" charset="-78"/>
            </a:endParaRPr>
          </a:p>
          <a:p>
            <a:pPr lvl="0" algn="r" rtl="1">
              <a:lnSpc>
                <a:spcPct val="150000"/>
              </a:lnSpc>
              <a:spcBef>
                <a:spcPct val="0"/>
              </a:spcBef>
              <a:defRPr/>
            </a:pPr>
            <a:endParaRPr lang="ar-EG" sz="2500" b="1" dirty="0">
              <a:solidFill>
                <a:srgbClr val="003399"/>
              </a:solidFill>
              <a:cs typeface="AdvertisingBold" pitchFamily="2" charset="-78"/>
            </a:endParaRPr>
          </a:p>
          <a:p>
            <a:pPr lvl="0" algn="r" rtl="1">
              <a:lnSpc>
                <a:spcPct val="150000"/>
              </a:lnSpc>
              <a:spcBef>
                <a:spcPct val="0"/>
              </a:spcBef>
              <a:defRPr/>
            </a:pPr>
            <a:endParaRPr lang="ar-EG" sz="2500" b="1" dirty="0">
              <a:solidFill>
                <a:schemeClr val="tx1">
                  <a:lumMod val="50000"/>
                  <a:lumOff val="50000"/>
                </a:schemeClr>
              </a:solidFill>
              <a:cs typeface="AdvertisingBold" pitchFamily="2" charset="-78"/>
            </a:endParaRPr>
          </a:p>
          <a:p>
            <a:pPr marL="808038" lvl="0" algn="r" rtl="1">
              <a:lnSpc>
                <a:spcPct val="150000"/>
              </a:lnSpc>
              <a:spcBef>
                <a:spcPct val="0"/>
              </a:spcBef>
              <a:defRPr/>
            </a:pPr>
            <a:endParaRPr lang="en-GB" sz="2500" b="1" dirty="0">
              <a:solidFill>
                <a:schemeClr val="tx1">
                  <a:lumMod val="50000"/>
                  <a:lumOff val="50000"/>
                </a:schemeClr>
              </a:solidFill>
              <a:cs typeface="AdvertisingBold" pitchFamily="2" charset="-78"/>
            </a:endParaRPr>
          </a:p>
        </p:txBody>
      </p:sp>
      <p:sp>
        <p:nvSpPr>
          <p:cNvPr id="2" name="Title 1">
            <a:extLst>
              <a:ext uri="{FF2B5EF4-FFF2-40B4-BE49-F238E27FC236}">
                <a16:creationId xmlns:a16="http://schemas.microsoft.com/office/drawing/2014/main" id="{25E77A48-17AB-E94D-B676-FE0D9572C804}"/>
              </a:ext>
            </a:extLst>
          </p:cNvPr>
          <p:cNvSpPr txBox="1">
            <a:spLocks/>
          </p:cNvSpPr>
          <p:nvPr/>
        </p:nvSpPr>
        <p:spPr>
          <a:xfrm>
            <a:off x="1187624" y="44624"/>
            <a:ext cx="7593571" cy="72007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anchor="t">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r"/>
            <a:r>
              <a:rPr lang="ar-EG" sz="2500" dirty="0">
                <a:solidFill>
                  <a:schemeClr val="bg1">
                    <a:lumMod val="85000"/>
                  </a:schemeClr>
                </a:solidFill>
                <a:latin typeface="Sakkal Majalla" panose="02000000000000000000" pitchFamily="2" charset="-78"/>
                <a:cs typeface="AdvertisingBold" pitchFamily="2" charset="-78"/>
              </a:rPr>
              <a:t>دورة القانون والعقود المتقدمة</a:t>
            </a:r>
            <a:endParaRPr lang="en-GB" sz="2500" dirty="0">
              <a:solidFill>
                <a:schemeClr val="bg1">
                  <a:lumMod val="85000"/>
                </a:schemeClr>
              </a:solidFill>
              <a:latin typeface="Sakkal Majalla" panose="02000000000000000000" pitchFamily="2" charset="-78"/>
              <a:cs typeface="AdvertisingBold" pitchFamily="2" charset="-78"/>
            </a:endParaRPr>
          </a:p>
        </p:txBody>
      </p:sp>
    </p:spTree>
    <p:extLst>
      <p:ext uri="{BB962C8B-B14F-4D97-AF65-F5344CB8AC3E}">
        <p14:creationId xmlns:p14="http://schemas.microsoft.com/office/powerpoint/2010/main" val="2044426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89B4C74-F420-EE13-F174-A66C9EBC5A7B}"/>
              </a:ext>
            </a:extLst>
          </p:cNvPr>
          <p:cNvSpPr txBox="1">
            <a:spLocks/>
          </p:cNvSpPr>
          <p:nvPr/>
        </p:nvSpPr>
        <p:spPr>
          <a:xfrm>
            <a:off x="251520" y="476672"/>
            <a:ext cx="8064896" cy="6264696"/>
          </a:xfrm>
          <a:prstGeom prst="rect">
            <a:avLst/>
          </a:prstGeom>
          <a:ln>
            <a:noFill/>
          </a:ln>
          <a:effectLst/>
        </p:spPr>
        <p:txBody>
          <a:bodyPr vert="horz" anchor="t">
            <a:noAutofit/>
          </a:bodyPr>
          <a:lstStyle/>
          <a:p>
            <a:pPr marL="0" marR="0" lvl="0" indent="0" algn="ctr" defTabSz="914400" rtl="1" eaLnBrk="1" fontAlgn="auto" latinLnBrk="0" hangingPunct="1">
              <a:lnSpc>
                <a:spcPct val="150000"/>
              </a:lnSpc>
              <a:spcBef>
                <a:spcPct val="0"/>
              </a:spcBef>
              <a:spcAft>
                <a:spcPts val="0"/>
              </a:spcAft>
              <a:buClrTx/>
              <a:buSzTx/>
              <a:buFontTx/>
              <a:buNone/>
              <a:tabLst/>
              <a:defRPr/>
            </a:pPr>
            <a:r>
              <a:rPr lang="ar-EG" sz="2500" u="sng" cap="small" dirty="0">
                <a:solidFill>
                  <a:schemeClr val="bg2">
                    <a:lumMod val="50000"/>
                  </a:schemeClr>
                </a:solidFill>
                <a:latin typeface="Andalus" pitchFamily="18" charset="-78"/>
                <a:ea typeface="+mj-ea"/>
                <a:cs typeface="AdvertisingBold" pitchFamily="2" charset="-78"/>
              </a:rPr>
              <a:t>تنفيذ العــــــقد</a:t>
            </a:r>
          </a:p>
          <a:p>
            <a:pPr marL="0" marR="0" lvl="0" indent="0" algn="r" defTabSz="914400" rtl="1" eaLnBrk="1" fontAlgn="auto" latinLnBrk="0" hangingPunct="1">
              <a:lnSpc>
                <a:spcPct val="150000"/>
              </a:lnSpc>
              <a:spcBef>
                <a:spcPct val="0"/>
              </a:spcBef>
              <a:spcAft>
                <a:spcPts val="0"/>
              </a:spcAft>
              <a:buClrTx/>
              <a:buSzTx/>
              <a:tabLst/>
              <a:defRPr/>
            </a:pPr>
            <a:endParaRPr lang="ar-EG" sz="1500" b="1" u="sng" cap="small" dirty="0">
              <a:solidFill>
                <a:schemeClr val="bg2">
                  <a:lumMod val="50000"/>
                </a:schemeClr>
              </a:solidFill>
              <a:latin typeface="Andalus" pitchFamily="18" charset="-78"/>
              <a:ea typeface="+mj-ea"/>
              <a:cs typeface="AdvertisingBold" pitchFamily="2" charset="-78"/>
            </a:endParaRPr>
          </a:p>
          <a:p>
            <a:pPr marL="0" marR="0" lvl="0" indent="0" algn="r" defTabSz="914400" rtl="1" eaLnBrk="1" fontAlgn="auto" latinLnBrk="0" hangingPunct="1">
              <a:lnSpc>
                <a:spcPct val="150000"/>
              </a:lnSpc>
              <a:spcBef>
                <a:spcPct val="0"/>
              </a:spcBef>
              <a:spcAft>
                <a:spcPts val="0"/>
              </a:spcAft>
              <a:buClrTx/>
              <a:buSzTx/>
              <a:tabLst/>
              <a:defRPr/>
            </a:pPr>
            <a:r>
              <a:rPr lang="ar-EG" sz="2500" b="1" cap="small" dirty="0">
                <a:solidFill>
                  <a:schemeClr val="tx1">
                    <a:lumMod val="50000"/>
                    <a:lumOff val="50000"/>
                  </a:schemeClr>
                </a:solidFill>
                <a:latin typeface="Andalus" pitchFamily="18" charset="-78"/>
                <a:ea typeface="+mj-ea"/>
                <a:cs typeface="AdvertisingBold" pitchFamily="2" charset="-78"/>
              </a:rPr>
              <a:t>– </a:t>
            </a:r>
            <a:r>
              <a:rPr lang="ar-EG" sz="2500" b="1" u="sng" cap="small" dirty="0">
                <a:solidFill>
                  <a:srgbClr val="003399"/>
                </a:solidFill>
                <a:latin typeface="Andalus" pitchFamily="18" charset="-78"/>
                <a:ea typeface="+mj-ea"/>
                <a:cs typeface="AdvertisingBold" pitchFamily="2" charset="-78"/>
              </a:rPr>
              <a:t>قضت هيئة التحكيم بأن:</a:t>
            </a:r>
            <a:r>
              <a:rPr lang="ar-EG" sz="2500" b="1" cap="small" dirty="0">
                <a:solidFill>
                  <a:schemeClr val="tx1">
                    <a:lumMod val="50000"/>
                    <a:lumOff val="50000"/>
                  </a:schemeClr>
                </a:solidFill>
                <a:latin typeface="Andalus" pitchFamily="18" charset="-78"/>
                <a:ea typeface="+mj-ea"/>
                <a:cs typeface="AdvertisingBold" pitchFamily="2" charset="-78"/>
              </a:rPr>
              <a:t> </a:t>
            </a:r>
          </a:p>
          <a:p>
            <a:pPr marL="0" marR="0" lvl="0" indent="0" algn="r" defTabSz="914400" rtl="1" eaLnBrk="1" fontAlgn="auto" latinLnBrk="0" hangingPunct="1">
              <a:lnSpc>
                <a:spcPct val="150000"/>
              </a:lnSpc>
              <a:spcBef>
                <a:spcPct val="0"/>
              </a:spcBef>
              <a:spcAft>
                <a:spcPts val="0"/>
              </a:spcAft>
              <a:buClrTx/>
              <a:buSzTx/>
              <a:tabLst/>
              <a:defRPr/>
            </a:pPr>
            <a:r>
              <a:rPr lang="ar-EG" sz="2500" b="1" cap="small" dirty="0">
                <a:solidFill>
                  <a:schemeClr val="tx1">
                    <a:lumMod val="50000"/>
                    <a:lumOff val="50000"/>
                  </a:schemeClr>
                </a:solidFill>
                <a:latin typeface="Andalus" pitchFamily="18" charset="-78"/>
                <a:ea typeface="+mj-ea"/>
                <a:cs typeface="AdvertisingBold" pitchFamily="2" charset="-78"/>
              </a:rPr>
              <a:t>”الواقع أن </a:t>
            </a:r>
            <a:r>
              <a:rPr lang="ar-EG" sz="2300" b="1" cap="small" dirty="0">
                <a:solidFill>
                  <a:schemeClr val="tx1">
                    <a:lumMod val="50000"/>
                    <a:lumOff val="50000"/>
                  </a:schemeClr>
                </a:solidFill>
                <a:latin typeface="Andalus" pitchFamily="18" charset="-78"/>
                <a:ea typeface="+mj-ea"/>
                <a:cs typeface="AdvertisingBold" pitchFamily="2" charset="-78"/>
              </a:rPr>
              <a:t>المحتكم ضدها (المالك) لم توقع على هذا الملحق وإن كان مزيلا بخاتمها دون التوقيعات، فإن هيئة التحكيم تلتفت عنه. </a:t>
            </a:r>
          </a:p>
          <a:p>
            <a:pPr marL="0" marR="0" lvl="0" indent="0" algn="r" defTabSz="914400" rtl="1" eaLnBrk="1" fontAlgn="auto" latinLnBrk="0" hangingPunct="1">
              <a:lnSpc>
                <a:spcPct val="150000"/>
              </a:lnSpc>
              <a:spcBef>
                <a:spcPct val="0"/>
              </a:spcBef>
              <a:spcAft>
                <a:spcPts val="0"/>
              </a:spcAft>
              <a:buClrTx/>
              <a:buSzTx/>
              <a:tabLst/>
              <a:defRPr/>
            </a:pPr>
            <a:r>
              <a:rPr lang="ar-EG" sz="2300" b="1" cap="small" dirty="0">
                <a:solidFill>
                  <a:schemeClr val="tx1">
                    <a:lumMod val="50000"/>
                    <a:lumOff val="50000"/>
                  </a:schemeClr>
                </a:solidFill>
                <a:latin typeface="Andalus" pitchFamily="18" charset="-78"/>
                <a:ea typeface="+mj-ea"/>
                <a:cs typeface="AdvertisingBold" pitchFamily="2" charset="-78"/>
              </a:rPr>
              <a:t>فإن العقد وإن كان شريعة المتعاقدين، ولكنه شريعة اتفاقية فهو يلزم عاقديه بما يرد الاتفاق عليه صحيحًا والأصل أنه لا يجوز لأحد الطرفين أن يستقل بنقضه أو تعديله بل ولا يجوز ذلك للقاضي لأنه لا يتولى إنشاء العقود أو تعديلها... وإذ خلا الملحق من توقيع الممثل القانوني للمحتكم ضدها فإنه يكون قد خلا من التعبير عن إرادتها المعتبرة قانونًا ولا يغني ختمها عن ذلك مما يجعل الملحق غير ملزم وباطل...“.</a:t>
            </a:r>
          </a:p>
          <a:p>
            <a:pPr marL="0" marR="0" lvl="0" indent="0" algn="r" defTabSz="914400" rtl="1" eaLnBrk="1" fontAlgn="auto" latinLnBrk="0" hangingPunct="1">
              <a:lnSpc>
                <a:spcPct val="150000"/>
              </a:lnSpc>
              <a:spcBef>
                <a:spcPct val="0"/>
              </a:spcBef>
              <a:spcAft>
                <a:spcPts val="0"/>
              </a:spcAft>
              <a:buClrTx/>
              <a:buSzTx/>
              <a:buFontTx/>
              <a:buNone/>
              <a:tabLst/>
              <a:defRPr/>
            </a:pPr>
            <a:endParaRPr lang="ar-EG" sz="2300" b="1" cap="small" dirty="0">
              <a:solidFill>
                <a:schemeClr val="bg2">
                  <a:lumMod val="50000"/>
                </a:schemeClr>
              </a:solidFill>
              <a:latin typeface="Andalus" pitchFamily="18" charset="-78"/>
              <a:ea typeface="+mj-ea"/>
              <a:cs typeface="AdvertisingBold" pitchFamily="2" charset="-78"/>
            </a:endParaRPr>
          </a:p>
          <a:p>
            <a:pPr lvl="0" algn="r" rtl="1">
              <a:lnSpc>
                <a:spcPct val="150000"/>
              </a:lnSpc>
              <a:spcBef>
                <a:spcPct val="0"/>
              </a:spcBef>
              <a:defRPr/>
            </a:pPr>
            <a:endParaRPr lang="ar-EG" sz="2300" b="1" dirty="0">
              <a:solidFill>
                <a:schemeClr val="tx1">
                  <a:lumMod val="50000"/>
                  <a:lumOff val="50000"/>
                </a:schemeClr>
              </a:solidFill>
              <a:cs typeface="AdvertisingBold" pitchFamily="2" charset="-78"/>
            </a:endParaRPr>
          </a:p>
          <a:p>
            <a:pPr lvl="0" algn="just" defTabSz="273050" rtl="1">
              <a:lnSpc>
                <a:spcPct val="150000"/>
              </a:lnSpc>
              <a:spcBef>
                <a:spcPct val="0"/>
              </a:spcBef>
              <a:defRPr/>
            </a:pPr>
            <a:endParaRPr lang="ar-EG" sz="2300" b="1" dirty="0">
              <a:solidFill>
                <a:schemeClr val="tx1">
                  <a:lumMod val="50000"/>
                  <a:lumOff val="50000"/>
                </a:schemeClr>
              </a:solidFill>
              <a:cs typeface="AdvertisingBold" pitchFamily="2" charset="-78"/>
            </a:endParaRPr>
          </a:p>
          <a:p>
            <a:pPr lvl="0" algn="r" rtl="1">
              <a:lnSpc>
                <a:spcPct val="150000"/>
              </a:lnSpc>
              <a:spcBef>
                <a:spcPct val="0"/>
              </a:spcBef>
              <a:defRPr/>
            </a:pPr>
            <a:endParaRPr lang="ar-EG" sz="2300" b="1" dirty="0">
              <a:solidFill>
                <a:srgbClr val="003399"/>
              </a:solidFill>
              <a:cs typeface="AdvertisingBold" pitchFamily="2" charset="-78"/>
            </a:endParaRPr>
          </a:p>
          <a:p>
            <a:pPr lvl="0" algn="r" rtl="1">
              <a:lnSpc>
                <a:spcPct val="150000"/>
              </a:lnSpc>
              <a:spcBef>
                <a:spcPct val="0"/>
              </a:spcBef>
              <a:defRPr/>
            </a:pPr>
            <a:endParaRPr lang="ar-EG" sz="2300" b="1" dirty="0">
              <a:solidFill>
                <a:srgbClr val="003399"/>
              </a:solidFill>
              <a:cs typeface="AdvertisingBold" pitchFamily="2" charset="-78"/>
            </a:endParaRPr>
          </a:p>
          <a:p>
            <a:pPr lvl="0" algn="r" rtl="1">
              <a:lnSpc>
                <a:spcPct val="150000"/>
              </a:lnSpc>
              <a:spcBef>
                <a:spcPct val="0"/>
              </a:spcBef>
              <a:defRPr/>
            </a:pPr>
            <a:endParaRPr lang="ar-EG" sz="2500" b="1" dirty="0">
              <a:solidFill>
                <a:srgbClr val="003399"/>
              </a:solidFill>
              <a:cs typeface="AdvertisingBold" pitchFamily="2" charset="-78"/>
            </a:endParaRPr>
          </a:p>
          <a:p>
            <a:pPr lvl="0" algn="r" rtl="1">
              <a:lnSpc>
                <a:spcPct val="150000"/>
              </a:lnSpc>
              <a:spcBef>
                <a:spcPct val="0"/>
              </a:spcBef>
              <a:defRPr/>
            </a:pPr>
            <a:endParaRPr lang="ar-EG" sz="2500" b="1" dirty="0">
              <a:solidFill>
                <a:schemeClr val="tx1">
                  <a:lumMod val="50000"/>
                  <a:lumOff val="50000"/>
                </a:schemeClr>
              </a:solidFill>
              <a:cs typeface="AdvertisingBold" pitchFamily="2" charset="-78"/>
            </a:endParaRPr>
          </a:p>
          <a:p>
            <a:pPr marL="808038" lvl="0" algn="r" rtl="1">
              <a:lnSpc>
                <a:spcPct val="150000"/>
              </a:lnSpc>
              <a:spcBef>
                <a:spcPct val="0"/>
              </a:spcBef>
              <a:defRPr/>
            </a:pPr>
            <a:endParaRPr lang="en-GB" sz="2500" b="1" dirty="0">
              <a:solidFill>
                <a:schemeClr val="tx1">
                  <a:lumMod val="50000"/>
                  <a:lumOff val="50000"/>
                </a:schemeClr>
              </a:solidFill>
              <a:cs typeface="AdvertisingBold" pitchFamily="2" charset="-78"/>
            </a:endParaRPr>
          </a:p>
        </p:txBody>
      </p:sp>
      <p:sp>
        <p:nvSpPr>
          <p:cNvPr id="2" name="Title 1">
            <a:extLst>
              <a:ext uri="{FF2B5EF4-FFF2-40B4-BE49-F238E27FC236}">
                <a16:creationId xmlns:a16="http://schemas.microsoft.com/office/drawing/2014/main" id="{25E77A48-17AB-E94D-B676-FE0D9572C804}"/>
              </a:ext>
            </a:extLst>
          </p:cNvPr>
          <p:cNvSpPr txBox="1">
            <a:spLocks/>
          </p:cNvSpPr>
          <p:nvPr/>
        </p:nvSpPr>
        <p:spPr>
          <a:xfrm>
            <a:off x="1187624" y="116633"/>
            <a:ext cx="7593571" cy="72007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anchor="t">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r"/>
            <a:r>
              <a:rPr lang="ar-EG" sz="2500" dirty="0">
                <a:solidFill>
                  <a:schemeClr val="bg1">
                    <a:lumMod val="85000"/>
                  </a:schemeClr>
                </a:solidFill>
                <a:latin typeface="Sakkal Majalla" panose="02000000000000000000" pitchFamily="2" charset="-78"/>
                <a:cs typeface="AdvertisingBold" pitchFamily="2" charset="-78"/>
              </a:rPr>
              <a:t>دورة القانون والعقود المتقدمة</a:t>
            </a:r>
            <a:endParaRPr lang="en-GB" sz="2500" dirty="0">
              <a:solidFill>
                <a:schemeClr val="bg1">
                  <a:lumMod val="85000"/>
                </a:schemeClr>
              </a:solidFill>
              <a:latin typeface="Sakkal Majalla" panose="02000000000000000000" pitchFamily="2" charset="-78"/>
              <a:cs typeface="AdvertisingBold" pitchFamily="2" charset="-78"/>
            </a:endParaRPr>
          </a:p>
        </p:txBody>
      </p:sp>
    </p:spTree>
    <p:extLst>
      <p:ext uri="{BB962C8B-B14F-4D97-AF65-F5344CB8AC3E}">
        <p14:creationId xmlns:p14="http://schemas.microsoft.com/office/powerpoint/2010/main" val="1794418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51520" y="476672"/>
            <a:ext cx="7920880" cy="6048672"/>
          </a:xfrm>
          <a:prstGeom prst="rect">
            <a:avLst/>
          </a:prstGeom>
          <a:ln>
            <a:noFill/>
          </a:ln>
          <a:effectLst/>
        </p:spPr>
        <p:txBody>
          <a:bodyPr vert="horz" anchor="t">
            <a:noAutofit/>
          </a:bodyPr>
          <a:lstStyle/>
          <a:p>
            <a:pPr marL="0" marR="0" lvl="0" indent="0" algn="ctr" defTabSz="914400" rtl="1" eaLnBrk="1" fontAlgn="auto" latinLnBrk="0" hangingPunct="1">
              <a:lnSpc>
                <a:spcPct val="150000"/>
              </a:lnSpc>
              <a:spcBef>
                <a:spcPct val="0"/>
              </a:spcBef>
              <a:spcAft>
                <a:spcPts val="0"/>
              </a:spcAft>
              <a:buClrTx/>
              <a:buSzTx/>
              <a:buFontTx/>
              <a:buNone/>
              <a:tabLst/>
              <a:defRPr/>
            </a:pPr>
            <a:r>
              <a:rPr lang="ar-EG" sz="2400" u="sng" cap="small" dirty="0">
                <a:solidFill>
                  <a:schemeClr val="bg2">
                    <a:lumMod val="50000"/>
                  </a:schemeClr>
                </a:solidFill>
                <a:latin typeface="Andalus" pitchFamily="18" charset="-78"/>
                <a:ea typeface="+mj-ea"/>
                <a:cs typeface="AdvertisingBold" pitchFamily="2" charset="-78"/>
              </a:rPr>
              <a:t>تنفيذ العــــــقد</a:t>
            </a:r>
          </a:p>
          <a:p>
            <a:pPr marL="0" marR="0" lvl="0" indent="0" algn="ctr" defTabSz="914400" rtl="1" eaLnBrk="1" fontAlgn="auto" latinLnBrk="0" hangingPunct="1">
              <a:lnSpc>
                <a:spcPct val="150000"/>
              </a:lnSpc>
              <a:spcBef>
                <a:spcPct val="0"/>
              </a:spcBef>
              <a:spcAft>
                <a:spcPts val="0"/>
              </a:spcAft>
              <a:buClrTx/>
              <a:buSzTx/>
              <a:buFontTx/>
              <a:buNone/>
              <a:tabLst/>
              <a:defRPr/>
            </a:pPr>
            <a:endParaRPr lang="ar-EG" sz="1500" u="sng" cap="small" dirty="0">
              <a:solidFill>
                <a:schemeClr val="bg2">
                  <a:lumMod val="50000"/>
                </a:schemeClr>
              </a:solidFill>
              <a:latin typeface="Andalus" pitchFamily="18" charset="-78"/>
              <a:ea typeface="+mj-ea"/>
              <a:cs typeface="AdvertisingBold" pitchFamily="2" charset="-78"/>
            </a:endParaRPr>
          </a:p>
          <a:p>
            <a:pPr marL="0" marR="0" lvl="0" indent="0" algn="r" defTabSz="914400" rtl="1" eaLnBrk="1" fontAlgn="auto" latinLnBrk="0" hangingPunct="1">
              <a:lnSpc>
                <a:spcPct val="150000"/>
              </a:lnSpc>
              <a:spcBef>
                <a:spcPct val="0"/>
              </a:spcBef>
              <a:spcAft>
                <a:spcPts val="0"/>
              </a:spcAft>
              <a:buClrTx/>
              <a:buSzTx/>
              <a:buFontTx/>
              <a:buNone/>
              <a:tabLst/>
              <a:defRPr/>
            </a:pPr>
            <a:r>
              <a:rPr lang="ar-EG" sz="2400" b="1" cap="small" dirty="0">
                <a:solidFill>
                  <a:schemeClr val="bg2">
                    <a:lumMod val="50000"/>
                  </a:schemeClr>
                </a:solidFill>
                <a:latin typeface="Andalus" pitchFamily="18" charset="-78"/>
                <a:ea typeface="+mj-ea"/>
                <a:cs typeface="AdvertisingBold" pitchFamily="2" charset="-78"/>
              </a:rPr>
              <a:t>1- التنفيذ العيني (الأصل): </a:t>
            </a:r>
          </a:p>
          <a:p>
            <a:pPr marL="0" marR="0" lvl="0" indent="0" algn="r" defTabSz="914400" rtl="1" eaLnBrk="1" fontAlgn="auto" latinLnBrk="0" hangingPunct="1">
              <a:lnSpc>
                <a:spcPct val="150000"/>
              </a:lnSpc>
              <a:spcBef>
                <a:spcPct val="0"/>
              </a:spcBef>
              <a:spcAft>
                <a:spcPts val="0"/>
              </a:spcAft>
              <a:buClrTx/>
              <a:buSzTx/>
              <a:buFontTx/>
              <a:buNone/>
              <a:tabLst/>
              <a:defRPr/>
            </a:pPr>
            <a:r>
              <a:rPr lang="ar-EG" sz="2400" b="1" cap="small" dirty="0">
                <a:solidFill>
                  <a:srgbClr val="003399"/>
                </a:solidFill>
                <a:latin typeface="Andalus" pitchFamily="18" charset="-78"/>
                <a:ea typeface="+mj-ea"/>
                <a:cs typeface="AdvertisingBold" pitchFamily="2" charset="-78"/>
              </a:rPr>
              <a:t>تنفيذ عين ما التزم به المدين [م 199 – م214]</a:t>
            </a:r>
          </a:p>
          <a:p>
            <a:pPr marL="0" marR="0" lvl="0" indent="0" algn="r" defTabSz="914400" rtl="1" eaLnBrk="1" fontAlgn="auto" latinLnBrk="0" hangingPunct="1">
              <a:lnSpc>
                <a:spcPct val="150000"/>
              </a:lnSpc>
              <a:spcBef>
                <a:spcPct val="0"/>
              </a:spcBef>
              <a:spcAft>
                <a:spcPts val="0"/>
              </a:spcAft>
              <a:buClrTx/>
              <a:buSzTx/>
              <a:buFontTx/>
              <a:buNone/>
              <a:tabLst/>
              <a:defRPr/>
            </a:pPr>
            <a:endParaRPr lang="ar-EG" sz="1500" b="1" cap="small" dirty="0">
              <a:solidFill>
                <a:srgbClr val="003399"/>
              </a:solidFill>
              <a:latin typeface="Andalus" pitchFamily="18" charset="-78"/>
              <a:ea typeface="+mj-ea"/>
              <a:cs typeface="AdvertisingBold" pitchFamily="2" charset="-78"/>
            </a:endParaRPr>
          </a:p>
          <a:p>
            <a:pPr marL="0" marR="0" lvl="0" indent="0" algn="r" defTabSz="914400" rtl="1" eaLnBrk="1" fontAlgn="auto" latinLnBrk="0" hangingPunct="1">
              <a:lnSpc>
                <a:spcPct val="150000"/>
              </a:lnSpc>
              <a:spcBef>
                <a:spcPct val="0"/>
              </a:spcBef>
              <a:spcAft>
                <a:spcPts val="0"/>
              </a:spcAft>
              <a:buClrTx/>
              <a:buSzTx/>
              <a:buFont typeface="Wingdings" pitchFamily="2" charset="2"/>
              <a:buChar char="Ø"/>
              <a:tabLst/>
              <a:defRPr/>
            </a:pPr>
            <a:r>
              <a:rPr lang="ar-EG" sz="2400" b="1" u="sng" cap="small" dirty="0">
                <a:solidFill>
                  <a:schemeClr val="tx1">
                    <a:lumMod val="50000"/>
                    <a:lumOff val="50000"/>
                  </a:schemeClr>
                </a:solidFill>
                <a:latin typeface="Andalus" pitchFamily="18" charset="-78"/>
                <a:ea typeface="+mj-ea"/>
                <a:cs typeface="AdvertisingBold" pitchFamily="2" charset="-78"/>
              </a:rPr>
              <a:t>ينفذ الالتزام جبرًا على المدين</a:t>
            </a:r>
            <a:r>
              <a:rPr lang="ar-EG" sz="2400" b="1" cap="small" dirty="0">
                <a:solidFill>
                  <a:schemeClr val="tx1">
                    <a:lumMod val="50000"/>
                    <a:lumOff val="50000"/>
                  </a:schemeClr>
                </a:solidFill>
                <a:latin typeface="Andalus" pitchFamily="18" charset="-78"/>
                <a:ea typeface="+mj-ea"/>
                <a:cs typeface="AdvertisingBold" pitchFamily="2" charset="-78"/>
              </a:rPr>
              <a:t>. (القوة الجبرية تملكها الدولة: تسليم المبيع – إخلاء موقع الأعمال...).</a:t>
            </a:r>
          </a:p>
          <a:p>
            <a:pPr marL="0" marR="0" lvl="0" indent="0" algn="r" defTabSz="914400" rtl="1" eaLnBrk="1" fontAlgn="auto" latinLnBrk="0" hangingPunct="1">
              <a:lnSpc>
                <a:spcPct val="150000"/>
              </a:lnSpc>
              <a:spcBef>
                <a:spcPct val="0"/>
              </a:spcBef>
              <a:spcAft>
                <a:spcPts val="0"/>
              </a:spcAft>
              <a:buClrTx/>
              <a:buSzTx/>
              <a:tabLst/>
              <a:defRPr/>
            </a:pPr>
            <a:endParaRPr lang="ar-EG" sz="1500" b="1" cap="small" dirty="0">
              <a:solidFill>
                <a:schemeClr val="tx1">
                  <a:lumMod val="50000"/>
                  <a:lumOff val="50000"/>
                </a:schemeClr>
              </a:solidFill>
              <a:latin typeface="Andalus" pitchFamily="18" charset="-78"/>
              <a:ea typeface="+mj-ea"/>
              <a:cs typeface="AdvertisingBold" pitchFamily="2" charset="-78"/>
            </a:endParaRPr>
          </a:p>
          <a:p>
            <a:pPr marL="0" marR="0" lvl="0" indent="0" algn="r" defTabSz="914400" rtl="1" eaLnBrk="1" fontAlgn="auto" latinLnBrk="0" hangingPunct="1">
              <a:lnSpc>
                <a:spcPct val="150000"/>
              </a:lnSpc>
              <a:spcBef>
                <a:spcPct val="0"/>
              </a:spcBef>
              <a:spcAft>
                <a:spcPts val="0"/>
              </a:spcAft>
              <a:buClrTx/>
              <a:buSzTx/>
              <a:buFont typeface="Wingdings" pitchFamily="2" charset="2"/>
              <a:buChar char="Ø"/>
              <a:tabLst/>
              <a:defRPr/>
            </a:pPr>
            <a:r>
              <a:rPr lang="ar-EG" sz="2400" b="1" cap="small" dirty="0">
                <a:solidFill>
                  <a:schemeClr val="tx1">
                    <a:lumMod val="50000"/>
                    <a:lumOff val="50000"/>
                  </a:schemeClr>
                </a:solidFill>
                <a:latin typeface="Andalus" pitchFamily="18" charset="-78"/>
                <a:ea typeface="+mj-ea"/>
                <a:cs typeface="AdvertisingBold" pitchFamily="2" charset="-78"/>
              </a:rPr>
              <a:t>إذا كان التنفيذ العيني </a:t>
            </a:r>
            <a:r>
              <a:rPr lang="ar-EG" sz="2400" b="1" u="sng" cap="small" dirty="0">
                <a:solidFill>
                  <a:schemeClr val="tx1">
                    <a:lumMod val="50000"/>
                    <a:lumOff val="50000"/>
                  </a:schemeClr>
                </a:solidFill>
                <a:latin typeface="Andalus" pitchFamily="18" charset="-78"/>
                <a:ea typeface="+mj-ea"/>
                <a:cs typeface="AdvertisingBold" pitchFamily="2" charset="-78"/>
              </a:rPr>
              <a:t>مرهقًا للمدين </a:t>
            </a:r>
            <a:r>
              <a:rPr lang="ar-EG" sz="2400" b="1" cap="small" dirty="0">
                <a:solidFill>
                  <a:schemeClr val="tx1">
                    <a:lumMod val="50000"/>
                    <a:lumOff val="50000"/>
                  </a:schemeClr>
                </a:solidFill>
                <a:latin typeface="Andalus" pitchFamily="18" charset="-78"/>
                <a:ea typeface="+mj-ea"/>
                <a:cs typeface="AdvertisingBold" pitchFamily="2" charset="-78"/>
              </a:rPr>
              <a:t>جاز أن يقتصر التنفيذ على التعويض، إذا كان ذلك لا يوقع بالدائن ضررًا جسيمًا [م 203/2] (تقدير ذلك – سلطة للقاضي). </a:t>
            </a:r>
            <a:r>
              <a:rPr lang="ar-EG" sz="2400" b="1" u="sng" cap="small" dirty="0">
                <a:solidFill>
                  <a:schemeClr val="bg2">
                    <a:lumMod val="50000"/>
                  </a:schemeClr>
                </a:solidFill>
                <a:latin typeface="Andalus" pitchFamily="18" charset="-78"/>
                <a:ea typeface="+mj-ea"/>
                <a:cs typeface="AdvertisingBold" pitchFamily="2" charset="-78"/>
              </a:rPr>
              <a:t>(أمثلة؟)</a:t>
            </a:r>
            <a:endParaRPr lang="ar-EG" sz="2400" b="1" cap="small" dirty="0">
              <a:solidFill>
                <a:schemeClr val="tx1">
                  <a:lumMod val="50000"/>
                  <a:lumOff val="50000"/>
                </a:schemeClr>
              </a:solidFill>
              <a:latin typeface="Andalus" pitchFamily="18" charset="-78"/>
              <a:ea typeface="+mj-ea"/>
              <a:cs typeface="AdvertisingBold" pitchFamily="2" charset="-78"/>
            </a:endParaRPr>
          </a:p>
          <a:p>
            <a:pPr marL="1603375" algn="r" rtl="1">
              <a:lnSpc>
                <a:spcPct val="150000"/>
              </a:lnSpc>
              <a:spcBef>
                <a:spcPct val="0"/>
              </a:spcBef>
              <a:defRPr/>
            </a:pPr>
            <a:r>
              <a:rPr lang="ar-EG" sz="2400" b="1" u="sng" cap="small" dirty="0">
                <a:solidFill>
                  <a:schemeClr val="bg2">
                    <a:lumMod val="50000"/>
                  </a:schemeClr>
                </a:solidFill>
                <a:latin typeface="Andalus" pitchFamily="18" charset="-78"/>
                <a:ea typeface="+mj-ea"/>
                <a:cs typeface="AdvertisingBold" pitchFamily="2" charset="-78"/>
              </a:rPr>
              <a:t>ما هي القواعد الموجبة لهذا الحكم؟</a:t>
            </a:r>
            <a:endParaRPr lang="ar-EG" sz="2400" b="1" dirty="0">
              <a:solidFill>
                <a:schemeClr val="tx1">
                  <a:lumMod val="50000"/>
                  <a:lumOff val="50000"/>
                </a:schemeClr>
              </a:solidFill>
              <a:cs typeface="AdvertisingBold" pitchFamily="2" charset="-78"/>
            </a:endParaRPr>
          </a:p>
          <a:p>
            <a:pPr lvl="0" algn="just" defTabSz="273050" rtl="1">
              <a:lnSpc>
                <a:spcPct val="150000"/>
              </a:lnSpc>
              <a:spcBef>
                <a:spcPct val="0"/>
              </a:spcBef>
              <a:defRPr/>
            </a:pPr>
            <a:endParaRPr lang="ar-EG" sz="2400" b="1" dirty="0">
              <a:solidFill>
                <a:schemeClr val="tx1">
                  <a:lumMod val="50000"/>
                  <a:lumOff val="50000"/>
                </a:schemeClr>
              </a:solidFill>
              <a:cs typeface="AdvertisingBold" pitchFamily="2" charset="-78"/>
            </a:endParaRPr>
          </a:p>
          <a:p>
            <a:pPr lvl="0" algn="r" rtl="1">
              <a:lnSpc>
                <a:spcPct val="150000"/>
              </a:lnSpc>
              <a:spcBef>
                <a:spcPct val="0"/>
              </a:spcBef>
              <a:defRPr/>
            </a:pPr>
            <a:endParaRPr lang="ar-EG" sz="2400" b="1" dirty="0">
              <a:solidFill>
                <a:srgbClr val="003399"/>
              </a:solidFill>
              <a:cs typeface="AdvertisingBold" pitchFamily="2" charset="-78"/>
            </a:endParaRPr>
          </a:p>
          <a:p>
            <a:pPr lvl="0" algn="r" rtl="1">
              <a:lnSpc>
                <a:spcPct val="150000"/>
              </a:lnSpc>
              <a:spcBef>
                <a:spcPct val="0"/>
              </a:spcBef>
              <a:defRPr/>
            </a:pPr>
            <a:endParaRPr lang="ar-EG" sz="2400" b="1" dirty="0">
              <a:solidFill>
                <a:srgbClr val="003399"/>
              </a:solidFill>
              <a:cs typeface="AdvertisingBold" pitchFamily="2" charset="-78"/>
            </a:endParaRPr>
          </a:p>
          <a:p>
            <a:pPr lvl="0" algn="r" rtl="1">
              <a:lnSpc>
                <a:spcPct val="150000"/>
              </a:lnSpc>
              <a:spcBef>
                <a:spcPct val="0"/>
              </a:spcBef>
              <a:defRPr/>
            </a:pPr>
            <a:endParaRPr lang="ar-EG" sz="2400" b="1" dirty="0">
              <a:solidFill>
                <a:srgbClr val="003399"/>
              </a:solidFill>
              <a:cs typeface="AdvertisingBold" pitchFamily="2" charset="-78"/>
            </a:endParaRPr>
          </a:p>
          <a:p>
            <a:pPr lvl="0" algn="r" rtl="1">
              <a:lnSpc>
                <a:spcPct val="150000"/>
              </a:lnSpc>
              <a:spcBef>
                <a:spcPct val="0"/>
              </a:spcBef>
              <a:defRPr/>
            </a:pPr>
            <a:endParaRPr lang="ar-EG" sz="2400" b="1" dirty="0">
              <a:solidFill>
                <a:schemeClr val="tx1">
                  <a:lumMod val="50000"/>
                  <a:lumOff val="50000"/>
                </a:schemeClr>
              </a:solidFill>
              <a:cs typeface="AdvertisingBold" pitchFamily="2" charset="-78"/>
            </a:endParaRPr>
          </a:p>
          <a:p>
            <a:pPr marL="808038" lvl="0" algn="r" rtl="1">
              <a:lnSpc>
                <a:spcPct val="150000"/>
              </a:lnSpc>
              <a:spcBef>
                <a:spcPct val="0"/>
              </a:spcBef>
              <a:defRPr/>
            </a:pPr>
            <a:endParaRPr lang="en-GB" sz="2400" b="1" dirty="0">
              <a:solidFill>
                <a:schemeClr val="tx1">
                  <a:lumMod val="50000"/>
                  <a:lumOff val="50000"/>
                </a:schemeClr>
              </a:solidFill>
              <a:cs typeface="AdvertisingBold" pitchFamily="2" charset="-78"/>
            </a:endParaRPr>
          </a:p>
        </p:txBody>
      </p:sp>
      <p:sp>
        <p:nvSpPr>
          <p:cNvPr id="4" name="Title 1">
            <a:extLst>
              <a:ext uri="{FF2B5EF4-FFF2-40B4-BE49-F238E27FC236}">
                <a16:creationId xmlns:a16="http://schemas.microsoft.com/office/drawing/2014/main" id="{5544D460-C31D-DB90-E8F5-13A420FAA637}"/>
              </a:ext>
            </a:extLst>
          </p:cNvPr>
          <p:cNvSpPr txBox="1">
            <a:spLocks/>
          </p:cNvSpPr>
          <p:nvPr/>
        </p:nvSpPr>
        <p:spPr>
          <a:xfrm>
            <a:off x="1187624" y="44624"/>
            <a:ext cx="7593571" cy="72007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anchor="t">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r"/>
            <a:r>
              <a:rPr lang="ar-EG" sz="2500" dirty="0">
                <a:solidFill>
                  <a:schemeClr val="bg1">
                    <a:lumMod val="85000"/>
                  </a:schemeClr>
                </a:solidFill>
                <a:latin typeface="Sakkal Majalla" panose="02000000000000000000" pitchFamily="2" charset="-78"/>
                <a:cs typeface="AdvertisingBold" pitchFamily="2" charset="-78"/>
              </a:rPr>
              <a:t>دورة القانون والعقود المتقدمة</a:t>
            </a:r>
            <a:endParaRPr lang="en-GB" sz="2500" dirty="0">
              <a:solidFill>
                <a:schemeClr val="bg1">
                  <a:lumMod val="85000"/>
                </a:schemeClr>
              </a:solidFill>
              <a:latin typeface="Sakkal Majalla" panose="02000000000000000000" pitchFamily="2" charset="-78"/>
              <a:cs typeface="AdvertisingBold" pitchFamily="2" charset="-7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31E05-3F17-74BA-D844-3F3538FB78B4}"/>
              </a:ext>
            </a:extLst>
          </p:cNvPr>
          <p:cNvSpPr>
            <a:spLocks noGrp="1"/>
          </p:cNvSpPr>
          <p:nvPr>
            <p:ph type="title"/>
          </p:nvPr>
        </p:nvSpPr>
        <p:spPr/>
        <p:txBody>
          <a:bodyPr/>
          <a:lstStyle/>
          <a:p>
            <a:endParaRPr lang="en-US"/>
          </a:p>
        </p:txBody>
      </p:sp>
      <p:pic>
        <p:nvPicPr>
          <p:cNvPr id="7" name="Content Placeholder 6" descr="A person's face on a construction site&#10;&#10;Description automatically generated">
            <a:extLst>
              <a:ext uri="{FF2B5EF4-FFF2-40B4-BE49-F238E27FC236}">
                <a16:creationId xmlns:a16="http://schemas.microsoft.com/office/drawing/2014/main" id="{AB105CE7-66C6-9603-405B-4BA0D0495F33}"/>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79512" y="0"/>
            <a:ext cx="8507288" cy="6875833"/>
          </a:xfrm>
        </p:spPr>
      </p:pic>
    </p:spTree>
    <p:extLst>
      <p:ext uri="{BB962C8B-B14F-4D97-AF65-F5344CB8AC3E}">
        <p14:creationId xmlns:p14="http://schemas.microsoft.com/office/powerpoint/2010/main" val="2649843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51520" y="476672"/>
            <a:ext cx="7920880" cy="6048672"/>
          </a:xfrm>
          <a:prstGeom prst="rect">
            <a:avLst/>
          </a:prstGeom>
          <a:ln>
            <a:noFill/>
          </a:ln>
          <a:effectLst/>
        </p:spPr>
        <p:txBody>
          <a:bodyPr vert="horz" anchor="t">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EG" sz="2500" u="sng" cap="small" dirty="0">
                <a:solidFill>
                  <a:schemeClr val="bg2">
                    <a:lumMod val="50000"/>
                  </a:schemeClr>
                </a:solidFill>
                <a:latin typeface="Andalus" pitchFamily="18" charset="-78"/>
                <a:ea typeface="+mj-ea"/>
                <a:cs typeface="AdvertisingBold" pitchFamily="2" charset="-78"/>
              </a:rPr>
              <a:t>تنفيذ العــــــقد</a:t>
            </a:r>
          </a:p>
          <a:p>
            <a:pPr marL="117475" lvl="1" algn="r" rtl="1">
              <a:lnSpc>
                <a:spcPct val="150000"/>
              </a:lnSpc>
              <a:spcBef>
                <a:spcPct val="0"/>
              </a:spcBef>
              <a:defRPr/>
            </a:pPr>
            <a:endParaRPr lang="ar-EG" sz="2000" b="1" u="sng" cap="small" dirty="0">
              <a:solidFill>
                <a:schemeClr val="bg2">
                  <a:lumMod val="50000"/>
                </a:schemeClr>
              </a:solidFill>
              <a:latin typeface="Andalus" pitchFamily="18" charset="-78"/>
              <a:ea typeface="+mj-ea"/>
              <a:cs typeface="AdvertisingBold" pitchFamily="2" charset="-78"/>
            </a:endParaRPr>
          </a:p>
          <a:p>
            <a:pPr marL="117475" lvl="1" algn="r" rtl="1">
              <a:lnSpc>
                <a:spcPct val="150000"/>
              </a:lnSpc>
              <a:spcBef>
                <a:spcPct val="0"/>
              </a:spcBef>
              <a:defRPr/>
            </a:pPr>
            <a:r>
              <a:rPr lang="ar-EG" sz="2400" b="1" u="sng" cap="small" dirty="0">
                <a:solidFill>
                  <a:schemeClr val="bg2">
                    <a:lumMod val="50000"/>
                  </a:schemeClr>
                </a:solidFill>
                <a:latin typeface="Andalus" pitchFamily="18" charset="-78"/>
                <a:ea typeface="+mj-ea"/>
                <a:cs typeface="AdvertisingBold" pitchFamily="2" charset="-78"/>
              </a:rPr>
              <a:t>القواعد هي:</a:t>
            </a:r>
            <a:r>
              <a:rPr lang="ar-EG" sz="2400" b="1" cap="small" dirty="0">
                <a:solidFill>
                  <a:schemeClr val="bg2">
                    <a:lumMod val="50000"/>
                  </a:schemeClr>
                </a:solidFill>
                <a:latin typeface="Andalus" pitchFamily="18" charset="-78"/>
                <a:ea typeface="+mj-ea"/>
                <a:cs typeface="AdvertisingBold" pitchFamily="2" charset="-78"/>
              </a:rPr>
              <a:t> 		(ما مصدر هذه القواعد؟)</a:t>
            </a:r>
          </a:p>
          <a:p>
            <a:pPr marL="1425575" lvl="1" indent="-342900" algn="r" rtl="1">
              <a:lnSpc>
                <a:spcPct val="150000"/>
              </a:lnSpc>
              <a:spcBef>
                <a:spcPct val="0"/>
              </a:spcBef>
              <a:buFont typeface="Wingdings" panose="05000000000000000000" pitchFamily="2" charset="2"/>
              <a:buChar char="Ø"/>
              <a:defRPr/>
            </a:pPr>
            <a:r>
              <a:rPr lang="ar-EG" sz="2400" b="1" cap="small" dirty="0">
                <a:solidFill>
                  <a:schemeClr val="tx1">
                    <a:lumMod val="50000"/>
                    <a:lumOff val="50000"/>
                  </a:schemeClr>
                </a:solidFill>
                <a:latin typeface="Andalus" pitchFamily="18" charset="-78"/>
                <a:ea typeface="+mj-ea"/>
                <a:cs typeface="AdvertisingBold" pitchFamily="2" charset="-78"/>
              </a:rPr>
              <a:t>لا ضرر ولا ضرار .</a:t>
            </a:r>
          </a:p>
          <a:p>
            <a:pPr marL="1425575" lvl="1" indent="-342900" algn="r" rtl="1">
              <a:lnSpc>
                <a:spcPct val="150000"/>
              </a:lnSpc>
              <a:spcBef>
                <a:spcPct val="0"/>
              </a:spcBef>
              <a:buFont typeface="Wingdings" panose="05000000000000000000" pitchFamily="2" charset="2"/>
              <a:buChar char="Ø"/>
              <a:defRPr/>
            </a:pPr>
            <a:r>
              <a:rPr lang="ar-EG" sz="2400" b="1" cap="small" dirty="0">
                <a:solidFill>
                  <a:schemeClr val="tx1">
                    <a:lumMod val="50000"/>
                    <a:lumOff val="50000"/>
                  </a:schemeClr>
                </a:solidFill>
                <a:latin typeface="Andalus" pitchFamily="18" charset="-78"/>
                <a:ea typeface="+mj-ea"/>
                <a:cs typeface="AdvertisingBold" pitchFamily="2" charset="-78"/>
              </a:rPr>
              <a:t>درء المفاسد مقدم على جلب المصالح.</a:t>
            </a:r>
          </a:p>
          <a:p>
            <a:pPr marL="1425575" lvl="1" indent="-342900" algn="r" rtl="1">
              <a:lnSpc>
                <a:spcPct val="150000"/>
              </a:lnSpc>
              <a:spcBef>
                <a:spcPct val="0"/>
              </a:spcBef>
              <a:buFont typeface="Wingdings" panose="05000000000000000000" pitchFamily="2" charset="2"/>
              <a:buChar char="Ø"/>
              <a:defRPr/>
            </a:pPr>
            <a:r>
              <a:rPr lang="ar-EG" sz="2400" b="1" cap="small" dirty="0">
                <a:solidFill>
                  <a:schemeClr val="tx1">
                    <a:lumMod val="50000"/>
                    <a:lumOff val="50000"/>
                  </a:schemeClr>
                </a:solidFill>
                <a:latin typeface="Andalus" pitchFamily="18" charset="-78"/>
                <a:ea typeface="+mj-ea"/>
                <a:cs typeface="AdvertisingBold" pitchFamily="2" charset="-78"/>
              </a:rPr>
              <a:t>الضرر الأشد يدفع بالضرر الأخف. </a:t>
            </a:r>
          </a:p>
          <a:p>
            <a:pPr lvl="1" algn="r" rtl="1">
              <a:lnSpc>
                <a:spcPct val="150000"/>
              </a:lnSpc>
              <a:spcBef>
                <a:spcPct val="0"/>
              </a:spcBef>
              <a:defRPr/>
            </a:pPr>
            <a:r>
              <a:rPr lang="ar-EG" sz="2100" b="1" cap="small" dirty="0">
                <a:solidFill>
                  <a:schemeClr val="tx1">
                    <a:lumMod val="50000"/>
                    <a:lumOff val="50000"/>
                  </a:schemeClr>
                </a:solidFill>
                <a:latin typeface="Andalus" pitchFamily="18" charset="-78"/>
                <a:ea typeface="+mj-ea"/>
                <a:cs typeface="AdvertisingBold" pitchFamily="2" charset="-78"/>
              </a:rPr>
              <a:t>[نقض 2803 لسنة 71ق - جلسة 10/3/2003]. </a:t>
            </a:r>
            <a:endParaRPr lang="ar-EG" sz="2100" b="1" u="sng" cap="small" dirty="0">
              <a:solidFill>
                <a:schemeClr val="bg2">
                  <a:lumMod val="50000"/>
                </a:schemeClr>
              </a:solidFill>
              <a:latin typeface="Andalus" pitchFamily="18" charset="-78"/>
              <a:ea typeface="+mj-ea"/>
              <a:cs typeface="AdvertisingBold" pitchFamily="2" charset="-78"/>
            </a:endParaRPr>
          </a:p>
          <a:p>
            <a:pPr marL="461963" lvl="1" indent="-461963" algn="r" rtl="1">
              <a:lnSpc>
                <a:spcPct val="150000"/>
              </a:lnSpc>
              <a:spcBef>
                <a:spcPct val="0"/>
              </a:spcBef>
              <a:buFont typeface="Wingdings" pitchFamily="2" charset="2"/>
              <a:buChar char="Ø"/>
              <a:defRPr/>
            </a:pPr>
            <a:r>
              <a:rPr lang="ar-EG" sz="2400" b="1" u="sng" cap="small" dirty="0">
                <a:solidFill>
                  <a:srgbClr val="003399"/>
                </a:solidFill>
                <a:latin typeface="Andalus" pitchFamily="18" charset="-78"/>
                <a:ea typeface="+mj-ea"/>
                <a:cs typeface="AdvertisingBold" pitchFamily="2" charset="-78"/>
              </a:rPr>
              <a:t>في الالتزام بعمل:</a:t>
            </a:r>
            <a:r>
              <a:rPr lang="ar-EG" sz="2400" b="1" cap="small" dirty="0">
                <a:solidFill>
                  <a:srgbClr val="003399"/>
                </a:solidFill>
                <a:latin typeface="Andalus" pitchFamily="18" charset="-78"/>
                <a:ea typeface="+mj-ea"/>
                <a:cs typeface="AdvertisingBold" pitchFamily="2" charset="-78"/>
              </a:rPr>
              <a:t> </a:t>
            </a:r>
          </a:p>
          <a:p>
            <a:pPr marL="796925" lvl="1" algn="r" rtl="1">
              <a:lnSpc>
                <a:spcPct val="150000"/>
              </a:lnSpc>
              <a:spcBef>
                <a:spcPct val="0"/>
              </a:spcBef>
              <a:defRPr/>
            </a:pPr>
            <a:r>
              <a:rPr lang="ar-EG" sz="2400" b="1" cap="small" dirty="0">
                <a:solidFill>
                  <a:srgbClr val="003399"/>
                </a:solidFill>
                <a:latin typeface="Andalus" pitchFamily="18" charset="-78"/>
                <a:ea typeface="+mj-ea"/>
                <a:cs typeface="AdvertisingBold" pitchFamily="2" charset="-78"/>
              </a:rPr>
              <a:t>يجوز للدائن أن يطلب من القضاء الترخيص في تنفيذ الالتزام على نفقة المدين إذا كان ذلك ممكنًا </a:t>
            </a:r>
            <a:r>
              <a:rPr lang="ar-EG" sz="2400" b="1" cap="small" dirty="0">
                <a:solidFill>
                  <a:schemeClr val="tx1">
                    <a:lumMod val="50000"/>
                    <a:lumOff val="50000"/>
                  </a:schemeClr>
                </a:solidFill>
                <a:latin typeface="Andalus" pitchFamily="18" charset="-78"/>
                <a:ea typeface="+mj-ea"/>
                <a:cs typeface="AdvertisingBold" pitchFamily="2" charset="-78"/>
              </a:rPr>
              <a:t>[م 209]</a:t>
            </a:r>
          </a:p>
          <a:p>
            <a:pPr marL="855663" lvl="1" algn="r" rtl="1">
              <a:lnSpc>
                <a:spcPct val="150000"/>
              </a:lnSpc>
              <a:spcBef>
                <a:spcPct val="0"/>
              </a:spcBef>
              <a:defRPr/>
            </a:pPr>
            <a:r>
              <a:rPr lang="ar-EG" sz="2400" b="1" cap="small" dirty="0">
                <a:solidFill>
                  <a:schemeClr val="tx1">
                    <a:lumMod val="50000"/>
                    <a:lumOff val="50000"/>
                  </a:schemeClr>
                </a:solidFill>
                <a:latin typeface="Andalus" pitchFamily="18" charset="-78"/>
                <a:ea typeface="+mj-ea"/>
                <a:cs typeface="AdvertisingBold" pitchFamily="2" charset="-78"/>
              </a:rPr>
              <a:t>(أمثلة: التنفيذ على نفقة المقاول – حق جهة الإدارة في التنفيذ على نفقة المقاول).</a:t>
            </a:r>
          </a:p>
          <a:p>
            <a:pPr marL="808038" lvl="0" algn="r" rtl="1">
              <a:spcBef>
                <a:spcPct val="0"/>
              </a:spcBef>
              <a:defRPr/>
            </a:pPr>
            <a:endParaRPr lang="en-GB" sz="2000" b="1" dirty="0">
              <a:solidFill>
                <a:schemeClr val="tx1">
                  <a:lumMod val="50000"/>
                  <a:lumOff val="50000"/>
                </a:schemeClr>
              </a:solidFill>
              <a:cs typeface="AdvertisingBold" pitchFamily="2" charset="-78"/>
            </a:endParaRPr>
          </a:p>
        </p:txBody>
      </p:sp>
      <p:sp>
        <p:nvSpPr>
          <p:cNvPr id="4" name="Title 1">
            <a:extLst>
              <a:ext uri="{FF2B5EF4-FFF2-40B4-BE49-F238E27FC236}">
                <a16:creationId xmlns:a16="http://schemas.microsoft.com/office/drawing/2014/main" id="{5544D460-C31D-DB90-E8F5-13A420FAA637}"/>
              </a:ext>
            </a:extLst>
          </p:cNvPr>
          <p:cNvSpPr txBox="1">
            <a:spLocks/>
          </p:cNvSpPr>
          <p:nvPr/>
        </p:nvSpPr>
        <p:spPr>
          <a:xfrm>
            <a:off x="1187624" y="44624"/>
            <a:ext cx="7593571" cy="72007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anchor="t">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r"/>
            <a:r>
              <a:rPr lang="ar-EG" sz="2500" dirty="0">
                <a:solidFill>
                  <a:schemeClr val="bg1">
                    <a:lumMod val="85000"/>
                  </a:schemeClr>
                </a:solidFill>
                <a:latin typeface="Sakkal Majalla" panose="02000000000000000000" pitchFamily="2" charset="-78"/>
                <a:cs typeface="AdvertisingBold" pitchFamily="2" charset="-78"/>
              </a:rPr>
              <a:t>دورة القانون والعقود المتقدمة</a:t>
            </a:r>
            <a:endParaRPr lang="en-GB" sz="2500" dirty="0">
              <a:solidFill>
                <a:schemeClr val="bg1">
                  <a:lumMod val="85000"/>
                </a:schemeClr>
              </a:solidFill>
              <a:latin typeface="Sakkal Majalla" panose="02000000000000000000" pitchFamily="2" charset="-78"/>
              <a:cs typeface="AdvertisingBold" pitchFamily="2" charset="-78"/>
            </a:endParaRPr>
          </a:p>
        </p:txBody>
      </p:sp>
    </p:spTree>
    <p:extLst>
      <p:ext uri="{BB962C8B-B14F-4D97-AF65-F5344CB8AC3E}">
        <p14:creationId xmlns:p14="http://schemas.microsoft.com/office/powerpoint/2010/main" val="438453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51520" y="692696"/>
            <a:ext cx="8208912" cy="6048672"/>
          </a:xfrm>
          <a:prstGeom prst="rect">
            <a:avLst/>
          </a:prstGeom>
          <a:ln>
            <a:noFill/>
          </a:ln>
          <a:effectLst/>
        </p:spPr>
        <p:txBody>
          <a:bodyPr vert="horz" anchor="t">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EG" sz="2500" u="sng" cap="small" dirty="0">
                <a:solidFill>
                  <a:schemeClr val="bg2">
                    <a:lumMod val="50000"/>
                  </a:schemeClr>
                </a:solidFill>
                <a:latin typeface="Andalus" pitchFamily="18" charset="-78"/>
                <a:ea typeface="+mj-ea"/>
                <a:cs typeface="AdvertisingBold" pitchFamily="2" charset="-78"/>
              </a:rPr>
              <a:t>تنفيذ العــــــقد</a:t>
            </a:r>
          </a:p>
          <a:p>
            <a:pPr marL="0" marR="0" lvl="0" indent="0" algn="ctr" defTabSz="914400" rtl="1" eaLnBrk="1" fontAlgn="auto" latinLnBrk="0" hangingPunct="1">
              <a:lnSpc>
                <a:spcPct val="100000"/>
              </a:lnSpc>
              <a:spcBef>
                <a:spcPct val="0"/>
              </a:spcBef>
              <a:spcAft>
                <a:spcPts val="0"/>
              </a:spcAft>
              <a:buClrTx/>
              <a:buSzTx/>
              <a:buFontTx/>
              <a:buNone/>
              <a:tabLst/>
              <a:defRPr/>
            </a:pPr>
            <a:endParaRPr lang="ar-EG" sz="1500" u="sng" cap="small" dirty="0">
              <a:solidFill>
                <a:schemeClr val="bg2">
                  <a:lumMod val="50000"/>
                </a:schemeClr>
              </a:solidFill>
              <a:latin typeface="Andalus" pitchFamily="18" charset="-78"/>
              <a:ea typeface="+mj-ea"/>
              <a:cs typeface="AdvertisingBold" pitchFamily="2" charset="-78"/>
            </a:endParaRPr>
          </a:p>
          <a:p>
            <a:pPr marL="342900" lvl="1" indent="-342900" algn="r" rtl="1">
              <a:lnSpc>
                <a:spcPct val="150000"/>
              </a:lnSpc>
              <a:spcBef>
                <a:spcPct val="0"/>
              </a:spcBef>
              <a:buFont typeface="Wingdings" panose="05000000000000000000" pitchFamily="2" charset="2"/>
              <a:buChar char="Ø"/>
              <a:defRPr/>
            </a:pPr>
            <a:r>
              <a:rPr lang="ar-EG" sz="2500" b="1" u="sng" cap="small" dirty="0">
                <a:solidFill>
                  <a:srgbClr val="003399"/>
                </a:solidFill>
                <a:latin typeface="Andalus" pitchFamily="18" charset="-78"/>
                <a:ea typeface="+mj-ea"/>
                <a:cs typeface="AdvertisingBold" pitchFamily="2" charset="-78"/>
              </a:rPr>
              <a:t>في الالتزام بتأدية عمل: </a:t>
            </a:r>
          </a:p>
          <a:p>
            <a:pPr marL="747713" lvl="1" indent="49213" algn="r" rtl="1">
              <a:lnSpc>
                <a:spcPct val="150000"/>
              </a:lnSpc>
              <a:spcBef>
                <a:spcPct val="0"/>
              </a:spcBef>
              <a:defRPr/>
            </a:pPr>
            <a:r>
              <a:rPr lang="ar-EG" sz="2500" b="1" cap="small" dirty="0">
                <a:solidFill>
                  <a:srgbClr val="003399"/>
                </a:solidFill>
                <a:latin typeface="Andalus" pitchFamily="18" charset="-78"/>
                <a:ea typeface="+mj-ea"/>
                <a:cs typeface="AdvertisingBold" pitchFamily="2" charset="-78"/>
              </a:rPr>
              <a:t>إذا كان الحفاظ على الشيء أو إدارته أو توخي الحذر في تنفيذه مطلوبا: </a:t>
            </a:r>
            <a:r>
              <a:rPr lang="ar-EG" sz="2500" b="1" u="sng" cap="small" dirty="0">
                <a:solidFill>
                  <a:srgbClr val="003399"/>
                </a:solidFill>
                <a:latin typeface="Andalus" pitchFamily="18" charset="-78"/>
                <a:ea typeface="+mj-ea"/>
                <a:cs typeface="AdvertisingBold" pitchFamily="2" charset="-78"/>
              </a:rPr>
              <a:t>بذل عناية الرجل العادي (=المتوسط في مجاله) </a:t>
            </a:r>
            <a:r>
              <a:rPr lang="ar-EG" sz="2500" b="1" cap="small" dirty="0">
                <a:solidFill>
                  <a:srgbClr val="003399"/>
                </a:solidFill>
                <a:latin typeface="Andalus" pitchFamily="18" charset="-78"/>
                <a:ea typeface="+mj-ea"/>
                <a:cs typeface="AdvertisingBold" pitchFamily="2" charset="-78"/>
              </a:rPr>
              <a:t>ولو لم تتحقق الغاية، </a:t>
            </a:r>
          </a:p>
          <a:p>
            <a:pPr marL="747713" lvl="1" indent="49213" algn="r" rtl="1">
              <a:lnSpc>
                <a:spcPct val="150000"/>
              </a:lnSpc>
              <a:spcBef>
                <a:spcPct val="0"/>
              </a:spcBef>
              <a:defRPr/>
            </a:pPr>
            <a:r>
              <a:rPr lang="ar-EG" sz="2500" b="1" cap="small" dirty="0">
                <a:solidFill>
                  <a:schemeClr val="tx1">
                    <a:lumMod val="50000"/>
                    <a:lumOff val="50000"/>
                  </a:schemeClr>
                </a:solidFill>
                <a:latin typeface="Andalus" pitchFamily="18" charset="-78"/>
                <a:cs typeface="AdvertisingBold" pitchFamily="2" charset="-78"/>
              </a:rPr>
              <a:t>(مثال: المعدات المستأجرة – العناية بالأعمال – قيادة المعدات الخطرة).</a:t>
            </a:r>
          </a:p>
          <a:p>
            <a:pPr marL="0" lvl="1" algn="r" rtl="1">
              <a:lnSpc>
                <a:spcPct val="150000"/>
              </a:lnSpc>
              <a:spcBef>
                <a:spcPct val="0"/>
              </a:spcBef>
              <a:defRPr/>
            </a:pPr>
            <a:endParaRPr lang="ar-EG" sz="1500" b="1" cap="small" dirty="0">
              <a:solidFill>
                <a:schemeClr val="tx1">
                  <a:lumMod val="50000"/>
                  <a:lumOff val="50000"/>
                </a:schemeClr>
              </a:solidFill>
              <a:latin typeface="Andalus" pitchFamily="18" charset="-78"/>
              <a:cs typeface="AdvertisingBold" pitchFamily="2" charset="-78"/>
            </a:endParaRPr>
          </a:p>
          <a:p>
            <a:pPr marL="747713" lvl="1" indent="49213" algn="r" rtl="1">
              <a:lnSpc>
                <a:spcPct val="150000"/>
              </a:lnSpc>
              <a:spcBef>
                <a:spcPct val="0"/>
              </a:spcBef>
              <a:defRPr/>
            </a:pPr>
            <a:r>
              <a:rPr lang="ar-EG" sz="2500" b="1" cap="small" dirty="0">
                <a:solidFill>
                  <a:schemeClr val="bg2">
                    <a:lumMod val="50000"/>
                  </a:schemeClr>
                </a:solidFill>
                <a:latin typeface="Andalus" pitchFamily="18" charset="-78"/>
                <a:ea typeface="+mj-ea"/>
                <a:cs typeface="AdvertisingBold" pitchFamily="2" charset="-78"/>
              </a:rPr>
              <a:t>وفي كل الأحوال يبقى الشخص مسؤولاً عن الغش والخطأ الجسيم (لماذا؟)</a:t>
            </a:r>
            <a:r>
              <a:rPr lang="ar-EG" sz="2500" b="1" cap="small" dirty="0">
                <a:solidFill>
                  <a:schemeClr val="tx1">
                    <a:lumMod val="50000"/>
                    <a:lumOff val="50000"/>
                  </a:schemeClr>
                </a:solidFill>
                <a:latin typeface="Andalus" pitchFamily="18" charset="-78"/>
                <a:ea typeface="+mj-ea"/>
                <a:cs typeface="AdvertisingBold" pitchFamily="2" charset="-78"/>
              </a:rPr>
              <a:t>[م 211]</a:t>
            </a:r>
          </a:p>
        </p:txBody>
      </p:sp>
      <p:sp>
        <p:nvSpPr>
          <p:cNvPr id="4" name="Title 1">
            <a:extLst>
              <a:ext uri="{FF2B5EF4-FFF2-40B4-BE49-F238E27FC236}">
                <a16:creationId xmlns:a16="http://schemas.microsoft.com/office/drawing/2014/main" id="{6FC70CDF-1E8A-9880-369A-ED05422A161E}"/>
              </a:ext>
            </a:extLst>
          </p:cNvPr>
          <p:cNvSpPr txBox="1">
            <a:spLocks/>
          </p:cNvSpPr>
          <p:nvPr/>
        </p:nvSpPr>
        <p:spPr>
          <a:xfrm>
            <a:off x="1187624" y="44624"/>
            <a:ext cx="7593571" cy="72007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anchor="t">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r"/>
            <a:r>
              <a:rPr lang="ar-EG" sz="2500" dirty="0">
                <a:solidFill>
                  <a:schemeClr val="bg1">
                    <a:lumMod val="85000"/>
                  </a:schemeClr>
                </a:solidFill>
                <a:latin typeface="Sakkal Majalla" panose="02000000000000000000" pitchFamily="2" charset="-78"/>
                <a:cs typeface="AdvertisingBold" pitchFamily="2" charset="-78"/>
              </a:rPr>
              <a:t>دورة القانون والعقود المتقدمة</a:t>
            </a:r>
            <a:endParaRPr lang="en-GB" sz="2500" dirty="0">
              <a:solidFill>
                <a:schemeClr val="bg1">
                  <a:lumMod val="85000"/>
                </a:schemeClr>
              </a:solidFill>
              <a:latin typeface="Sakkal Majalla" panose="02000000000000000000" pitchFamily="2" charset="-78"/>
              <a:cs typeface="AdvertisingBold" pitchFamily="2" charset="-78"/>
            </a:endParaRPr>
          </a:p>
        </p:txBody>
      </p:sp>
    </p:spTree>
    <p:extLst>
      <p:ext uri="{BB962C8B-B14F-4D97-AF65-F5344CB8AC3E}">
        <p14:creationId xmlns:p14="http://schemas.microsoft.com/office/powerpoint/2010/main" val="2445592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51520" y="692696"/>
            <a:ext cx="8208912" cy="6048672"/>
          </a:xfrm>
          <a:prstGeom prst="rect">
            <a:avLst/>
          </a:prstGeom>
          <a:ln>
            <a:noFill/>
          </a:ln>
          <a:effectLst/>
        </p:spPr>
        <p:txBody>
          <a:bodyPr vert="horz" anchor="t">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EG" sz="2500" u="sng" cap="small" dirty="0">
                <a:solidFill>
                  <a:schemeClr val="bg2">
                    <a:lumMod val="50000"/>
                  </a:schemeClr>
                </a:solidFill>
                <a:latin typeface="Andalus" pitchFamily="18" charset="-78"/>
                <a:ea typeface="+mj-ea"/>
                <a:cs typeface="AdvertisingBold" pitchFamily="2" charset="-78"/>
              </a:rPr>
              <a:t>تنفيذ العــــــقد</a:t>
            </a:r>
          </a:p>
          <a:p>
            <a:pPr marL="0" marR="0" lvl="0" indent="0" algn="ctr" defTabSz="914400" rtl="1" eaLnBrk="1" fontAlgn="auto" latinLnBrk="0" hangingPunct="1">
              <a:lnSpc>
                <a:spcPct val="100000"/>
              </a:lnSpc>
              <a:spcBef>
                <a:spcPct val="0"/>
              </a:spcBef>
              <a:spcAft>
                <a:spcPts val="0"/>
              </a:spcAft>
              <a:buClrTx/>
              <a:buSzTx/>
              <a:buFontTx/>
              <a:buNone/>
              <a:tabLst/>
              <a:defRPr/>
            </a:pPr>
            <a:endParaRPr lang="ar-EG" sz="1500" u="sng" cap="small" dirty="0">
              <a:solidFill>
                <a:schemeClr val="bg2">
                  <a:lumMod val="50000"/>
                </a:schemeClr>
              </a:solidFill>
              <a:latin typeface="Andalus" pitchFamily="18" charset="-78"/>
              <a:ea typeface="+mj-ea"/>
              <a:cs typeface="AdvertisingBold" pitchFamily="2" charset="-78"/>
            </a:endParaRPr>
          </a:p>
          <a:p>
            <a:pPr marL="0" lvl="1" algn="r" rtl="1">
              <a:spcBef>
                <a:spcPct val="0"/>
              </a:spcBef>
              <a:defRPr/>
            </a:pPr>
            <a:endParaRPr lang="ar-EG" sz="2500" b="1" cap="small" dirty="0">
              <a:solidFill>
                <a:schemeClr val="tx1">
                  <a:lumMod val="50000"/>
                  <a:lumOff val="50000"/>
                </a:schemeClr>
              </a:solidFill>
              <a:latin typeface="Andalus" pitchFamily="18" charset="-78"/>
              <a:ea typeface="+mj-ea"/>
              <a:cs typeface="AdvertisingBold" pitchFamily="2" charset="-78"/>
            </a:endParaRPr>
          </a:p>
          <a:p>
            <a:pPr marL="342900" indent="-342900" algn="r" rtl="1">
              <a:spcBef>
                <a:spcPct val="0"/>
              </a:spcBef>
              <a:buFont typeface="Wingdings" panose="05000000000000000000" pitchFamily="2" charset="2"/>
              <a:buChar char="Ø"/>
              <a:defRPr/>
            </a:pPr>
            <a:r>
              <a:rPr lang="ar-EG" sz="2500" cap="small" dirty="0">
                <a:solidFill>
                  <a:schemeClr val="bg2">
                    <a:lumMod val="50000"/>
                  </a:schemeClr>
                </a:solidFill>
                <a:latin typeface="Andalus" pitchFamily="18" charset="-78"/>
                <a:ea typeface="+mj-ea"/>
                <a:cs typeface="AdvertisingBold" pitchFamily="2" charset="-78"/>
              </a:rPr>
              <a:t>ما هو الخطأ (المهني) الجسيم؟</a:t>
            </a:r>
          </a:p>
          <a:p>
            <a:pPr marL="0" lvl="1" algn="r" rtl="1">
              <a:spcBef>
                <a:spcPct val="0"/>
              </a:spcBef>
              <a:defRPr/>
            </a:pPr>
            <a:endParaRPr lang="ar-EG" sz="1500" b="1" cap="small" dirty="0">
              <a:solidFill>
                <a:schemeClr val="tx1">
                  <a:lumMod val="50000"/>
                  <a:lumOff val="50000"/>
                </a:schemeClr>
              </a:solidFill>
              <a:latin typeface="Andalus" pitchFamily="18" charset="-78"/>
              <a:ea typeface="+mj-ea"/>
              <a:cs typeface="AdvertisingBold" pitchFamily="2" charset="-78"/>
            </a:endParaRPr>
          </a:p>
          <a:p>
            <a:pPr marL="0" lvl="1" algn="r" rtl="1">
              <a:lnSpc>
                <a:spcPct val="150000"/>
              </a:lnSpc>
              <a:spcBef>
                <a:spcPct val="0"/>
              </a:spcBef>
              <a:buFont typeface="Arial" pitchFamily="34" charset="0"/>
              <a:buChar char="•"/>
              <a:defRPr/>
            </a:pPr>
            <a:r>
              <a:rPr lang="ar-EG" sz="2500" b="1" u="sng" cap="small" dirty="0">
                <a:solidFill>
                  <a:srgbClr val="003399"/>
                </a:solidFill>
                <a:latin typeface="Andalus" pitchFamily="18" charset="-78"/>
                <a:ea typeface="+mj-ea"/>
                <a:cs typeface="AdvertisingBold" pitchFamily="2" charset="-78"/>
              </a:rPr>
              <a:t>الخطأ المهني الجسيم هو:</a:t>
            </a:r>
          </a:p>
          <a:p>
            <a:pPr marL="0" lvl="1" algn="r" rtl="1">
              <a:lnSpc>
                <a:spcPct val="150000"/>
              </a:lnSpc>
              <a:spcBef>
                <a:spcPct val="0"/>
              </a:spcBef>
              <a:defRPr/>
            </a:pPr>
            <a:endParaRPr lang="ar-EG" sz="1500" b="1" u="sng" cap="small" dirty="0">
              <a:solidFill>
                <a:schemeClr val="bg2">
                  <a:lumMod val="50000"/>
                </a:schemeClr>
              </a:solidFill>
              <a:latin typeface="Andalus" pitchFamily="18" charset="-78"/>
              <a:ea typeface="+mj-ea"/>
              <a:cs typeface="AdvertisingBold" pitchFamily="2" charset="-78"/>
            </a:endParaRPr>
          </a:p>
          <a:p>
            <a:pPr marL="855663" lvl="1" algn="r" rtl="1">
              <a:lnSpc>
                <a:spcPct val="150000"/>
              </a:lnSpc>
              <a:spcBef>
                <a:spcPct val="0"/>
              </a:spcBef>
              <a:defRPr/>
            </a:pPr>
            <a:r>
              <a:rPr lang="ar-EG" sz="2500" b="1" cap="small" dirty="0">
                <a:solidFill>
                  <a:srgbClr val="003399"/>
                </a:solidFill>
                <a:latin typeface="Andalus" pitchFamily="18" charset="-78"/>
                <a:ea typeface="+mj-ea"/>
                <a:cs typeface="AdvertisingBold" pitchFamily="2" charset="-78"/>
              </a:rPr>
              <a:t>وقوع صاحب المهنة في </a:t>
            </a:r>
            <a:r>
              <a:rPr lang="ar-EG" sz="2500" b="1" u="sng" cap="small" dirty="0">
                <a:solidFill>
                  <a:srgbClr val="C00000"/>
                </a:solidFill>
                <a:latin typeface="Andalus" pitchFamily="18" charset="-78"/>
                <a:ea typeface="+mj-ea"/>
                <a:cs typeface="AdvertisingBold" pitchFamily="2" charset="-78"/>
              </a:rPr>
              <a:t>خطأ فادح </a:t>
            </a:r>
            <a:r>
              <a:rPr lang="ar-EG" sz="2500" b="1" cap="small" dirty="0">
                <a:solidFill>
                  <a:srgbClr val="003399"/>
                </a:solidFill>
                <a:latin typeface="Andalus" pitchFamily="18" charset="-78"/>
                <a:ea typeface="+mj-ea"/>
                <a:cs typeface="AdvertisingBold" pitchFamily="2" charset="-78"/>
              </a:rPr>
              <a:t>أو </a:t>
            </a:r>
            <a:r>
              <a:rPr lang="ar-EG" sz="2500" b="1" u="sng" cap="small" dirty="0">
                <a:solidFill>
                  <a:srgbClr val="C00000"/>
                </a:solidFill>
                <a:latin typeface="Andalus" pitchFamily="18" charset="-78"/>
                <a:ea typeface="+mj-ea"/>
                <a:cs typeface="AdvertisingBold" pitchFamily="2" charset="-78"/>
              </a:rPr>
              <a:t>إهمال مفرط </a:t>
            </a:r>
            <a:r>
              <a:rPr lang="ar-EG" sz="2500" b="1" cap="small" dirty="0">
                <a:solidFill>
                  <a:srgbClr val="003399"/>
                </a:solidFill>
                <a:latin typeface="Andalus" pitchFamily="18" charset="-78"/>
                <a:ea typeface="+mj-ea"/>
                <a:cs typeface="AdvertisingBold" pitchFamily="2" charset="-78"/>
              </a:rPr>
              <a:t>ما كان له أن يتردى فيهما </a:t>
            </a:r>
            <a:r>
              <a:rPr lang="ar-EG" sz="2500" b="1" cap="small" dirty="0">
                <a:solidFill>
                  <a:srgbClr val="C00000"/>
                </a:solidFill>
                <a:latin typeface="Andalus" pitchFamily="18" charset="-78"/>
                <a:ea typeface="+mj-ea"/>
                <a:cs typeface="AdvertisingBold" pitchFamily="2" charset="-78"/>
              </a:rPr>
              <a:t>لو اهتم بواجباته الاهتمام العادي ولو بقدر يسي</a:t>
            </a:r>
            <a:r>
              <a:rPr lang="ar-EG" sz="2500" b="1" cap="small" dirty="0">
                <a:solidFill>
                  <a:srgbClr val="003399"/>
                </a:solidFill>
                <a:latin typeface="Andalus" pitchFamily="18" charset="-78"/>
                <a:ea typeface="+mj-ea"/>
                <a:cs typeface="AdvertisingBold" pitchFamily="2" charset="-78"/>
              </a:rPr>
              <a:t>ر، </a:t>
            </a:r>
          </a:p>
          <a:p>
            <a:pPr marL="855663" lvl="1" algn="r" rtl="1">
              <a:lnSpc>
                <a:spcPct val="150000"/>
              </a:lnSpc>
              <a:spcBef>
                <a:spcPct val="0"/>
              </a:spcBef>
              <a:defRPr/>
            </a:pPr>
            <a:r>
              <a:rPr lang="ar-EG" sz="2500" b="1" cap="small" dirty="0">
                <a:solidFill>
                  <a:srgbClr val="003399"/>
                </a:solidFill>
                <a:latin typeface="Andalus" pitchFamily="18" charset="-78"/>
                <a:ea typeface="+mj-ea"/>
                <a:cs typeface="AdvertisingBold" pitchFamily="2" charset="-78"/>
              </a:rPr>
              <a:t>بحيث لا يفرق هذا الخطأ في جسامته عن الغش سوى كونه </a:t>
            </a:r>
            <a:r>
              <a:rPr lang="ar-EG" sz="2500" b="1" cap="small" dirty="0">
                <a:solidFill>
                  <a:srgbClr val="C00000"/>
                </a:solidFill>
                <a:latin typeface="Andalus" pitchFamily="18" charset="-78"/>
                <a:ea typeface="+mj-ea"/>
                <a:cs typeface="AdvertisingBold" pitchFamily="2" charset="-78"/>
              </a:rPr>
              <a:t>أوتى بحسن نية</a:t>
            </a:r>
            <a:r>
              <a:rPr lang="ar-EG" sz="2500" b="1" cap="small" dirty="0">
                <a:solidFill>
                  <a:srgbClr val="003399"/>
                </a:solidFill>
                <a:latin typeface="Andalus" pitchFamily="18" charset="-78"/>
                <a:ea typeface="+mj-ea"/>
                <a:cs typeface="AdvertisingBold" pitchFamily="2" charset="-78"/>
              </a:rPr>
              <a:t>.</a:t>
            </a:r>
          </a:p>
          <a:p>
            <a:pPr marL="855663" lvl="1" algn="r" rtl="1">
              <a:lnSpc>
                <a:spcPct val="150000"/>
              </a:lnSpc>
              <a:spcBef>
                <a:spcPct val="0"/>
              </a:spcBef>
              <a:defRPr/>
            </a:pPr>
            <a:r>
              <a:rPr lang="ar-EG" sz="2500" b="1" cap="small" dirty="0">
                <a:solidFill>
                  <a:srgbClr val="003399"/>
                </a:solidFill>
                <a:latin typeface="Andalus" pitchFamily="18" charset="-78"/>
                <a:ea typeface="+mj-ea"/>
                <a:cs typeface="AdvertisingBold" pitchFamily="2" charset="-78"/>
              </a:rPr>
              <a:t>والمعيار تحديد الخطأ جسيم </a:t>
            </a:r>
            <a:r>
              <a:rPr lang="ar-EG" sz="2500" b="1" u="sng" cap="small" dirty="0">
                <a:solidFill>
                  <a:srgbClr val="003399"/>
                </a:solidFill>
                <a:latin typeface="Andalus" pitchFamily="18" charset="-78"/>
                <a:ea typeface="+mj-ea"/>
                <a:cs typeface="AdvertisingBold" pitchFamily="2" charset="-78"/>
              </a:rPr>
              <a:t>معيارٌ موضوعي لا ذاتي</a:t>
            </a:r>
            <a:r>
              <a:rPr lang="ar-EG" sz="2500" b="1" cap="small" dirty="0">
                <a:solidFill>
                  <a:srgbClr val="003399"/>
                </a:solidFill>
                <a:latin typeface="Andalus" pitchFamily="18" charset="-78"/>
                <a:ea typeface="+mj-ea"/>
                <a:cs typeface="AdvertisingBold" pitchFamily="2" charset="-78"/>
              </a:rPr>
              <a:t>.</a:t>
            </a:r>
          </a:p>
          <a:p>
            <a:pPr marL="855663" lvl="1" algn="r" rtl="1">
              <a:lnSpc>
                <a:spcPct val="150000"/>
              </a:lnSpc>
              <a:spcBef>
                <a:spcPct val="0"/>
              </a:spcBef>
              <a:defRPr/>
            </a:pPr>
            <a:endParaRPr lang="ar-EG" sz="2500" b="1" cap="small" dirty="0">
              <a:solidFill>
                <a:srgbClr val="003399"/>
              </a:solidFill>
              <a:latin typeface="Andalus" pitchFamily="18" charset="-78"/>
              <a:ea typeface="+mj-ea"/>
              <a:cs typeface="AdvertisingBold" pitchFamily="2" charset="-78"/>
            </a:endParaRPr>
          </a:p>
        </p:txBody>
      </p:sp>
      <p:sp>
        <p:nvSpPr>
          <p:cNvPr id="4" name="Title 1">
            <a:extLst>
              <a:ext uri="{FF2B5EF4-FFF2-40B4-BE49-F238E27FC236}">
                <a16:creationId xmlns:a16="http://schemas.microsoft.com/office/drawing/2014/main" id="{6FC70CDF-1E8A-9880-369A-ED05422A161E}"/>
              </a:ext>
            </a:extLst>
          </p:cNvPr>
          <p:cNvSpPr txBox="1">
            <a:spLocks/>
          </p:cNvSpPr>
          <p:nvPr/>
        </p:nvSpPr>
        <p:spPr>
          <a:xfrm>
            <a:off x="1187624" y="44624"/>
            <a:ext cx="7593571" cy="72007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anchor="t">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r"/>
            <a:r>
              <a:rPr lang="ar-EG" sz="2500" dirty="0">
                <a:solidFill>
                  <a:schemeClr val="bg1">
                    <a:lumMod val="85000"/>
                  </a:schemeClr>
                </a:solidFill>
                <a:latin typeface="Sakkal Majalla" panose="02000000000000000000" pitchFamily="2" charset="-78"/>
                <a:cs typeface="AdvertisingBold" pitchFamily="2" charset="-78"/>
              </a:rPr>
              <a:t>دورة القانون والعقود المتقدمة</a:t>
            </a:r>
            <a:endParaRPr lang="en-GB" sz="2500" dirty="0">
              <a:solidFill>
                <a:schemeClr val="bg1">
                  <a:lumMod val="85000"/>
                </a:schemeClr>
              </a:solidFill>
              <a:latin typeface="Sakkal Majalla" panose="02000000000000000000" pitchFamily="2" charset="-78"/>
              <a:cs typeface="AdvertisingBold" pitchFamily="2" charset="-7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3528" y="692696"/>
            <a:ext cx="8208912" cy="4608512"/>
          </a:xfrm>
          <a:prstGeom prst="rect">
            <a:avLst/>
          </a:prstGeom>
          <a:ln>
            <a:noFill/>
          </a:ln>
          <a:effectLst/>
        </p:spPr>
        <p:txBody>
          <a:bodyPr vert="horz" anchor="t">
            <a:noAutofit/>
          </a:bodyPr>
          <a:lstStyle/>
          <a:p>
            <a:pPr marL="0" marR="0" lvl="0" indent="0" algn="ctr" defTabSz="914400" rtl="1" eaLnBrk="1" fontAlgn="auto" latinLnBrk="0" hangingPunct="1">
              <a:lnSpc>
                <a:spcPct val="150000"/>
              </a:lnSpc>
              <a:spcBef>
                <a:spcPct val="0"/>
              </a:spcBef>
              <a:spcAft>
                <a:spcPts val="0"/>
              </a:spcAft>
              <a:buClrTx/>
              <a:buSzTx/>
              <a:buFontTx/>
              <a:buNone/>
              <a:tabLst/>
              <a:defRPr/>
            </a:pPr>
            <a:r>
              <a:rPr lang="ar-EG" sz="2400" u="sng" cap="small" dirty="0">
                <a:solidFill>
                  <a:schemeClr val="bg2">
                    <a:lumMod val="50000"/>
                  </a:schemeClr>
                </a:solidFill>
                <a:latin typeface="Andalus" pitchFamily="18" charset="-78"/>
                <a:ea typeface="+mj-ea"/>
                <a:cs typeface="AdvertisingBold" pitchFamily="2" charset="-78"/>
              </a:rPr>
              <a:t>تنفيذ العــــــقد</a:t>
            </a:r>
          </a:p>
          <a:p>
            <a:pPr marL="0" marR="0" lvl="0" indent="0" algn="ctr" defTabSz="914400" rtl="1" eaLnBrk="1" fontAlgn="auto" latinLnBrk="0" hangingPunct="1">
              <a:spcBef>
                <a:spcPct val="0"/>
              </a:spcBef>
              <a:spcAft>
                <a:spcPts val="0"/>
              </a:spcAft>
              <a:buClrTx/>
              <a:buSzTx/>
              <a:buFontTx/>
              <a:buNone/>
              <a:tabLst/>
              <a:defRPr/>
            </a:pPr>
            <a:endParaRPr lang="ar-EG" sz="1500" u="sng" cap="small" dirty="0">
              <a:solidFill>
                <a:schemeClr val="bg2">
                  <a:lumMod val="50000"/>
                </a:schemeClr>
              </a:solidFill>
              <a:latin typeface="Andalus" pitchFamily="18" charset="-78"/>
              <a:ea typeface="+mj-ea"/>
              <a:cs typeface="AdvertisingBold" pitchFamily="2" charset="-78"/>
            </a:endParaRPr>
          </a:p>
          <a:p>
            <a:pPr marL="403225" lvl="1" indent="-403225" algn="r" rtl="1">
              <a:lnSpc>
                <a:spcPct val="150000"/>
              </a:lnSpc>
              <a:spcBef>
                <a:spcPct val="0"/>
              </a:spcBef>
              <a:buFont typeface="Wingdings" pitchFamily="2" charset="2"/>
              <a:buChar char="Ø"/>
              <a:defRPr/>
            </a:pPr>
            <a:r>
              <a:rPr lang="ar-EG" sz="2400" b="1" u="sng" cap="small" dirty="0">
                <a:solidFill>
                  <a:srgbClr val="003399"/>
                </a:solidFill>
                <a:latin typeface="Andalus" pitchFamily="18" charset="-78"/>
                <a:ea typeface="+mj-ea"/>
                <a:cs typeface="AdvertisingBold" pitchFamily="2" charset="-78"/>
              </a:rPr>
              <a:t>الالتزام بامتناع عن عمل:</a:t>
            </a:r>
          </a:p>
          <a:p>
            <a:pPr marL="403225" lvl="1" algn="r" rtl="1">
              <a:lnSpc>
                <a:spcPct val="150000"/>
              </a:lnSpc>
              <a:spcBef>
                <a:spcPct val="0"/>
              </a:spcBef>
              <a:defRPr/>
            </a:pPr>
            <a:r>
              <a:rPr lang="ar-EG" sz="2400" b="1" cap="small" dirty="0">
                <a:solidFill>
                  <a:srgbClr val="003399"/>
                </a:solidFill>
                <a:latin typeface="Andalus" pitchFamily="18" charset="-78"/>
                <a:ea typeface="+mj-ea"/>
                <a:cs typeface="AdvertisingBold" pitchFamily="2" charset="-78"/>
              </a:rPr>
              <a:t> للدائن أن يطلب إزالة ما وقع مخالفًا أو أن يطلب ترخيصًا من القضاء في أن يقوم بذلك على نفقة المدين. </a:t>
            </a:r>
          </a:p>
          <a:p>
            <a:pPr marL="461963" lvl="1" algn="r" rtl="1">
              <a:lnSpc>
                <a:spcPct val="150000"/>
              </a:lnSpc>
              <a:spcBef>
                <a:spcPct val="0"/>
              </a:spcBef>
              <a:defRPr/>
            </a:pPr>
            <a:r>
              <a:rPr lang="ar-EG" sz="2400" b="1" cap="small" dirty="0">
                <a:solidFill>
                  <a:schemeClr val="tx1">
                    <a:lumMod val="50000"/>
                    <a:lumOff val="50000"/>
                  </a:schemeClr>
                </a:solidFill>
                <a:latin typeface="Andalus" pitchFamily="18" charset="-78"/>
                <a:ea typeface="+mj-ea"/>
                <a:cs typeface="AdvertisingBold" pitchFamily="2" charset="-78"/>
              </a:rPr>
              <a:t>(أمثلة: الحفاظ على الطرق خالية من مخلفات الأعمال – الالتزام بعدم إتلاف أعمال المقاولين الآخرين – الالتزام بالسرية).</a:t>
            </a:r>
          </a:p>
          <a:p>
            <a:pPr marL="461963" lvl="1" algn="r" rtl="1">
              <a:lnSpc>
                <a:spcPct val="150000"/>
              </a:lnSpc>
              <a:spcBef>
                <a:spcPct val="0"/>
              </a:spcBef>
              <a:defRPr/>
            </a:pPr>
            <a:endParaRPr lang="ar-EG" sz="1500" b="1" cap="small" dirty="0">
              <a:solidFill>
                <a:schemeClr val="tx1">
                  <a:lumMod val="50000"/>
                  <a:lumOff val="50000"/>
                </a:schemeClr>
              </a:solidFill>
              <a:latin typeface="Andalus" pitchFamily="18" charset="-78"/>
              <a:ea typeface="+mj-ea"/>
              <a:cs typeface="AdvertisingBold" pitchFamily="2" charset="-78"/>
            </a:endParaRPr>
          </a:p>
          <a:p>
            <a:pPr lvl="1" algn="r" rtl="1">
              <a:lnSpc>
                <a:spcPct val="150000"/>
              </a:lnSpc>
              <a:spcBef>
                <a:spcPct val="0"/>
              </a:spcBef>
              <a:defRPr/>
            </a:pPr>
            <a:r>
              <a:rPr lang="ar-EG" sz="2400" b="1" cap="small" dirty="0">
                <a:solidFill>
                  <a:srgbClr val="003399"/>
                </a:solidFill>
                <a:latin typeface="Andalus" pitchFamily="18" charset="-78"/>
                <a:ea typeface="+mj-ea"/>
                <a:cs typeface="AdvertisingBold" pitchFamily="2" charset="-78"/>
              </a:rPr>
              <a:t>إذا تم التنفيذ العيني أو أصر المدين على عدم التنفيذ حدد القاضي مقدار التعويض </a:t>
            </a:r>
            <a:r>
              <a:rPr lang="ar-EG" sz="2400" b="1" u="sng" cap="small" dirty="0">
                <a:solidFill>
                  <a:srgbClr val="003399"/>
                </a:solidFill>
                <a:latin typeface="Andalus" pitchFamily="18" charset="-78"/>
                <a:ea typeface="+mj-ea"/>
                <a:cs typeface="AdvertisingBold" pitchFamily="2" charset="-78"/>
              </a:rPr>
              <a:t>مراعيًا حجم الضرر </a:t>
            </a:r>
            <a:r>
              <a:rPr lang="ar-EG" sz="2400" b="1" cap="small" dirty="0">
                <a:solidFill>
                  <a:srgbClr val="003399"/>
                </a:solidFill>
                <a:latin typeface="Andalus" pitchFamily="18" charset="-78"/>
                <a:ea typeface="+mj-ea"/>
                <a:cs typeface="AdvertisingBold" pitchFamily="2" charset="-78"/>
              </a:rPr>
              <a:t>الذي أصاب الدائن </a:t>
            </a:r>
            <a:r>
              <a:rPr lang="ar-EG" sz="2400" b="1" u="sng" cap="small" dirty="0">
                <a:solidFill>
                  <a:srgbClr val="003399"/>
                </a:solidFill>
                <a:latin typeface="Andalus" pitchFamily="18" charset="-78"/>
                <a:ea typeface="+mj-ea"/>
                <a:cs typeface="AdvertisingBold" pitchFamily="2" charset="-78"/>
              </a:rPr>
              <a:t>والعنت الذي أبداه المدين </a:t>
            </a:r>
            <a:r>
              <a:rPr lang="ar-EG" sz="2400" b="1" cap="small" dirty="0">
                <a:solidFill>
                  <a:srgbClr val="003399"/>
                </a:solidFill>
                <a:latin typeface="Andalus" pitchFamily="18" charset="-78"/>
                <a:ea typeface="+mj-ea"/>
                <a:cs typeface="AdvertisingBold" pitchFamily="2" charset="-78"/>
              </a:rPr>
              <a:t>[م 214]</a:t>
            </a:r>
            <a:endParaRPr lang="ar-EG" sz="2400" b="1" dirty="0">
              <a:solidFill>
                <a:srgbClr val="003399"/>
              </a:solidFill>
              <a:cs typeface="AdvertisingBold" pitchFamily="2" charset="-78"/>
            </a:endParaRPr>
          </a:p>
          <a:p>
            <a:pPr lvl="0" algn="just" defTabSz="273050" rtl="1">
              <a:lnSpc>
                <a:spcPct val="150000"/>
              </a:lnSpc>
              <a:spcBef>
                <a:spcPct val="0"/>
              </a:spcBef>
              <a:defRPr/>
            </a:pPr>
            <a:endParaRPr lang="ar-EG" sz="2400" b="1" dirty="0">
              <a:solidFill>
                <a:schemeClr val="tx1">
                  <a:lumMod val="50000"/>
                  <a:lumOff val="50000"/>
                </a:schemeClr>
              </a:solidFill>
              <a:cs typeface="AdvertisingBold" pitchFamily="2" charset="-78"/>
            </a:endParaRPr>
          </a:p>
          <a:p>
            <a:pPr lvl="0" algn="r" rtl="1">
              <a:lnSpc>
                <a:spcPct val="150000"/>
              </a:lnSpc>
              <a:spcBef>
                <a:spcPct val="0"/>
              </a:spcBef>
              <a:defRPr/>
            </a:pPr>
            <a:endParaRPr lang="ar-EG" sz="2400" b="1" dirty="0">
              <a:solidFill>
                <a:srgbClr val="003399"/>
              </a:solidFill>
              <a:cs typeface="AdvertisingBold" pitchFamily="2" charset="-78"/>
            </a:endParaRPr>
          </a:p>
          <a:p>
            <a:pPr lvl="0" algn="r" rtl="1">
              <a:lnSpc>
                <a:spcPct val="150000"/>
              </a:lnSpc>
              <a:spcBef>
                <a:spcPct val="0"/>
              </a:spcBef>
              <a:defRPr/>
            </a:pPr>
            <a:endParaRPr lang="ar-EG" sz="2400" b="1" dirty="0">
              <a:solidFill>
                <a:srgbClr val="003399"/>
              </a:solidFill>
              <a:cs typeface="AdvertisingBold" pitchFamily="2" charset="-78"/>
            </a:endParaRPr>
          </a:p>
          <a:p>
            <a:pPr lvl="0" algn="r" rtl="1">
              <a:lnSpc>
                <a:spcPct val="150000"/>
              </a:lnSpc>
              <a:spcBef>
                <a:spcPct val="0"/>
              </a:spcBef>
              <a:defRPr/>
            </a:pPr>
            <a:endParaRPr lang="ar-EG" sz="2400" b="1" dirty="0">
              <a:solidFill>
                <a:srgbClr val="003399"/>
              </a:solidFill>
              <a:cs typeface="AdvertisingBold" pitchFamily="2" charset="-78"/>
            </a:endParaRPr>
          </a:p>
          <a:p>
            <a:pPr lvl="0" algn="r" rtl="1">
              <a:lnSpc>
                <a:spcPct val="150000"/>
              </a:lnSpc>
              <a:spcBef>
                <a:spcPct val="0"/>
              </a:spcBef>
              <a:defRPr/>
            </a:pPr>
            <a:endParaRPr lang="ar-EG" sz="2400" b="1" dirty="0">
              <a:solidFill>
                <a:schemeClr val="tx1">
                  <a:lumMod val="50000"/>
                  <a:lumOff val="50000"/>
                </a:schemeClr>
              </a:solidFill>
              <a:cs typeface="AdvertisingBold" pitchFamily="2" charset="-78"/>
            </a:endParaRPr>
          </a:p>
          <a:p>
            <a:pPr marL="808038" lvl="0" algn="r" rtl="1">
              <a:lnSpc>
                <a:spcPct val="150000"/>
              </a:lnSpc>
              <a:spcBef>
                <a:spcPct val="0"/>
              </a:spcBef>
              <a:defRPr/>
            </a:pPr>
            <a:endParaRPr lang="en-GB" sz="2400" b="1" dirty="0">
              <a:solidFill>
                <a:schemeClr val="tx1">
                  <a:lumMod val="50000"/>
                  <a:lumOff val="50000"/>
                </a:schemeClr>
              </a:solidFill>
              <a:cs typeface="AdvertisingBold" pitchFamily="2" charset="-78"/>
            </a:endParaRPr>
          </a:p>
        </p:txBody>
      </p:sp>
      <p:sp>
        <p:nvSpPr>
          <p:cNvPr id="4" name="Title 1">
            <a:extLst>
              <a:ext uri="{FF2B5EF4-FFF2-40B4-BE49-F238E27FC236}">
                <a16:creationId xmlns:a16="http://schemas.microsoft.com/office/drawing/2014/main" id="{6FC70CDF-1E8A-9880-369A-ED05422A161E}"/>
              </a:ext>
            </a:extLst>
          </p:cNvPr>
          <p:cNvSpPr txBox="1">
            <a:spLocks/>
          </p:cNvSpPr>
          <p:nvPr/>
        </p:nvSpPr>
        <p:spPr>
          <a:xfrm>
            <a:off x="1187624" y="44624"/>
            <a:ext cx="7593571" cy="72007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anchor="t">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r"/>
            <a:r>
              <a:rPr lang="ar-EG" sz="2500" dirty="0">
                <a:solidFill>
                  <a:schemeClr val="bg1">
                    <a:lumMod val="85000"/>
                  </a:schemeClr>
                </a:solidFill>
                <a:latin typeface="Sakkal Majalla" panose="02000000000000000000" pitchFamily="2" charset="-78"/>
                <a:cs typeface="AdvertisingBold" pitchFamily="2" charset="-78"/>
              </a:rPr>
              <a:t>دورة القانون والعقود المتقدمة</a:t>
            </a:r>
            <a:endParaRPr lang="en-GB" sz="2500" dirty="0">
              <a:solidFill>
                <a:schemeClr val="bg1">
                  <a:lumMod val="85000"/>
                </a:schemeClr>
              </a:solidFill>
              <a:latin typeface="Sakkal Majalla" panose="02000000000000000000" pitchFamily="2" charset="-78"/>
              <a:cs typeface="AdvertisingBold" pitchFamily="2" charset="-78"/>
            </a:endParaRPr>
          </a:p>
        </p:txBody>
      </p:sp>
    </p:spTree>
    <p:extLst>
      <p:ext uri="{BB962C8B-B14F-4D97-AF65-F5344CB8AC3E}">
        <p14:creationId xmlns:p14="http://schemas.microsoft.com/office/powerpoint/2010/main" val="4002283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9512" y="548680"/>
            <a:ext cx="8136904" cy="6048672"/>
          </a:xfrm>
          <a:prstGeom prst="rect">
            <a:avLst/>
          </a:prstGeom>
          <a:ln>
            <a:noFill/>
          </a:ln>
          <a:effectLst/>
        </p:spPr>
        <p:txBody>
          <a:bodyPr vert="horz" anchor="t">
            <a:noAutofit/>
          </a:bodyPr>
          <a:lstStyle/>
          <a:p>
            <a:pPr marL="0" marR="0" lvl="0" indent="0" algn="ctr" defTabSz="914400" rtl="1" eaLnBrk="1" fontAlgn="auto" latinLnBrk="0" hangingPunct="1">
              <a:lnSpc>
                <a:spcPct val="150000"/>
              </a:lnSpc>
              <a:spcBef>
                <a:spcPct val="0"/>
              </a:spcBef>
              <a:spcAft>
                <a:spcPts val="0"/>
              </a:spcAft>
              <a:buClrTx/>
              <a:buSzTx/>
              <a:buFontTx/>
              <a:buNone/>
              <a:tabLst/>
              <a:defRPr/>
            </a:pPr>
            <a:r>
              <a:rPr lang="ar-EG" sz="2300" u="sng" cap="small" dirty="0">
                <a:solidFill>
                  <a:schemeClr val="bg2">
                    <a:lumMod val="50000"/>
                  </a:schemeClr>
                </a:solidFill>
                <a:latin typeface="Andalus" pitchFamily="18" charset="-78"/>
                <a:ea typeface="+mj-ea"/>
                <a:cs typeface="AdvertisingBold" pitchFamily="2" charset="-78"/>
              </a:rPr>
              <a:t>تنفيذ العــــــقد</a:t>
            </a:r>
          </a:p>
          <a:p>
            <a:pPr marL="0" marR="0" lvl="0" indent="0" algn="ctr" defTabSz="914400" rtl="1" eaLnBrk="1" fontAlgn="auto" latinLnBrk="0" hangingPunct="1">
              <a:lnSpc>
                <a:spcPct val="150000"/>
              </a:lnSpc>
              <a:spcBef>
                <a:spcPct val="0"/>
              </a:spcBef>
              <a:spcAft>
                <a:spcPts val="0"/>
              </a:spcAft>
              <a:buClrTx/>
              <a:buSzTx/>
              <a:buFontTx/>
              <a:buNone/>
              <a:tabLst/>
              <a:defRPr/>
            </a:pPr>
            <a:endParaRPr lang="ar-EG" sz="1500" u="sng" cap="small" dirty="0">
              <a:solidFill>
                <a:schemeClr val="bg2">
                  <a:lumMod val="50000"/>
                </a:schemeClr>
              </a:solidFill>
              <a:latin typeface="Andalus" pitchFamily="18" charset="-78"/>
              <a:ea typeface="+mj-ea"/>
              <a:cs typeface="AdvertisingBold" pitchFamily="2" charset="-78"/>
            </a:endParaRPr>
          </a:p>
          <a:p>
            <a:pPr marL="0" marR="0" lvl="0" indent="0" algn="r" defTabSz="914400" rtl="1" eaLnBrk="1" fontAlgn="auto" latinLnBrk="0" hangingPunct="1">
              <a:lnSpc>
                <a:spcPct val="150000"/>
              </a:lnSpc>
              <a:spcBef>
                <a:spcPct val="0"/>
              </a:spcBef>
              <a:spcAft>
                <a:spcPts val="0"/>
              </a:spcAft>
              <a:buClrTx/>
              <a:buSzTx/>
              <a:buFontTx/>
              <a:buNone/>
              <a:tabLst/>
              <a:defRPr/>
            </a:pPr>
            <a:r>
              <a:rPr lang="ar-EG" sz="2300" u="sng" cap="small" dirty="0">
                <a:solidFill>
                  <a:schemeClr val="bg2">
                    <a:lumMod val="50000"/>
                  </a:schemeClr>
                </a:solidFill>
                <a:latin typeface="Andalus" pitchFamily="18" charset="-78"/>
                <a:ea typeface="+mj-ea"/>
                <a:cs typeface="AdvertisingBold" pitchFamily="2" charset="-78"/>
              </a:rPr>
              <a:t>2- التنفيذ بطريق التعويض:</a:t>
            </a:r>
          </a:p>
          <a:p>
            <a:pPr marL="0" marR="0" lvl="0" indent="0" algn="r" defTabSz="914400" rtl="1" eaLnBrk="1" fontAlgn="auto" latinLnBrk="0" hangingPunct="1">
              <a:lnSpc>
                <a:spcPct val="150000"/>
              </a:lnSpc>
              <a:spcBef>
                <a:spcPct val="0"/>
              </a:spcBef>
              <a:spcAft>
                <a:spcPts val="0"/>
              </a:spcAft>
              <a:buClrTx/>
              <a:buSzTx/>
              <a:buFontTx/>
              <a:buNone/>
              <a:tabLst/>
              <a:defRPr/>
            </a:pPr>
            <a:endParaRPr lang="ar-EG" sz="1500" u="sng" cap="small" dirty="0">
              <a:solidFill>
                <a:schemeClr val="bg2">
                  <a:lumMod val="50000"/>
                </a:schemeClr>
              </a:solidFill>
              <a:latin typeface="Andalus" pitchFamily="18" charset="-78"/>
              <a:ea typeface="+mj-ea"/>
              <a:cs typeface="AdvertisingBold" pitchFamily="2" charset="-78"/>
            </a:endParaRPr>
          </a:p>
          <a:p>
            <a:pPr marL="176213" marR="0" lvl="0" algn="r" defTabSz="914400" rtl="1" eaLnBrk="1" fontAlgn="auto" latinLnBrk="0" hangingPunct="1">
              <a:lnSpc>
                <a:spcPct val="150000"/>
              </a:lnSpc>
              <a:spcBef>
                <a:spcPct val="0"/>
              </a:spcBef>
              <a:spcAft>
                <a:spcPts val="0"/>
              </a:spcAft>
              <a:buClrTx/>
              <a:buSzTx/>
              <a:buFontTx/>
              <a:buNone/>
              <a:tabLst>
                <a:tab pos="109538" algn="l"/>
              </a:tabLst>
              <a:defRPr/>
            </a:pPr>
            <a:r>
              <a:rPr lang="ar-EG" sz="2300" b="1" cap="small" dirty="0">
                <a:solidFill>
                  <a:srgbClr val="003399"/>
                </a:solidFill>
                <a:latin typeface="Andalus" pitchFamily="18" charset="-78"/>
                <a:ea typeface="+mj-ea"/>
                <a:cs typeface="AdvertisingBold" pitchFamily="2" charset="-78"/>
              </a:rPr>
              <a:t>”إذا استحال على المدين أن </a:t>
            </a:r>
            <a:r>
              <a:rPr lang="ar-EG" sz="2300" b="1" u="sng" cap="small" dirty="0">
                <a:solidFill>
                  <a:srgbClr val="003399"/>
                </a:solidFill>
                <a:latin typeface="Andalus" pitchFamily="18" charset="-78"/>
                <a:ea typeface="+mj-ea"/>
                <a:cs typeface="AdvertisingBold" pitchFamily="2" charset="-78"/>
              </a:rPr>
              <a:t>ينفذ الالتزام عينًا </a:t>
            </a:r>
            <a:r>
              <a:rPr lang="ar-EG" sz="2300" b="1" cap="small" dirty="0">
                <a:solidFill>
                  <a:srgbClr val="003399"/>
                </a:solidFill>
                <a:latin typeface="Andalus" pitchFamily="18" charset="-78"/>
                <a:ea typeface="+mj-ea"/>
                <a:cs typeface="AdvertisingBold" pitchFamily="2" charset="-78"/>
              </a:rPr>
              <a:t>حكم عليه </a:t>
            </a:r>
            <a:r>
              <a:rPr lang="ar-EG" sz="2300" b="1" u="sng" cap="small" dirty="0">
                <a:solidFill>
                  <a:srgbClr val="003399"/>
                </a:solidFill>
                <a:latin typeface="Andalus" pitchFamily="18" charset="-78"/>
                <a:ea typeface="+mj-ea"/>
                <a:cs typeface="AdvertisingBold" pitchFamily="2" charset="-78"/>
              </a:rPr>
              <a:t>بالتعويض</a:t>
            </a:r>
            <a:r>
              <a:rPr lang="ar-EG" sz="2300" b="1" cap="small" dirty="0">
                <a:solidFill>
                  <a:srgbClr val="003399"/>
                </a:solidFill>
                <a:latin typeface="Andalus" pitchFamily="18" charset="-78"/>
                <a:ea typeface="+mj-ea"/>
                <a:cs typeface="AdvertisingBold" pitchFamily="2" charset="-78"/>
              </a:rPr>
              <a:t> لعدم الوفاء بالتزامه مالم يثبت أن </a:t>
            </a:r>
            <a:r>
              <a:rPr lang="ar-EG" sz="2300" b="1" u="sng" cap="small" dirty="0">
                <a:solidFill>
                  <a:srgbClr val="003399"/>
                </a:solidFill>
                <a:latin typeface="Andalus" pitchFamily="18" charset="-78"/>
                <a:ea typeface="+mj-ea"/>
                <a:cs typeface="AdvertisingBold" pitchFamily="2" charset="-78"/>
              </a:rPr>
              <a:t>استحالة التنفيذ قد نشأت عن سبب أجنبي </a:t>
            </a:r>
            <a:r>
              <a:rPr lang="ar-EG" sz="2300" b="1" cap="small" dirty="0">
                <a:solidFill>
                  <a:srgbClr val="003399"/>
                </a:solidFill>
                <a:latin typeface="Andalus" pitchFamily="18" charset="-78"/>
                <a:ea typeface="+mj-ea"/>
                <a:cs typeface="AdvertisingBold" pitchFamily="2" charset="-78"/>
              </a:rPr>
              <a:t>لا يد له فيه، ويكون الحكم كذلك إذا </a:t>
            </a:r>
            <a:r>
              <a:rPr lang="ar-EG" sz="2300" b="1" u="sng" cap="small" dirty="0">
                <a:solidFill>
                  <a:srgbClr val="003399"/>
                </a:solidFill>
                <a:latin typeface="Andalus" pitchFamily="18" charset="-78"/>
                <a:ea typeface="+mj-ea"/>
                <a:cs typeface="AdvertisingBold" pitchFamily="2" charset="-78"/>
              </a:rPr>
              <a:t>تأخر المدين في تنفيذ التزامه</a:t>
            </a:r>
            <a:r>
              <a:rPr lang="ar-EG" sz="2300" b="1" cap="small" dirty="0">
                <a:solidFill>
                  <a:srgbClr val="003399"/>
                </a:solidFill>
                <a:latin typeface="Andalus" pitchFamily="18" charset="-78"/>
                <a:ea typeface="+mj-ea"/>
                <a:cs typeface="AdvertisingBold" pitchFamily="2" charset="-78"/>
              </a:rPr>
              <a:t>“ [م215].</a:t>
            </a:r>
          </a:p>
          <a:p>
            <a:pPr marR="0" lvl="0" algn="r" defTabSz="914400" rtl="1" eaLnBrk="1" fontAlgn="auto" latinLnBrk="0" hangingPunct="1">
              <a:lnSpc>
                <a:spcPct val="150000"/>
              </a:lnSpc>
              <a:spcBef>
                <a:spcPct val="0"/>
              </a:spcBef>
              <a:spcAft>
                <a:spcPts val="0"/>
              </a:spcAft>
              <a:buClrTx/>
              <a:buSzTx/>
              <a:buFontTx/>
              <a:buNone/>
              <a:tabLst/>
              <a:defRPr/>
            </a:pPr>
            <a:endParaRPr lang="ar-EG" sz="1500" b="1" cap="small" dirty="0">
              <a:solidFill>
                <a:srgbClr val="003399"/>
              </a:solidFill>
              <a:latin typeface="Andalus" pitchFamily="18" charset="-78"/>
              <a:ea typeface="+mj-ea"/>
              <a:cs typeface="AdvertisingBold" pitchFamily="2" charset="-78"/>
            </a:endParaRPr>
          </a:p>
          <a:p>
            <a:pPr marL="461963" marR="0" lvl="0" algn="r" defTabSz="914400" rtl="1" eaLnBrk="1" fontAlgn="auto" latinLnBrk="0" hangingPunct="1">
              <a:lnSpc>
                <a:spcPct val="150000"/>
              </a:lnSpc>
              <a:spcBef>
                <a:spcPct val="0"/>
              </a:spcBef>
              <a:spcAft>
                <a:spcPts val="0"/>
              </a:spcAft>
              <a:buClrTx/>
              <a:buSzTx/>
              <a:buFontTx/>
              <a:buNone/>
              <a:tabLst/>
              <a:defRPr/>
            </a:pPr>
            <a:r>
              <a:rPr lang="ar-EG" sz="2300" b="1" cap="small" dirty="0">
                <a:solidFill>
                  <a:schemeClr val="tx1">
                    <a:lumMod val="50000"/>
                    <a:lumOff val="50000"/>
                  </a:schemeClr>
                </a:solidFill>
                <a:latin typeface="Andalus" pitchFamily="18" charset="-78"/>
                <a:ea typeface="+mj-ea"/>
                <a:cs typeface="AdvertisingBold" pitchFamily="2" charset="-78"/>
              </a:rPr>
              <a:t>مثال: </a:t>
            </a:r>
          </a:p>
          <a:p>
            <a:pPr marL="461963" marR="0" lvl="0" algn="r" defTabSz="914400" rtl="1" eaLnBrk="1" fontAlgn="auto" latinLnBrk="0" hangingPunct="1">
              <a:lnSpc>
                <a:spcPct val="150000"/>
              </a:lnSpc>
              <a:spcBef>
                <a:spcPct val="0"/>
              </a:spcBef>
              <a:spcAft>
                <a:spcPts val="0"/>
              </a:spcAft>
              <a:buClrTx/>
              <a:buSzTx/>
              <a:buFontTx/>
              <a:buNone/>
              <a:tabLst/>
              <a:defRPr/>
            </a:pPr>
            <a:r>
              <a:rPr lang="ar-EG" sz="2300" b="1" cap="small" dirty="0">
                <a:solidFill>
                  <a:schemeClr val="tx1">
                    <a:lumMod val="50000"/>
                    <a:lumOff val="50000"/>
                  </a:schemeClr>
                </a:solidFill>
                <a:latin typeface="Andalus" pitchFamily="18" charset="-78"/>
                <a:ea typeface="+mj-ea"/>
                <a:cs typeface="AdvertisingBold" pitchFamily="2" charset="-78"/>
              </a:rPr>
              <a:t>تأخر رب العمل في الحصول على تراخيص البناء – خطأ عقدي مُوجب لتعويض المقاول إلا أن يثبت السبب الأجنبي (مثال....؟)</a:t>
            </a:r>
          </a:p>
          <a:p>
            <a:pPr lvl="0" algn="just" defTabSz="273050" rtl="1">
              <a:lnSpc>
                <a:spcPct val="150000"/>
              </a:lnSpc>
              <a:spcBef>
                <a:spcPct val="0"/>
              </a:spcBef>
              <a:defRPr/>
            </a:pPr>
            <a:endParaRPr lang="ar-EG" sz="2300" b="1" dirty="0">
              <a:solidFill>
                <a:schemeClr val="tx1">
                  <a:lumMod val="50000"/>
                  <a:lumOff val="50000"/>
                </a:schemeClr>
              </a:solidFill>
              <a:cs typeface="AdvertisingBold" pitchFamily="2" charset="-78"/>
            </a:endParaRPr>
          </a:p>
          <a:p>
            <a:pPr lvl="0" algn="r" rtl="1">
              <a:lnSpc>
                <a:spcPct val="150000"/>
              </a:lnSpc>
              <a:spcBef>
                <a:spcPct val="0"/>
              </a:spcBef>
              <a:defRPr/>
            </a:pPr>
            <a:endParaRPr lang="ar-EG" sz="2300" b="1" dirty="0">
              <a:solidFill>
                <a:srgbClr val="003399"/>
              </a:solidFill>
              <a:cs typeface="AdvertisingBold" pitchFamily="2" charset="-78"/>
            </a:endParaRPr>
          </a:p>
          <a:p>
            <a:pPr lvl="0" algn="r" rtl="1">
              <a:lnSpc>
                <a:spcPct val="150000"/>
              </a:lnSpc>
              <a:spcBef>
                <a:spcPct val="0"/>
              </a:spcBef>
              <a:defRPr/>
            </a:pPr>
            <a:endParaRPr lang="ar-EG" sz="2300" b="1" dirty="0">
              <a:solidFill>
                <a:srgbClr val="003399"/>
              </a:solidFill>
              <a:cs typeface="AdvertisingBold" pitchFamily="2" charset="-78"/>
            </a:endParaRPr>
          </a:p>
          <a:p>
            <a:pPr lvl="0" algn="r" rtl="1">
              <a:lnSpc>
                <a:spcPct val="150000"/>
              </a:lnSpc>
              <a:spcBef>
                <a:spcPct val="0"/>
              </a:spcBef>
              <a:defRPr/>
            </a:pPr>
            <a:endParaRPr lang="ar-EG" sz="2300" b="1" dirty="0">
              <a:solidFill>
                <a:srgbClr val="003399"/>
              </a:solidFill>
              <a:cs typeface="AdvertisingBold" pitchFamily="2" charset="-78"/>
            </a:endParaRPr>
          </a:p>
          <a:p>
            <a:pPr lvl="0" algn="r" rtl="1">
              <a:lnSpc>
                <a:spcPct val="150000"/>
              </a:lnSpc>
              <a:spcBef>
                <a:spcPct val="0"/>
              </a:spcBef>
              <a:defRPr/>
            </a:pPr>
            <a:endParaRPr lang="ar-EG" sz="2300" b="1" dirty="0">
              <a:solidFill>
                <a:schemeClr val="tx1">
                  <a:lumMod val="50000"/>
                  <a:lumOff val="50000"/>
                </a:schemeClr>
              </a:solidFill>
              <a:cs typeface="AdvertisingBold" pitchFamily="2" charset="-78"/>
            </a:endParaRPr>
          </a:p>
          <a:p>
            <a:pPr marL="808038" lvl="0" algn="r" rtl="1">
              <a:lnSpc>
                <a:spcPct val="150000"/>
              </a:lnSpc>
              <a:spcBef>
                <a:spcPct val="0"/>
              </a:spcBef>
              <a:defRPr/>
            </a:pPr>
            <a:endParaRPr lang="en-GB" sz="2300" b="1" dirty="0">
              <a:solidFill>
                <a:schemeClr val="tx1">
                  <a:lumMod val="50000"/>
                  <a:lumOff val="50000"/>
                </a:schemeClr>
              </a:solidFill>
              <a:cs typeface="AdvertisingBold" pitchFamily="2" charset="-78"/>
            </a:endParaRPr>
          </a:p>
        </p:txBody>
      </p:sp>
      <p:sp>
        <p:nvSpPr>
          <p:cNvPr id="2" name="Title 1">
            <a:extLst>
              <a:ext uri="{FF2B5EF4-FFF2-40B4-BE49-F238E27FC236}">
                <a16:creationId xmlns:a16="http://schemas.microsoft.com/office/drawing/2014/main" id="{7A7CBB93-F12D-B63C-D7D2-7B0E6E38A271}"/>
              </a:ext>
            </a:extLst>
          </p:cNvPr>
          <p:cNvSpPr txBox="1">
            <a:spLocks/>
          </p:cNvSpPr>
          <p:nvPr/>
        </p:nvSpPr>
        <p:spPr>
          <a:xfrm>
            <a:off x="1187624" y="44624"/>
            <a:ext cx="7593571" cy="72007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anchor="t">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r"/>
            <a:r>
              <a:rPr lang="ar-EG" sz="2500" dirty="0">
                <a:solidFill>
                  <a:schemeClr val="bg1">
                    <a:lumMod val="85000"/>
                  </a:schemeClr>
                </a:solidFill>
                <a:latin typeface="Sakkal Majalla" panose="02000000000000000000" pitchFamily="2" charset="-78"/>
                <a:cs typeface="AdvertisingBold" pitchFamily="2" charset="-78"/>
              </a:rPr>
              <a:t>دورة القانون والعقود المتقدمة</a:t>
            </a:r>
            <a:endParaRPr lang="en-GB" sz="2500" dirty="0">
              <a:solidFill>
                <a:schemeClr val="bg1">
                  <a:lumMod val="85000"/>
                </a:schemeClr>
              </a:solidFill>
              <a:latin typeface="Sakkal Majalla" panose="02000000000000000000" pitchFamily="2" charset="-78"/>
              <a:cs typeface="AdvertisingBold" pitchFamily="2" charset="-7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9512" y="404664"/>
            <a:ext cx="8136904" cy="6048672"/>
          </a:xfrm>
          <a:prstGeom prst="rect">
            <a:avLst/>
          </a:prstGeom>
          <a:ln>
            <a:noFill/>
          </a:ln>
          <a:effectLst/>
        </p:spPr>
        <p:txBody>
          <a:bodyPr vert="horz" anchor="t">
            <a:noAutofit/>
          </a:bodyPr>
          <a:lstStyle/>
          <a:p>
            <a:pPr marL="0" marR="0" lvl="0" indent="0" algn="ctr" defTabSz="914400" rtl="1" eaLnBrk="1" fontAlgn="auto" latinLnBrk="0" hangingPunct="1">
              <a:lnSpc>
                <a:spcPct val="150000"/>
              </a:lnSpc>
              <a:spcBef>
                <a:spcPct val="0"/>
              </a:spcBef>
              <a:spcAft>
                <a:spcPts val="0"/>
              </a:spcAft>
              <a:buClrTx/>
              <a:buSzTx/>
              <a:buFontTx/>
              <a:buNone/>
              <a:tabLst/>
              <a:defRPr/>
            </a:pPr>
            <a:r>
              <a:rPr lang="ar-EG" sz="2300" u="sng" cap="small" dirty="0">
                <a:solidFill>
                  <a:schemeClr val="bg2">
                    <a:lumMod val="50000"/>
                  </a:schemeClr>
                </a:solidFill>
                <a:latin typeface="Andalus" pitchFamily="18" charset="-78"/>
                <a:ea typeface="+mj-ea"/>
                <a:cs typeface="AdvertisingBold" pitchFamily="2" charset="-78"/>
              </a:rPr>
              <a:t>تنفيذ العــــــقد</a:t>
            </a:r>
          </a:p>
          <a:p>
            <a:pPr marL="0" marR="0" lvl="0" indent="0" algn="r" defTabSz="914400" rtl="1" eaLnBrk="1" fontAlgn="auto" latinLnBrk="0" hangingPunct="1">
              <a:lnSpc>
                <a:spcPct val="150000"/>
              </a:lnSpc>
              <a:spcBef>
                <a:spcPct val="0"/>
              </a:spcBef>
              <a:spcAft>
                <a:spcPts val="0"/>
              </a:spcAft>
              <a:buClrTx/>
              <a:buSzTx/>
              <a:buFontTx/>
              <a:buNone/>
              <a:tabLst/>
              <a:defRPr/>
            </a:pPr>
            <a:r>
              <a:rPr lang="ar-EG" sz="2300" u="sng" cap="small" dirty="0">
                <a:solidFill>
                  <a:schemeClr val="bg2">
                    <a:lumMod val="50000"/>
                  </a:schemeClr>
                </a:solidFill>
                <a:latin typeface="Andalus" pitchFamily="18" charset="-78"/>
                <a:ea typeface="+mj-ea"/>
                <a:cs typeface="AdvertisingBold" pitchFamily="2" charset="-78"/>
              </a:rPr>
              <a:t>2- التنفيذ بطريق التعويض:</a:t>
            </a:r>
          </a:p>
          <a:p>
            <a:pPr marR="0" lvl="0" algn="r" defTabSz="914400" rtl="1" eaLnBrk="1" fontAlgn="auto" latinLnBrk="0" hangingPunct="1">
              <a:spcBef>
                <a:spcPct val="0"/>
              </a:spcBef>
              <a:spcAft>
                <a:spcPts val="0"/>
              </a:spcAft>
              <a:buClrTx/>
              <a:buSzTx/>
              <a:buFontTx/>
              <a:buNone/>
              <a:tabLst/>
              <a:defRPr/>
            </a:pPr>
            <a:endParaRPr lang="ar-EG" sz="1500" b="1" cap="small" dirty="0">
              <a:solidFill>
                <a:schemeClr val="tx1">
                  <a:lumMod val="50000"/>
                  <a:lumOff val="50000"/>
                </a:schemeClr>
              </a:solidFill>
              <a:latin typeface="Andalus" pitchFamily="18" charset="-78"/>
              <a:ea typeface="+mj-ea"/>
              <a:cs typeface="AdvertisingBold" pitchFamily="2" charset="-78"/>
            </a:endParaRPr>
          </a:p>
          <a:p>
            <a:pPr marL="403225" marR="0" lvl="0" indent="-403225" algn="r" defTabSz="914400" rtl="1" eaLnBrk="1" fontAlgn="auto" latinLnBrk="0" hangingPunct="1">
              <a:lnSpc>
                <a:spcPct val="150000"/>
              </a:lnSpc>
              <a:spcBef>
                <a:spcPct val="0"/>
              </a:spcBef>
              <a:spcAft>
                <a:spcPts val="0"/>
              </a:spcAft>
              <a:buClrTx/>
              <a:buSzTx/>
              <a:buFont typeface="Wingdings" pitchFamily="2" charset="2"/>
              <a:buChar char="Ø"/>
              <a:tabLst/>
              <a:defRPr/>
            </a:pPr>
            <a:r>
              <a:rPr lang="ar-EG" sz="2300" b="1" cap="small" dirty="0">
                <a:solidFill>
                  <a:schemeClr val="tx1">
                    <a:lumMod val="50000"/>
                    <a:lumOff val="50000"/>
                  </a:schemeClr>
                </a:solidFill>
                <a:latin typeface="Andalus" pitchFamily="18" charset="-78"/>
                <a:ea typeface="+mj-ea"/>
                <a:cs typeface="AdvertisingBold" pitchFamily="2" charset="-78"/>
              </a:rPr>
              <a:t>يُنقَصُ التعويض في </a:t>
            </a:r>
            <a:r>
              <a:rPr lang="ar-EG" sz="2300" b="1" u="sng" cap="small" dirty="0">
                <a:solidFill>
                  <a:srgbClr val="003399"/>
                </a:solidFill>
                <a:latin typeface="Andalus" pitchFamily="18" charset="-78"/>
                <a:ea typeface="+mj-ea"/>
                <a:cs typeface="AdvertisingBold" pitchFamily="2" charset="-78"/>
              </a:rPr>
              <a:t>الخطأ المشترك</a:t>
            </a:r>
            <a:r>
              <a:rPr lang="ar-EG" sz="2300" b="1" cap="small" dirty="0">
                <a:solidFill>
                  <a:schemeClr val="tx1">
                    <a:lumMod val="50000"/>
                    <a:lumOff val="50000"/>
                  </a:schemeClr>
                </a:solidFill>
                <a:latin typeface="Andalus" pitchFamily="18" charset="-78"/>
                <a:ea typeface="+mj-ea"/>
                <a:cs typeface="AdvertisingBold" pitchFamily="2" charset="-78"/>
              </a:rPr>
              <a:t>، أو يرفض إذا كان </a:t>
            </a:r>
            <a:r>
              <a:rPr lang="ar-EG" sz="2300" b="1" u="sng" cap="small" dirty="0">
                <a:solidFill>
                  <a:srgbClr val="003399"/>
                </a:solidFill>
                <a:latin typeface="Andalus" pitchFamily="18" charset="-78"/>
                <a:ea typeface="+mj-ea"/>
                <a:cs typeface="AdvertisingBold" pitchFamily="2" charset="-78"/>
              </a:rPr>
              <a:t>الطرف الآخر هو المتسبب في الضرر أو في زيادته</a:t>
            </a:r>
            <a:r>
              <a:rPr lang="ar-EG" sz="2300" b="1" cap="small" dirty="0">
                <a:solidFill>
                  <a:schemeClr val="tx1">
                    <a:lumMod val="50000"/>
                    <a:lumOff val="50000"/>
                  </a:schemeClr>
                </a:solidFill>
                <a:latin typeface="Andalus" pitchFamily="18" charset="-78"/>
                <a:ea typeface="+mj-ea"/>
                <a:cs typeface="AdvertisingBold" pitchFamily="2" charset="-78"/>
              </a:rPr>
              <a:t>. 	(أمثلة؟)</a:t>
            </a:r>
          </a:p>
          <a:p>
            <a:pPr marL="403225" marR="0" lvl="0" indent="-403225" algn="r" defTabSz="914400" rtl="1" eaLnBrk="1" fontAlgn="auto" latinLnBrk="0" hangingPunct="1">
              <a:spcBef>
                <a:spcPct val="0"/>
              </a:spcBef>
              <a:spcAft>
                <a:spcPts val="0"/>
              </a:spcAft>
              <a:buClrTx/>
              <a:buSzTx/>
              <a:tabLst/>
              <a:defRPr/>
            </a:pPr>
            <a:endParaRPr lang="ar-EG" sz="1500" b="1" cap="small" dirty="0">
              <a:solidFill>
                <a:schemeClr val="tx1">
                  <a:lumMod val="50000"/>
                  <a:lumOff val="50000"/>
                </a:schemeClr>
              </a:solidFill>
              <a:latin typeface="Andalus" pitchFamily="18" charset="-78"/>
              <a:ea typeface="+mj-ea"/>
              <a:cs typeface="AdvertisingBold" pitchFamily="2" charset="-78"/>
            </a:endParaRPr>
          </a:p>
          <a:p>
            <a:pPr marL="403225" marR="0" lvl="0" indent="-403225" algn="r" defTabSz="914400" rtl="1" eaLnBrk="1" fontAlgn="auto" latinLnBrk="0" hangingPunct="1">
              <a:lnSpc>
                <a:spcPct val="150000"/>
              </a:lnSpc>
              <a:spcBef>
                <a:spcPct val="0"/>
              </a:spcBef>
              <a:spcAft>
                <a:spcPts val="0"/>
              </a:spcAft>
              <a:buClrTx/>
              <a:buSzTx/>
              <a:buFont typeface="Wingdings" pitchFamily="2" charset="2"/>
              <a:buChar char="Ø"/>
              <a:tabLst/>
              <a:defRPr/>
            </a:pPr>
            <a:r>
              <a:rPr lang="ar-EG" sz="2300" b="1" cap="small" dirty="0">
                <a:solidFill>
                  <a:schemeClr val="tx1">
                    <a:lumMod val="50000"/>
                    <a:lumOff val="50000"/>
                  </a:schemeClr>
                </a:solidFill>
                <a:latin typeface="Andalus" pitchFamily="18" charset="-78"/>
                <a:ea typeface="+mj-ea"/>
                <a:cs typeface="AdvertisingBold" pitchFamily="2" charset="-78"/>
              </a:rPr>
              <a:t>يجوز الاتفاق على </a:t>
            </a:r>
            <a:r>
              <a:rPr lang="ar-EG" sz="2300" b="1" u="sng" cap="small" dirty="0">
                <a:solidFill>
                  <a:srgbClr val="003399"/>
                </a:solidFill>
                <a:latin typeface="Andalus" pitchFamily="18" charset="-78"/>
                <a:ea typeface="+mj-ea"/>
                <a:cs typeface="AdvertisingBold" pitchFamily="2" charset="-78"/>
              </a:rPr>
              <a:t>تحمل المدين تبعة القوة القاهرة </a:t>
            </a:r>
            <a:r>
              <a:rPr lang="ar-EG" sz="2300" b="1" cap="small" dirty="0">
                <a:solidFill>
                  <a:schemeClr val="tx1">
                    <a:lumMod val="50000"/>
                    <a:lumOff val="50000"/>
                  </a:schemeClr>
                </a:solidFill>
                <a:latin typeface="Andalus" pitchFamily="18" charset="-78"/>
                <a:ea typeface="+mj-ea"/>
                <a:cs typeface="AdvertisingBold" pitchFamily="2" charset="-78"/>
              </a:rPr>
              <a:t>والحادث المفاجئ.</a:t>
            </a:r>
          </a:p>
          <a:p>
            <a:pPr marL="403225" marR="0" lvl="0" indent="-403225" algn="r" defTabSz="914400" rtl="1" eaLnBrk="1" fontAlgn="auto" latinLnBrk="0" hangingPunct="1">
              <a:lnSpc>
                <a:spcPct val="150000"/>
              </a:lnSpc>
              <a:spcBef>
                <a:spcPct val="0"/>
              </a:spcBef>
              <a:spcAft>
                <a:spcPts val="0"/>
              </a:spcAft>
              <a:buClrTx/>
              <a:buSzTx/>
              <a:buFont typeface="Wingdings" pitchFamily="2" charset="2"/>
              <a:buChar char="Ø"/>
              <a:tabLst/>
              <a:defRPr/>
            </a:pPr>
            <a:r>
              <a:rPr lang="ar-EG" sz="2300" b="1" cap="small" dirty="0">
                <a:solidFill>
                  <a:schemeClr val="tx1">
                    <a:lumMod val="50000"/>
                    <a:lumOff val="50000"/>
                  </a:schemeClr>
                </a:solidFill>
                <a:latin typeface="Andalus" pitchFamily="18" charset="-78"/>
                <a:ea typeface="+mj-ea"/>
                <a:cs typeface="AdvertisingBold" pitchFamily="2" charset="-78"/>
              </a:rPr>
              <a:t>يجوز الاتفاق على </a:t>
            </a:r>
            <a:r>
              <a:rPr lang="ar-EG" sz="2300" b="1" u="sng" cap="small" dirty="0">
                <a:solidFill>
                  <a:srgbClr val="003399"/>
                </a:solidFill>
                <a:latin typeface="Andalus" pitchFamily="18" charset="-78"/>
                <a:ea typeface="+mj-ea"/>
                <a:cs typeface="AdvertisingBold" pitchFamily="2" charset="-78"/>
              </a:rPr>
              <a:t>إعفاء المدين </a:t>
            </a:r>
            <a:r>
              <a:rPr lang="ar-EG" sz="2300" b="1" cap="small" dirty="0">
                <a:solidFill>
                  <a:schemeClr val="tx1">
                    <a:lumMod val="50000"/>
                    <a:lumOff val="50000"/>
                  </a:schemeClr>
                </a:solidFill>
                <a:latin typeface="Andalus" pitchFamily="18" charset="-78"/>
                <a:ea typeface="+mj-ea"/>
                <a:cs typeface="AdvertisingBold" pitchFamily="2" charset="-78"/>
              </a:rPr>
              <a:t>من أية مسؤولية ناتجة عن </a:t>
            </a:r>
            <a:r>
              <a:rPr lang="ar-EG" sz="2300" b="1" u="sng" cap="small" dirty="0">
                <a:solidFill>
                  <a:srgbClr val="003399"/>
                </a:solidFill>
                <a:latin typeface="Andalus" pitchFamily="18" charset="-78"/>
                <a:ea typeface="+mj-ea"/>
                <a:cs typeface="AdvertisingBold" pitchFamily="2" charset="-78"/>
              </a:rPr>
              <a:t>الخطأ العقدي</a:t>
            </a:r>
            <a:r>
              <a:rPr lang="ar-EG" sz="2300" b="1" cap="small" dirty="0">
                <a:solidFill>
                  <a:srgbClr val="003399"/>
                </a:solidFill>
                <a:latin typeface="Andalus" pitchFamily="18" charset="-78"/>
                <a:ea typeface="+mj-ea"/>
                <a:cs typeface="AdvertisingBold" pitchFamily="2" charset="-78"/>
              </a:rPr>
              <a:t>.</a:t>
            </a:r>
          </a:p>
          <a:p>
            <a:pPr marL="403225" marR="0" lvl="0" indent="-403225" algn="r" defTabSz="914400" rtl="1" eaLnBrk="1" fontAlgn="auto" latinLnBrk="0" hangingPunct="1">
              <a:lnSpc>
                <a:spcPct val="150000"/>
              </a:lnSpc>
              <a:spcBef>
                <a:spcPct val="0"/>
              </a:spcBef>
              <a:spcAft>
                <a:spcPts val="0"/>
              </a:spcAft>
              <a:buClrTx/>
              <a:buSzTx/>
              <a:buFont typeface="Wingdings" pitchFamily="2" charset="2"/>
              <a:buChar char="Ø"/>
              <a:tabLst/>
              <a:defRPr/>
            </a:pPr>
            <a:r>
              <a:rPr lang="ar-EG" sz="2300" b="1" cap="small" dirty="0">
                <a:solidFill>
                  <a:srgbClr val="C00000"/>
                </a:solidFill>
                <a:latin typeface="Andalus" pitchFamily="18" charset="-78"/>
                <a:ea typeface="+mj-ea"/>
                <a:cs typeface="AdvertisingBold" pitchFamily="2" charset="-78"/>
              </a:rPr>
              <a:t>لا يجوز الاتفاق على إعفاء المدين </a:t>
            </a:r>
            <a:r>
              <a:rPr lang="ar-EG" sz="2300" b="1" cap="small" dirty="0">
                <a:solidFill>
                  <a:srgbClr val="003399"/>
                </a:solidFill>
                <a:latin typeface="Andalus" pitchFamily="18" charset="-78"/>
                <a:ea typeface="+mj-ea"/>
                <a:cs typeface="AdvertisingBold" pitchFamily="2" charset="-78"/>
              </a:rPr>
              <a:t>عن</a:t>
            </a:r>
            <a:r>
              <a:rPr lang="ar-EG" sz="2300" b="1" cap="small" dirty="0">
                <a:solidFill>
                  <a:schemeClr val="tx1">
                    <a:lumMod val="50000"/>
                    <a:lumOff val="50000"/>
                  </a:schemeClr>
                </a:solidFill>
                <a:latin typeface="Andalus" pitchFamily="18" charset="-78"/>
                <a:ea typeface="+mj-ea"/>
                <a:cs typeface="AdvertisingBold" pitchFamily="2" charset="-78"/>
              </a:rPr>
              <a:t> </a:t>
            </a:r>
            <a:r>
              <a:rPr lang="ar-EG" sz="2300" b="1" u="sng" cap="small" dirty="0">
                <a:solidFill>
                  <a:srgbClr val="003399"/>
                </a:solidFill>
                <a:latin typeface="Andalus" pitchFamily="18" charset="-78"/>
                <a:ea typeface="+mj-ea"/>
                <a:cs typeface="AdvertisingBold" pitchFamily="2" charset="-78"/>
              </a:rPr>
              <a:t>المسؤولية الناتجة عن غشه أو خطئه الجسيم</a:t>
            </a:r>
            <a:r>
              <a:rPr lang="ar-EG" sz="2300" b="1" cap="small" dirty="0">
                <a:solidFill>
                  <a:srgbClr val="003399"/>
                </a:solidFill>
                <a:latin typeface="Andalus" pitchFamily="18" charset="-78"/>
                <a:ea typeface="+mj-ea"/>
                <a:cs typeface="AdvertisingBold" pitchFamily="2" charset="-78"/>
              </a:rPr>
              <a:t> </a:t>
            </a:r>
            <a:r>
              <a:rPr lang="ar-EG" sz="2300" b="1" u="sng" cap="small" dirty="0">
                <a:solidFill>
                  <a:srgbClr val="003399"/>
                </a:solidFill>
                <a:latin typeface="Andalus" pitchFamily="18" charset="-78"/>
                <a:ea typeface="+mj-ea"/>
                <a:cs typeface="AdvertisingBold" pitchFamily="2" charset="-78"/>
              </a:rPr>
              <a:t>ويقع باطلا كل اتفاق على الإعفاء من المسؤولية عن العمل غير المشروع </a:t>
            </a:r>
            <a:r>
              <a:rPr lang="ar-EG" sz="2300" b="1" cap="small" dirty="0">
                <a:solidFill>
                  <a:srgbClr val="003399"/>
                </a:solidFill>
                <a:latin typeface="Andalus" pitchFamily="18" charset="-78"/>
                <a:ea typeface="+mj-ea"/>
                <a:cs typeface="AdvertisingBold" pitchFamily="2" charset="-78"/>
              </a:rPr>
              <a:t>	</a:t>
            </a:r>
          </a:p>
          <a:p>
            <a:pPr marR="0" lvl="0" algn="r" defTabSz="914400" rtl="1" eaLnBrk="1" fontAlgn="auto" latinLnBrk="0" hangingPunct="1">
              <a:lnSpc>
                <a:spcPct val="150000"/>
              </a:lnSpc>
              <a:spcBef>
                <a:spcPct val="0"/>
              </a:spcBef>
              <a:spcAft>
                <a:spcPts val="0"/>
              </a:spcAft>
              <a:buClrTx/>
              <a:buSzTx/>
              <a:buFontTx/>
              <a:buNone/>
              <a:tabLst/>
              <a:defRPr/>
            </a:pPr>
            <a:r>
              <a:rPr lang="ar-EG" sz="2300" b="1" cap="small" dirty="0">
                <a:solidFill>
                  <a:schemeClr val="tx1">
                    <a:lumMod val="50000"/>
                    <a:lumOff val="50000"/>
                  </a:schemeClr>
                </a:solidFill>
                <a:latin typeface="Andalus" pitchFamily="18" charset="-78"/>
                <a:ea typeface="+mj-ea"/>
                <a:cs typeface="AdvertisingBold" pitchFamily="2" charset="-78"/>
              </a:rPr>
              <a:t>	</a:t>
            </a:r>
          </a:p>
          <a:p>
            <a:pPr lvl="0" algn="just" defTabSz="273050" rtl="1">
              <a:lnSpc>
                <a:spcPct val="150000"/>
              </a:lnSpc>
              <a:spcBef>
                <a:spcPct val="0"/>
              </a:spcBef>
              <a:defRPr/>
            </a:pPr>
            <a:endParaRPr lang="ar-EG" sz="2300" b="1" dirty="0">
              <a:solidFill>
                <a:schemeClr val="tx1">
                  <a:lumMod val="50000"/>
                  <a:lumOff val="50000"/>
                </a:schemeClr>
              </a:solidFill>
              <a:cs typeface="AdvertisingBold" pitchFamily="2" charset="-78"/>
            </a:endParaRPr>
          </a:p>
          <a:p>
            <a:pPr lvl="0" algn="r" rtl="1">
              <a:lnSpc>
                <a:spcPct val="150000"/>
              </a:lnSpc>
              <a:spcBef>
                <a:spcPct val="0"/>
              </a:spcBef>
              <a:defRPr/>
            </a:pPr>
            <a:endParaRPr lang="ar-EG" sz="2300" b="1" dirty="0">
              <a:solidFill>
                <a:srgbClr val="003399"/>
              </a:solidFill>
              <a:cs typeface="AdvertisingBold" pitchFamily="2" charset="-78"/>
            </a:endParaRPr>
          </a:p>
          <a:p>
            <a:pPr lvl="0" algn="r" rtl="1">
              <a:lnSpc>
                <a:spcPct val="150000"/>
              </a:lnSpc>
              <a:spcBef>
                <a:spcPct val="0"/>
              </a:spcBef>
              <a:defRPr/>
            </a:pPr>
            <a:endParaRPr lang="ar-EG" sz="2300" b="1" dirty="0">
              <a:solidFill>
                <a:srgbClr val="003399"/>
              </a:solidFill>
              <a:cs typeface="AdvertisingBold" pitchFamily="2" charset="-78"/>
            </a:endParaRPr>
          </a:p>
          <a:p>
            <a:pPr lvl="0" algn="r" rtl="1">
              <a:lnSpc>
                <a:spcPct val="150000"/>
              </a:lnSpc>
              <a:spcBef>
                <a:spcPct val="0"/>
              </a:spcBef>
              <a:defRPr/>
            </a:pPr>
            <a:endParaRPr lang="ar-EG" sz="2300" b="1" dirty="0">
              <a:solidFill>
                <a:srgbClr val="003399"/>
              </a:solidFill>
              <a:cs typeface="AdvertisingBold" pitchFamily="2" charset="-78"/>
            </a:endParaRPr>
          </a:p>
          <a:p>
            <a:pPr lvl="0" algn="r" rtl="1">
              <a:lnSpc>
                <a:spcPct val="150000"/>
              </a:lnSpc>
              <a:spcBef>
                <a:spcPct val="0"/>
              </a:spcBef>
              <a:defRPr/>
            </a:pPr>
            <a:endParaRPr lang="ar-EG" sz="2300" b="1" dirty="0">
              <a:solidFill>
                <a:schemeClr val="tx1">
                  <a:lumMod val="50000"/>
                  <a:lumOff val="50000"/>
                </a:schemeClr>
              </a:solidFill>
              <a:cs typeface="AdvertisingBold" pitchFamily="2" charset="-78"/>
            </a:endParaRPr>
          </a:p>
          <a:p>
            <a:pPr marL="808038" lvl="0" algn="r" rtl="1">
              <a:lnSpc>
                <a:spcPct val="150000"/>
              </a:lnSpc>
              <a:spcBef>
                <a:spcPct val="0"/>
              </a:spcBef>
              <a:defRPr/>
            </a:pPr>
            <a:endParaRPr lang="en-GB" sz="2300" b="1" dirty="0">
              <a:solidFill>
                <a:schemeClr val="tx1">
                  <a:lumMod val="50000"/>
                  <a:lumOff val="50000"/>
                </a:schemeClr>
              </a:solidFill>
              <a:cs typeface="AdvertisingBold" pitchFamily="2" charset="-78"/>
            </a:endParaRPr>
          </a:p>
        </p:txBody>
      </p:sp>
      <p:sp>
        <p:nvSpPr>
          <p:cNvPr id="2" name="Title 1">
            <a:extLst>
              <a:ext uri="{FF2B5EF4-FFF2-40B4-BE49-F238E27FC236}">
                <a16:creationId xmlns:a16="http://schemas.microsoft.com/office/drawing/2014/main" id="{7A7CBB93-F12D-B63C-D7D2-7B0E6E38A271}"/>
              </a:ext>
            </a:extLst>
          </p:cNvPr>
          <p:cNvSpPr txBox="1">
            <a:spLocks/>
          </p:cNvSpPr>
          <p:nvPr/>
        </p:nvSpPr>
        <p:spPr>
          <a:xfrm>
            <a:off x="1187624" y="44624"/>
            <a:ext cx="7593571" cy="72007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anchor="t">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r"/>
            <a:r>
              <a:rPr lang="ar-EG" sz="2500" dirty="0">
                <a:solidFill>
                  <a:schemeClr val="bg1">
                    <a:lumMod val="85000"/>
                  </a:schemeClr>
                </a:solidFill>
                <a:latin typeface="Sakkal Majalla" panose="02000000000000000000" pitchFamily="2" charset="-78"/>
                <a:cs typeface="AdvertisingBold" pitchFamily="2" charset="-78"/>
              </a:rPr>
              <a:t>دورة القانون والعقود المتقدمة</a:t>
            </a:r>
            <a:endParaRPr lang="en-GB" sz="2500" dirty="0">
              <a:solidFill>
                <a:schemeClr val="bg1">
                  <a:lumMod val="85000"/>
                </a:schemeClr>
              </a:solidFill>
              <a:latin typeface="Sakkal Majalla" panose="02000000000000000000" pitchFamily="2" charset="-78"/>
              <a:cs typeface="AdvertisingBold" pitchFamily="2" charset="-78"/>
            </a:endParaRPr>
          </a:p>
        </p:txBody>
      </p:sp>
    </p:spTree>
    <p:extLst>
      <p:ext uri="{BB962C8B-B14F-4D97-AF65-F5344CB8AC3E}">
        <p14:creationId xmlns:p14="http://schemas.microsoft.com/office/powerpoint/2010/main" val="894421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967BBDE-6BCF-CCD0-9633-D9B558C9117D}"/>
              </a:ext>
            </a:extLst>
          </p:cNvPr>
          <p:cNvSpPr txBox="1">
            <a:spLocks/>
          </p:cNvSpPr>
          <p:nvPr/>
        </p:nvSpPr>
        <p:spPr>
          <a:xfrm>
            <a:off x="288032" y="548680"/>
            <a:ext cx="8172400" cy="6048672"/>
          </a:xfrm>
          <a:prstGeom prst="rect">
            <a:avLst/>
          </a:prstGeom>
          <a:ln>
            <a:noFill/>
          </a:ln>
          <a:effectLst/>
        </p:spPr>
        <p:txBody>
          <a:bodyPr vert="horz" anchor="t">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EG" sz="2100" u="sng" cap="small" dirty="0">
                <a:solidFill>
                  <a:schemeClr val="bg2">
                    <a:lumMod val="50000"/>
                  </a:schemeClr>
                </a:solidFill>
                <a:latin typeface="Andalus" pitchFamily="18" charset="-78"/>
                <a:ea typeface="+mj-ea"/>
                <a:cs typeface="AdvertisingBold" pitchFamily="2" charset="-78"/>
              </a:rPr>
              <a:t>تنفيذ العــــــقد</a:t>
            </a:r>
          </a:p>
          <a:p>
            <a:pPr marL="0" marR="0" lvl="0" indent="0" algn="r" defTabSz="914400" rtl="1" eaLnBrk="1" fontAlgn="auto" latinLnBrk="0" hangingPunct="1">
              <a:lnSpc>
                <a:spcPct val="100000"/>
              </a:lnSpc>
              <a:spcBef>
                <a:spcPct val="0"/>
              </a:spcBef>
              <a:spcAft>
                <a:spcPts val="0"/>
              </a:spcAft>
              <a:buClrTx/>
              <a:buSzTx/>
              <a:buFontTx/>
              <a:buNone/>
              <a:tabLst/>
              <a:defRPr/>
            </a:pPr>
            <a:endParaRPr lang="ar-EG" sz="2100" u="sng" cap="small" dirty="0">
              <a:solidFill>
                <a:schemeClr val="bg2">
                  <a:lumMod val="50000"/>
                </a:schemeClr>
              </a:solidFill>
              <a:latin typeface="Andalus" pitchFamily="18" charset="-78"/>
              <a:ea typeface="+mj-ea"/>
              <a:cs typeface="AdvertisingBold" pitchFamily="2" charset="-78"/>
            </a:endParaRPr>
          </a:p>
          <a:p>
            <a:pPr marR="0" lvl="0" algn="r" defTabSz="914400" rtl="1" eaLnBrk="1" fontAlgn="auto" latinLnBrk="0" hangingPunct="1">
              <a:lnSpc>
                <a:spcPct val="100000"/>
              </a:lnSpc>
              <a:spcBef>
                <a:spcPct val="0"/>
              </a:spcBef>
              <a:spcAft>
                <a:spcPts val="0"/>
              </a:spcAft>
              <a:buClrTx/>
              <a:buSzTx/>
              <a:buFontTx/>
              <a:buNone/>
              <a:tabLst/>
              <a:defRPr/>
            </a:pPr>
            <a:r>
              <a:rPr lang="ar-EG" sz="2400" b="1" cap="small" dirty="0">
                <a:solidFill>
                  <a:srgbClr val="003399"/>
                </a:solidFill>
                <a:latin typeface="Andalus" pitchFamily="18" charset="-78"/>
                <a:ea typeface="+mj-ea"/>
                <a:cs typeface="AdvertisingBold" pitchFamily="2" charset="-78"/>
              </a:rPr>
              <a:t>”لا يستحق التعويض إلا بعد إعذار المدين، </a:t>
            </a:r>
            <a:r>
              <a:rPr lang="ar-EG" sz="2400" b="1" u="sng" cap="small" dirty="0">
                <a:solidFill>
                  <a:srgbClr val="003399"/>
                </a:solidFill>
                <a:latin typeface="Andalus" pitchFamily="18" charset="-78"/>
                <a:ea typeface="+mj-ea"/>
                <a:cs typeface="AdvertisingBold" pitchFamily="2" charset="-78"/>
              </a:rPr>
              <a:t>مالم ينص على غير ذلك</a:t>
            </a:r>
            <a:r>
              <a:rPr lang="ar-EG" sz="2400" b="1" cap="small" dirty="0">
                <a:solidFill>
                  <a:srgbClr val="003399"/>
                </a:solidFill>
                <a:latin typeface="Andalus" pitchFamily="18" charset="-78"/>
                <a:ea typeface="+mj-ea"/>
                <a:cs typeface="AdvertisingBold" pitchFamily="2" charset="-78"/>
              </a:rPr>
              <a:t>“ [م218].</a:t>
            </a:r>
          </a:p>
          <a:p>
            <a:pPr marR="0" lvl="0" algn="ctr" defTabSz="914400" rtl="1" eaLnBrk="1" fontAlgn="auto" latinLnBrk="0" hangingPunct="1">
              <a:lnSpc>
                <a:spcPct val="100000"/>
              </a:lnSpc>
              <a:spcBef>
                <a:spcPct val="0"/>
              </a:spcBef>
              <a:spcAft>
                <a:spcPts val="0"/>
              </a:spcAft>
              <a:buClrTx/>
              <a:buSzTx/>
              <a:buFontTx/>
              <a:buNone/>
              <a:tabLst/>
              <a:defRPr/>
            </a:pPr>
            <a:endParaRPr lang="ar-EG" sz="1500" b="1" u="sng" cap="small" dirty="0">
              <a:solidFill>
                <a:schemeClr val="bg2">
                  <a:lumMod val="50000"/>
                </a:schemeClr>
              </a:solidFill>
              <a:latin typeface="Andalus" pitchFamily="18" charset="-78"/>
              <a:ea typeface="+mj-ea"/>
              <a:cs typeface="AdvertisingBold" pitchFamily="2" charset="-78"/>
            </a:endParaRPr>
          </a:p>
          <a:p>
            <a:pPr marR="0" lvl="0" algn="ctr" defTabSz="914400" rtl="1" eaLnBrk="1" fontAlgn="auto" latinLnBrk="0" hangingPunct="1">
              <a:lnSpc>
                <a:spcPct val="100000"/>
              </a:lnSpc>
              <a:spcBef>
                <a:spcPct val="0"/>
              </a:spcBef>
              <a:spcAft>
                <a:spcPts val="0"/>
              </a:spcAft>
              <a:buClrTx/>
              <a:buSzTx/>
              <a:buFontTx/>
              <a:buNone/>
              <a:tabLst/>
              <a:defRPr/>
            </a:pPr>
            <a:r>
              <a:rPr lang="ar-EG" sz="2100" b="1" u="sng" cap="small" dirty="0">
                <a:solidFill>
                  <a:schemeClr val="bg2">
                    <a:lumMod val="50000"/>
                  </a:schemeClr>
                </a:solidFill>
                <a:latin typeface="Andalus" pitchFamily="18" charset="-78"/>
                <a:ea typeface="+mj-ea"/>
                <a:cs typeface="AdvertisingBold" pitchFamily="2" charset="-78"/>
              </a:rPr>
              <a:t>سؤال: </a:t>
            </a:r>
            <a:r>
              <a:rPr lang="ar-EG" sz="2100" b="1" cap="small" dirty="0">
                <a:solidFill>
                  <a:schemeClr val="bg2">
                    <a:lumMod val="50000"/>
                  </a:schemeClr>
                </a:solidFill>
                <a:latin typeface="Andalus" pitchFamily="18" charset="-78"/>
                <a:ea typeface="+mj-ea"/>
                <a:cs typeface="AdvertisingBold" pitchFamily="2" charset="-78"/>
              </a:rPr>
              <a:t>ما هو الإعذار؟</a:t>
            </a:r>
          </a:p>
          <a:p>
            <a:pPr marR="0" lvl="0" algn="ctr" defTabSz="914400" rtl="1" eaLnBrk="1" fontAlgn="auto" latinLnBrk="0" hangingPunct="1">
              <a:lnSpc>
                <a:spcPct val="100000"/>
              </a:lnSpc>
              <a:spcBef>
                <a:spcPct val="0"/>
              </a:spcBef>
              <a:spcAft>
                <a:spcPts val="0"/>
              </a:spcAft>
              <a:buClrTx/>
              <a:buSzTx/>
              <a:buFontTx/>
              <a:buNone/>
              <a:tabLst/>
              <a:defRPr/>
            </a:pPr>
            <a:r>
              <a:rPr lang="ar-EG" sz="2100" b="1" cap="small" dirty="0">
                <a:solidFill>
                  <a:schemeClr val="bg2">
                    <a:lumMod val="50000"/>
                  </a:schemeClr>
                </a:solidFill>
                <a:latin typeface="Andalus" pitchFamily="18" charset="-78"/>
                <a:ea typeface="+mj-ea"/>
                <a:cs typeface="AdvertisingBold" pitchFamily="2" charset="-78"/>
              </a:rPr>
              <a:t>ما الذي يترتب على عدم الإعذار؟ - ما هي كيفية الإعذار؟</a:t>
            </a:r>
          </a:p>
          <a:p>
            <a:pPr marR="0" lvl="0" algn="ctr" defTabSz="914400" rtl="1" eaLnBrk="1" fontAlgn="auto" latinLnBrk="0" hangingPunct="1">
              <a:lnSpc>
                <a:spcPct val="100000"/>
              </a:lnSpc>
              <a:spcBef>
                <a:spcPct val="0"/>
              </a:spcBef>
              <a:spcAft>
                <a:spcPts val="0"/>
              </a:spcAft>
              <a:buClrTx/>
              <a:buSzTx/>
              <a:buFontTx/>
              <a:buNone/>
              <a:tabLst/>
              <a:defRPr/>
            </a:pPr>
            <a:endParaRPr lang="ar-EG" sz="2100" b="1" u="sng" cap="small" dirty="0">
              <a:solidFill>
                <a:schemeClr val="bg2">
                  <a:lumMod val="50000"/>
                </a:schemeClr>
              </a:solidFill>
              <a:latin typeface="Andalus" pitchFamily="18" charset="-78"/>
              <a:ea typeface="+mj-ea"/>
              <a:cs typeface="AdvertisingBold" pitchFamily="2" charset="-78"/>
            </a:endParaRPr>
          </a:p>
          <a:p>
            <a:pPr algn="r" rtl="1"/>
            <a:r>
              <a:rPr lang="ar-EG" sz="2100" b="1" cap="small" dirty="0">
                <a:solidFill>
                  <a:srgbClr val="003399"/>
                </a:solidFill>
                <a:latin typeface="Andalus" pitchFamily="18" charset="-78"/>
                <a:ea typeface="+mj-ea"/>
                <a:cs typeface="AdvertisingBold" pitchFamily="2" charset="-78"/>
              </a:rPr>
              <a:t>”لا ضرورة لإعذار المدين في الحالات الآتية:</a:t>
            </a:r>
          </a:p>
          <a:p>
            <a:pPr algn="r" rtl="1">
              <a:lnSpc>
                <a:spcPct val="150000"/>
              </a:lnSpc>
            </a:pPr>
            <a:r>
              <a:rPr lang="ar-EG" sz="2100" b="1" cap="small" dirty="0">
                <a:solidFill>
                  <a:srgbClr val="003399"/>
                </a:solidFill>
                <a:latin typeface="Andalus" pitchFamily="18" charset="-78"/>
                <a:ea typeface="+mj-ea"/>
                <a:cs typeface="AdvertisingBold" pitchFamily="2" charset="-78"/>
              </a:rPr>
              <a:t>( أ ) إذا أصبح تنفيذ الالتزام </a:t>
            </a:r>
            <a:r>
              <a:rPr lang="ar-EG" sz="2100" b="1" u="sng" cap="small" dirty="0">
                <a:solidFill>
                  <a:srgbClr val="003399"/>
                </a:solidFill>
                <a:latin typeface="Andalus" pitchFamily="18" charset="-78"/>
                <a:ea typeface="+mj-ea"/>
                <a:cs typeface="AdvertisingBold" pitchFamily="2" charset="-78"/>
              </a:rPr>
              <a:t>غير ممكن أو غير مجد </a:t>
            </a:r>
            <a:r>
              <a:rPr lang="ar-EG" sz="2100" b="1" u="sng" cap="small" dirty="0">
                <a:solidFill>
                  <a:schemeClr val="bg2">
                    <a:lumMod val="50000"/>
                  </a:schemeClr>
                </a:solidFill>
                <a:latin typeface="Andalus" pitchFamily="18" charset="-78"/>
                <a:ea typeface="+mj-ea"/>
                <a:cs typeface="AdvertisingBold" pitchFamily="2" charset="-78"/>
              </a:rPr>
              <a:t>بفعل المدين</a:t>
            </a:r>
            <a:r>
              <a:rPr lang="ar-EG" sz="2100" b="1" cap="small" dirty="0">
                <a:solidFill>
                  <a:srgbClr val="003399"/>
                </a:solidFill>
                <a:latin typeface="Andalus" pitchFamily="18" charset="-78"/>
                <a:ea typeface="+mj-ea"/>
                <a:cs typeface="AdvertisingBold" pitchFamily="2" charset="-78"/>
              </a:rPr>
              <a:t>.</a:t>
            </a:r>
          </a:p>
          <a:p>
            <a:pPr algn="r" rtl="1">
              <a:lnSpc>
                <a:spcPct val="150000"/>
              </a:lnSpc>
            </a:pPr>
            <a:r>
              <a:rPr lang="ar-EG" sz="2100" b="1" cap="small" dirty="0">
                <a:solidFill>
                  <a:srgbClr val="003399"/>
                </a:solidFill>
                <a:latin typeface="Andalus" pitchFamily="18" charset="-78"/>
                <a:ea typeface="+mj-ea"/>
                <a:cs typeface="AdvertisingBold" pitchFamily="2" charset="-78"/>
              </a:rPr>
              <a:t>( ب ) إذا كان محل الالتزام تعويضا ترتب على </a:t>
            </a:r>
            <a:r>
              <a:rPr lang="ar-EG" sz="2100" b="1" cap="small" dirty="0">
                <a:solidFill>
                  <a:schemeClr val="bg2">
                    <a:lumMod val="50000"/>
                  </a:schemeClr>
                </a:solidFill>
                <a:latin typeface="Andalus" pitchFamily="18" charset="-78"/>
                <a:ea typeface="+mj-ea"/>
                <a:cs typeface="AdvertisingBold" pitchFamily="2" charset="-78"/>
              </a:rPr>
              <a:t>عمل غير مشروع.</a:t>
            </a:r>
          </a:p>
          <a:p>
            <a:pPr algn="r" rtl="1">
              <a:lnSpc>
                <a:spcPct val="150000"/>
              </a:lnSpc>
            </a:pPr>
            <a:r>
              <a:rPr lang="ar-EG" sz="2100" b="1" cap="small" dirty="0">
                <a:solidFill>
                  <a:srgbClr val="003399"/>
                </a:solidFill>
                <a:latin typeface="Andalus" pitchFamily="18" charset="-78"/>
                <a:ea typeface="+mj-ea"/>
                <a:cs typeface="AdvertisingBold" pitchFamily="2" charset="-78"/>
              </a:rPr>
              <a:t>(ج) إذا كان محل الالتزام رد شيء يعلم المدين أنه </a:t>
            </a:r>
            <a:r>
              <a:rPr lang="ar-EG" sz="2100" b="1" cap="small" dirty="0">
                <a:solidFill>
                  <a:schemeClr val="bg2">
                    <a:lumMod val="50000"/>
                  </a:schemeClr>
                </a:solidFill>
                <a:latin typeface="Andalus" pitchFamily="18" charset="-78"/>
                <a:ea typeface="+mj-ea"/>
                <a:cs typeface="AdvertisingBold" pitchFamily="2" charset="-78"/>
              </a:rPr>
              <a:t>مسروق أو شيء تسلمه دون حق وهو عالم بذلك.</a:t>
            </a:r>
          </a:p>
          <a:p>
            <a:pPr algn="r" rtl="1">
              <a:lnSpc>
                <a:spcPct val="150000"/>
              </a:lnSpc>
            </a:pPr>
            <a:r>
              <a:rPr lang="ar-EG" sz="2100" b="1" cap="small" dirty="0">
                <a:solidFill>
                  <a:srgbClr val="003399"/>
                </a:solidFill>
                <a:latin typeface="Andalus" pitchFamily="18" charset="-78"/>
                <a:ea typeface="+mj-ea"/>
                <a:cs typeface="AdvertisingBold" pitchFamily="2" charset="-78"/>
              </a:rPr>
              <a:t>( د ) إذا </a:t>
            </a:r>
            <a:r>
              <a:rPr lang="ar-EG" sz="2100" b="1" u="sng" cap="small" dirty="0">
                <a:solidFill>
                  <a:schemeClr val="bg2">
                    <a:lumMod val="50000"/>
                  </a:schemeClr>
                </a:solidFill>
                <a:latin typeface="Andalus" pitchFamily="18" charset="-78"/>
                <a:ea typeface="+mj-ea"/>
                <a:cs typeface="AdvertisingBold" pitchFamily="2" charset="-78"/>
              </a:rPr>
              <a:t>صرح المدين كتابة </a:t>
            </a:r>
            <a:r>
              <a:rPr lang="ar-EG" sz="2100" b="1" cap="small" dirty="0">
                <a:solidFill>
                  <a:srgbClr val="003399"/>
                </a:solidFill>
                <a:latin typeface="Andalus" pitchFamily="18" charset="-78"/>
                <a:ea typeface="+mj-ea"/>
                <a:cs typeface="AdvertisingBold" pitchFamily="2" charset="-78"/>
              </a:rPr>
              <a:t>أنه لا يريد القيام بالتزامه.“ [م 220]</a:t>
            </a:r>
          </a:p>
          <a:p>
            <a:pPr marL="723900" algn="r" rtl="1">
              <a:buFont typeface="Wingdings" pitchFamily="2" charset="2"/>
              <a:buChar char="Ø"/>
            </a:pPr>
            <a:r>
              <a:rPr lang="ar-EG" sz="2100" b="1" cap="small" dirty="0">
                <a:solidFill>
                  <a:srgbClr val="003399"/>
                </a:solidFill>
                <a:latin typeface="Andalus" pitchFamily="18" charset="-78"/>
                <a:ea typeface="+mj-ea"/>
                <a:cs typeface="AdvertisingBold" pitchFamily="2" charset="-78"/>
              </a:rPr>
              <a:t>لا </a:t>
            </a:r>
            <a:r>
              <a:rPr lang="ar-EG" sz="2100" b="1" u="sng" cap="small" dirty="0">
                <a:solidFill>
                  <a:srgbClr val="003399"/>
                </a:solidFill>
                <a:latin typeface="Andalus" pitchFamily="18" charset="-78"/>
                <a:ea typeface="+mj-ea"/>
                <a:cs typeface="AdvertisingBold" pitchFamily="2" charset="-78"/>
              </a:rPr>
              <a:t>يُغني عن الإعذار أن يكون التعويض مقدرًا في العقد </a:t>
            </a:r>
            <a:r>
              <a:rPr lang="ar-EG" sz="2100" b="1" cap="small" dirty="0">
                <a:solidFill>
                  <a:srgbClr val="003399"/>
                </a:solidFill>
                <a:latin typeface="Andalus" pitchFamily="18" charset="-78"/>
                <a:ea typeface="+mj-ea"/>
                <a:cs typeface="AdvertisingBold" pitchFamily="2" charset="-78"/>
              </a:rPr>
              <a:t>أو يكون حل أجل الوفاء وتأخر المدين بالفعل.</a:t>
            </a:r>
          </a:p>
          <a:p>
            <a:pPr marL="723900" algn="r" rtl="1">
              <a:buFont typeface="Wingdings" pitchFamily="2" charset="2"/>
              <a:buChar char="Ø"/>
            </a:pPr>
            <a:r>
              <a:rPr lang="ar-EG" sz="2100" b="1" cap="small" dirty="0">
                <a:solidFill>
                  <a:srgbClr val="003399"/>
                </a:solidFill>
                <a:latin typeface="Andalus" pitchFamily="18" charset="-78"/>
                <a:ea typeface="+mj-ea"/>
                <a:cs typeface="AdvertisingBold" pitchFamily="2" charset="-78"/>
              </a:rPr>
              <a:t>يجوز الاتفاق على عدم وجوب الإعذار [م 219].</a:t>
            </a:r>
          </a:p>
          <a:p>
            <a:pPr marR="0" lvl="0" algn="r" defTabSz="914400" rtl="1" eaLnBrk="1" fontAlgn="auto" latinLnBrk="0" hangingPunct="1">
              <a:lnSpc>
                <a:spcPct val="100000"/>
              </a:lnSpc>
              <a:spcBef>
                <a:spcPct val="0"/>
              </a:spcBef>
              <a:spcAft>
                <a:spcPts val="0"/>
              </a:spcAft>
              <a:buClrTx/>
              <a:buSzTx/>
              <a:buFontTx/>
              <a:buNone/>
              <a:tabLst/>
              <a:defRPr/>
            </a:pPr>
            <a:r>
              <a:rPr lang="ar-EG" sz="2100" b="1" cap="small" dirty="0">
                <a:solidFill>
                  <a:srgbClr val="003399"/>
                </a:solidFill>
                <a:latin typeface="Andalus" pitchFamily="18" charset="-78"/>
                <a:ea typeface="+mj-ea"/>
                <a:cs typeface="AdvertisingBold" pitchFamily="2" charset="-78"/>
              </a:rPr>
              <a:t>	</a:t>
            </a:r>
          </a:p>
          <a:p>
            <a:pPr lvl="0" algn="just" defTabSz="273050" rtl="1">
              <a:spcBef>
                <a:spcPct val="0"/>
              </a:spcBef>
              <a:defRPr/>
            </a:pPr>
            <a:endParaRPr lang="ar-EG" sz="2100" b="1" dirty="0">
              <a:solidFill>
                <a:schemeClr val="tx1">
                  <a:lumMod val="50000"/>
                  <a:lumOff val="50000"/>
                </a:schemeClr>
              </a:solidFill>
              <a:cs typeface="AdvertisingBold" pitchFamily="2" charset="-78"/>
            </a:endParaRPr>
          </a:p>
          <a:p>
            <a:pPr lvl="0" algn="r" rtl="1">
              <a:spcBef>
                <a:spcPct val="0"/>
              </a:spcBef>
              <a:defRPr/>
            </a:pPr>
            <a:endParaRPr lang="ar-EG" sz="2100" b="1" dirty="0">
              <a:solidFill>
                <a:srgbClr val="003399"/>
              </a:solidFill>
              <a:cs typeface="AdvertisingBold" pitchFamily="2" charset="-78"/>
            </a:endParaRPr>
          </a:p>
          <a:p>
            <a:pPr lvl="0" algn="r" rtl="1">
              <a:spcBef>
                <a:spcPct val="0"/>
              </a:spcBef>
              <a:defRPr/>
            </a:pPr>
            <a:endParaRPr lang="ar-EG" sz="2100" b="1" dirty="0">
              <a:solidFill>
                <a:srgbClr val="003399"/>
              </a:solidFill>
              <a:cs typeface="AdvertisingBold" pitchFamily="2" charset="-78"/>
            </a:endParaRPr>
          </a:p>
          <a:p>
            <a:pPr lvl="0" algn="r" rtl="1">
              <a:spcBef>
                <a:spcPct val="0"/>
              </a:spcBef>
              <a:defRPr/>
            </a:pPr>
            <a:endParaRPr lang="ar-EG" sz="2100" b="1" dirty="0">
              <a:solidFill>
                <a:srgbClr val="003399"/>
              </a:solidFill>
              <a:cs typeface="AdvertisingBold" pitchFamily="2" charset="-78"/>
            </a:endParaRPr>
          </a:p>
          <a:p>
            <a:pPr lvl="0" algn="r" rtl="1">
              <a:spcBef>
                <a:spcPct val="0"/>
              </a:spcBef>
              <a:defRPr/>
            </a:pPr>
            <a:endParaRPr lang="ar-EG" sz="2100" b="1" dirty="0">
              <a:solidFill>
                <a:schemeClr val="tx1">
                  <a:lumMod val="50000"/>
                  <a:lumOff val="50000"/>
                </a:schemeClr>
              </a:solidFill>
              <a:cs typeface="AdvertisingBold" pitchFamily="2" charset="-78"/>
            </a:endParaRPr>
          </a:p>
          <a:p>
            <a:pPr marL="808038" lvl="0" algn="r" rtl="1">
              <a:spcBef>
                <a:spcPct val="0"/>
              </a:spcBef>
              <a:defRPr/>
            </a:pPr>
            <a:endParaRPr lang="en-GB" sz="2100" b="1" dirty="0">
              <a:solidFill>
                <a:schemeClr val="tx1">
                  <a:lumMod val="50000"/>
                  <a:lumOff val="50000"/>
                </a:schemeClr>
              </a:solidFill>
              <a:cs typeface="AdvertisingBold" pitchFamily="2" charset="-78"/>
            </a:endParaRPr>
          </a:p>
        </p:txBody>
      </p:sp>
      <p:sp>
        <p:nvSpPr>
          <p:cNvPr id="2" name="Title 1">
            <a:extLst>
              <a:ext uri="{FF2B5EF4-FFF2-40B4-BE49-F238E27FC236}">
                <a16:creationId xmlns:a16="http://schemas.microsoft.com/office/drawing/2014/main" id="{D9EA5BC4-FEBE-1280-C850-5CBE94057648}"/>
              </a:ext>
            </a:extLst>
          </p:cNvPr>
          <p:cNvSpPr txBox="1">
            <a:spLocks/>
          </p:cNvSpPr>
          <p:nvPr/>
        </p:nvSpPr>
        <p:spPr>
          <a:xfrm>
            <a:off x="1187624" y="44624"/>
            <a:ext cx="7593571" cy="72007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anchor="t">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r"/>
            <a:r>
              <a:rPr lang="ar-EG" sz="2500" dirty="0">
                <a:solidFill>
                  <a:schemeClr val="bg1">
                    <a:lumMod val="85000"/>
                  </a:schemeClr>
                </a:solidFill>
                <a:latin typeface="Sakkal Majalla" panose="02000000000000000000" pitchFamily="2" charset="-78"/>
                <a:cs typeface="AdvertisingBold" pitchFamily="2" charset="-78"/>
              </a:rPr>
              <a:t>دورة القانون والعقود المتقدمة</a:t>
            </a:r>
            <a:endParaRPr lang="en-GB" sz="2500" dirty="0">
              <a:solidFill>
                <a:schemeClr val="bg1">
                  <a:lumMod val="85000"/>
                </a:schemeClr>
              </a:solidFill>
              <a:latin typeface="Sakkal Majalla" panose="02000000000000000000" pitchFamily="2" charset="-78"/>
              <a:cs typeface="AdvertisingBold" pitchFamily="2" charset="-7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16396ED-6758-4350-0852-5CE5EE27CB6B}"/>
              </a:ext>
            </a:extLst>
          </p:cNvPr>
          <p:cNvSpPr txBox="1">
            <a:spLocks/>
          </p:cNvSpPr>
          <p:nvPr/>
        </p:nvSpPr>
        <p:spPr>
          <a:xfrm>
            <a:off x="547936" y="548680"/>
            <a:ext cx="7776864" cy="6048672"/>
          </a:xfrm>
          <a:prstGeom prst="rect">
            <a:avLst/>
          </a:prstGeom>
          <a:ln>
            <a:noFill/>
          </a:ln>
          <a:effectLst/>
        </p:spPr>
        <p:txBody>
          <a:bodyPr vert="horz" anchor="t">
            <a:noAutofit/>
          </a:bodyPr>
          <a:lstStyle/>
          <a:p>
            <a:pPr algn="ctr" rtl="1">
              <a:lnSpc>
                <a:spcPct val="150000"/>
              </a:lnSpc>
              <a:spcBef>
                <a:spcPct val="0"/>
              </a:spcBef>
              <a:defRPr/>
            </a:pPr>
            <a:r>
              <a:rPr lang="ar-EG" sz="2300" u="sng" cap="small" dirty="0">
                <a:solidFill>
                  <a:schemeClr val="bg2">
                    <a:lumMod val="50000"/>
                  </a:schemeClr>
                </a:solidFill>
                <a:latin typeface="Andalus" pitchFamily="18" charset="-78"/>
                <a:ea typeface="+mj-ea"/>
                <a:cs typeface="AdvertisingBold" pitchFamily="2" charset="-78"/>
              </a:rPr>
              <a:t>تنفيذ العــــــقد</a:t>
            </a:r>
          </a:p>
          <a:p>
            <a:pPr algn="ctr" rtl="1">
              <a:spcBef>
                <a:spcPct val="0"/>
              </a:spcBef>
              <a:defRPr/>
            </a:pPr>
            <a:endParaRPr lang="ar-EG" u="sng" cap="small" dirty="0">
              <a:solidFill>
                <a:schemeClr val="bg2">
                  <a:lumMod val="50000"/>
                </a:schemeClr>
              </a:solidFill>
              <a:latin typeface="Andalus" pitchFamily="18" charset="-78"/>
              <a:ea typeface="+mj-ea"/>
              <a:cs typeface="AdvertisingBold" pitchFamily="2" charset="-78"/>
            </a:endParaRPr>
          </a:p>
          <a:p>
            <a:pPr lvl="0" algn="r" rtl="1">
              <a:lnSpc>
                <a:spcPct val="150000"/>
              </a:lnSpc>
              <a:spcBef>
                <a:spcPct val="0"/>
              </a:spcBef>
              <a:defRPr/>
            </a:pPr>
            <a:r>
              <a:rPr lang="ar-EG" sz="2300" b="1" dirty="0">
                <a:solidFill>
                  <a:srgbClr val="003399"/>
                </a:solidFill>
                <a:cs typeface="AdvertisingBold" pitchFamily="2" charset="-78"/>
              </a:rPr>
              <a:t>ينشأ عن العقد مجموعة من </a:t>
            </a:r>
            <a:r>
              <a:rPr lang="ar-EG" sz="2300" b="1" dirty="0">
                <a:solidFill>
                  <a:srgbClr val="C00000"/>
                </a:solidFill>
                <a:cs typeface="AdvertisingBold" pitchFamily="2" charset="-78"/>
              </a:rPr>
              <a:t>الحقوق</a:t>
            </a:r>
            <a:r>
              <a:rPr lang="ar-EG" sz="2300" b="1" dirty="0">
                <a:solidFill>
                  <a:srgbClr val="003399"/>
                </a:solidFill>
                <a:cs typeface="AdvertisingBold" pitchFamily="2" charset="-78"/>
              </a:rPr>
              <a:t> </a:t>
            </a:r>
            <a:r>
              <a:rPr lang="ar-EG" sz="2300" b="1" dirty="0">
                <a:solidFill>
                  <a:srgbClr val="C00000"/>
                </a:solidFill>
                <a:cs typeface="AdvertisingBold" pitchFamily="2" charset="-78"/>
              </a:rPr>
              <a:t>والواجبات</a:t>
            </a:r>
            <a:r>
              <a:rPr lang="ar-EG" sz="2300" b="1" dirty="0">
                <a:solidFill>
                  <a:srgbClr val="003399"/>
                </a:solidFill>
                <a:cs typeface="AdvertisingBold" pitchFamily="2" charset="-78"/>
              </a:rPr>
              <a:t> لكل طرف؛</a:t>
            </a:r>
          </a:p>
          <a:p>
            <a:pPr lvl="0" algn="just" rtl="1">
              <a:lnSpc>
                <a:spcPct val="150000"/>
              </a:lnSpc>
              <a:spcBef>
                <a:spcPct val="0"/>
              </a:spcBef>
              <a:defRPr/>
            </a:pPr>
            <a:r>
              <a:rPr lang="ar-EG" sz="2300" b="1" dirty="0">
                <a:solidFill>
                  <a:srgbClr val="003399"/>
                </a:solidFill>
                <a:cs typeface="AdvertisingBold" pitchFamily="2" charset="-78"/>
              </a:rPr>
              <a:t>”من استعمل حقه </a:t>
            </a:r>
            <a:r>
              <a:rPr lang="ar-EG" sz="2300" b="1" u="sng" dirty="0">
                <a:solidFill>
                  <a:srgbClr val="003399"/>
                </a:solidFill>
                <a:cs typeface="AdvertisingBold" pitchFamily="2" charset="-78"/>
              </a:rPr>
              <a:t>استعمالاً مشروعًا </a:t>
            </a:r>
            <a:r>
              <a:rPr lang="ar-EG" sz="2300" b="1" dirty="0">
                <a:solidFill>
                  <a:srgbClr val="003399"/>
                </a:solidFill>
                <a:cs typeface="AdvertisingBold" pitchFamily="2" charset="-78"/>
              </a:rPr>
              <a:t>لا يكون مسؤولاً عما ينشأ عن ذلك من ضرر“ [المادة 4].</a:t>
            </a:r>
          </a:p>
          <a:p>
            <a:pPr lvl="0" algn="just" rtl="1">
              <a:spcBef>
                <a:spcPct val="0"/>
              </a:spcBef>
              <a:defRPr/>
            </a:pPr>
            <a:endParaRPr lang="ar-EG" sz="2300" b="1" dirty="0">
              <a:solidFill>
                <a:srgbClr val="003399"/>
              </a:solidFill>
              <a:cs typeface="AdvertisingBold" pitchFamily="2" charset="-78"/>
            </a:endParaRPr>
          </a:p>
          <a:p>
            <a:pPr lvl="0" algn="just" rtl="1">
              <a:lnSpc>
                <a:spcPct val="150000"/>
              </a:lnSpc>
              <a:spcBef>
                <a:spcPct val="0"/>
              </a:spcBef>
              <a:defRPr/>
            </a:pPr>
            <a:r>
              <a:rPr lang="ar-EG" sz="2300" b="1" dirty="0">
                <a:solidFill>
                  <a:schemeClr val="tx1">
                    <a:lumMod val="50000"/>
                    <a:lumOff val="50000"/>
                  </a:schemeClr>
                </a:solidFill>
                <a:cs typeface="AdvertisingBold" pitchFamily="2" charset="-78"/>
              </a:rPr>
              <a:t>أمثلة من صناعة التشييد: </a:t>
            </a:r>
          </a:p>
          <a:p>
            <a:pPr marL="1200150" lvl="0" algn="just" rtl="1">
              <a:lnSpc>
                <a:spcPct val="150000"/>
              </a:lnSpc>
              <a:spcBef>
                <a:spcPct val="0"/>
              </a:spcBef>
              <a:buFont typeface="Arial" pitchFamily="34" charset="0"/>
              <a:buChar char="•"/>
              <a:defRPr/>
            </a:pPr>
            <a:r>
              <a:rPr lang="ar-EG" sz="2300" b="1" dirty="0">
                <a:solidFill>
                  <a:schemeClr val="tx1">
                    <a:lumMod val="50000"/>
                    <a:lumOff val="50000"/>
                  </a:schemeClr>
                </a:solidFill>
                <a:cs typeface="AdvertisingBold" pitchFamily="2" charset="-78"/>
              </a:rPr>
              <a:t> تطبيق غرامات التأخير.</a:t>
            </a:r>
          </a:p>
          <a:p>
            <a:pPr marL="1200150" lvl="0" algn="just" rtl="1">
              <a:lnSpc>
                <a:spcPct val="150000"/>
              </a:lnSpc>
              <a:spcBef>
                <a:spcPct val="0"/>
              </a:spcBef>
              <a:buFont typeface="Arial" pitchFamily="34" charset="0"/>
              <a:buChar char="•"/>
              <a:defRPr/>
            </a:pPr>
            <a:r>
              <a:rPr lang="ar-EG" sz="2300" b="1" dirty="0">
                <a:solidFill>
                  <a:schemeClr val="tx1">
                    <a:lumMod val="50000"/>
                    <a:lumOff val="50000"/>
                  </a:schemeClr>
                </a:solidFill>
                <a:cs typeface="AdvertisingBold" pitchFamily="2" charset="-78"/>
              </a:rPr>
              <a:t> إنهاء/فسخ العقد.</a:t>
            </a:r>
          </a:p>
          <a:p>
            <a:pPr marL="1200150" lvl="0" algn="just" rtl="1">
              <a:lnSpc>
                <a:spcPct val="150000"/>
              </a:lnSpc>
              <a:spcBef>
                <a:spcPct val="0"/>
              </a:spcBef>
              <a:buFont typeface="Arial" pitchFamily="34" charset="0"/>
              <a:buChar char="•"/>
              <a:defRPr/>
            </a:pPr>
            <a:r>
              <a:rPr lang="ar-EG" sz="2300" b="1" dirty="0">
                <a:solidFill>
                  <a:schemeClr val="tx1">
                    <a:lumMod val="50000"/>
                    <a:lumOff val="50000"/>
                  </a:schemeClr>
                </a:solidFill>
                <a:cs typeface="AdvertisingBold" pitchFamily="2" charset="-78"/>
              </a:rPr>
              <a:t> مصادرة خطاب الضمان.</a:t>
            </a:r>
          </a:p>
          <a:p>
            <a:pPr marL="1200150" lvl="0" algn="just" rtl="1">
              <a:lnSpc>
                <a:spcPct val="150000"/>
              </a:lnSpc>
              <a:spcBef>
                <a:spcPct val="0"/>
              </a:spcBef>
              <a:buFont typeface="Arial" pitchFamily="34" charset="0"/>
              <a:buChar char="•"/>
              <a:defRPr/>
            </a:pPr>
            <a:r>
              <a:rPr lang="ar-EG" sz="2300" b="1" dirty="0">
                <a:solidFill>
                  <a:schemeClr val="tx1">
                    <a:lumMod val="50000"/>
                    <a:lumOff val="50000"/>
                  </a:schemeClr>
                </a:solidFill>
                <a:cs typeface="AdvertisingBold" pitchFamily="2" charset="-78"/>
              </a:rPr>
              <a:t> اللجوء إلى القضاء/ التحكيم.</a:t>
            </a:r>
          </a:p>
          <a:p>
            <a:pPr marL="712788" lvl="0" algn="just" rtl="1">
              <a:lnSpc>
                <a:spcPct val="150000"/>
              </a:lnSpc>
              <a:spcBef>
                <a:spcPct val="0"/>
              </a:spcBef>
              <a:defRPr/>
            </a:pPr>
            <a:r>
              <a:rPr lang="ar-EG" sz="2300" b="1" u="sng" dirty="0">
                <a:solidFill>
                  <a:schemeClr val="bg2">
                    <a:lumMod val="50000"/>
                  </a:schemeClr>
                </a:solidFill>
                <a:latin typeface="Andalus" pitchFamily="18" charset="-78"/>
                <a:cs typeface="AdvertisingBold" pitchFamily="2" charset="-78"/>
              </a:rPr>
              <a:t>سؤال</a:t>
            </a:r>
            <a:r>
              <a:rPr lang="ar-EG" sz="2300" b="1" dirty="0">
                <a:solidFill>
                  <a:schemeClr val="bg2">
                    <a:lumMod val="50000"/>
                  </a:schemeClr>
                </a:solidFill>
                <a:latin typeface="Andalus" pitchFamily="18" charset="-78"/>
                <a:cs typeface="AdvertisingBold" pitchFamily="2" charset="-78"/>
              </a:rPr>
              <a:t>: </a:t>
            </a:r>
            <a:r>
              <a:rPr lang="ar-EG" sz="2300" dirty="0">
                <a:solidFill>
                  <a:schemeClr val="bg2">
                    <a:lumMod val="50000"/>
                  </a:schemeClr>
                </a:solidFill>
                <a:latin typeface="Andalus" pitchFamily="18" charset="-78"/>
                <a:cs typeface="AdvertisingBold" pitchFamily="2" charset="-78"/>
              </a:rPr>
              <a:t>هل هذا النص مطلق من كل قيد؟</a:t>
            </a:r>
          </a:p>
          <a:p>
            <a:pPr algn="r" rtl="1">
              <a:lnSpc>
                <a:spcPct val="150000"/>
              </a:lnSpc>
              <a:spcBef>
                <a:spcPct val="0"/>
              </a:spcBef>
              <a:buFont typeface="Arial" pitchFamily="34" charset="0"/>
              <a:buChar char="•"/>
              <a:defRPr/>
            </a:pPr>
            <a:endParaRPr lang="en-GB" sz="2300" b="1" dirty="0">
              <a:solidFill>
                <a:schemeClr val="tx1">
                  <a:lumMod val="65000"/>
                  <a:lumOff val="35000"/>
                </a:schemeClr>
              </a:solidFill>
              <a:cs typeface="AdvertisingBold" pitchFamily="2" charset="-78"/>
            </a:endParaRPr>
          </a:p>
          <a:p>
            <a:pPr lvl="0" algn="r" rtl="1">
              <a:lnSpc>
                <a:spcPct val="150000"/>
              </a:lnSpc>
              <a:spcBef>
                <a:spcPct val="0"/>
              </a:spcBef>
              <a:buFont typeface="Arial" pitchFamily="34" charset="0"/>
              <a:buChar char="•"/>
              <a:defRPr/>
            </a:pPr>
            <a:endParaRPr lang="ar-EG" sz="2300" b="1" dirty="0">
              <a:solidFill>
                <a:schemeClr val="tx1">
                  <a:lumMod val="65000"/>
                  <a:lumOff val="35000"/>
                </a:schemeClr>
              </a:solidFill>
              <a:cs typeface="AdvertisingBold" pitchFamily="2" charset="-78"/>
            </a:endParaRPr>
          </a:p>
          <a:p>
            <a:pPr lvl="0" algn="r" rtl="1">
              <a:lnSpc>
                <a:spcPct val="150000"/>
              </a:lnSpc>
              <a:spcBef>
                <a:spcPct val="0"/>
              </a:spcBef>
              <a:buFont typeface="Arial" pitchFamily="34" charset="0"/>
              <a:buChar char="•"/>
              <a:defRPr/>
            </a:pPr>
            <a:endParaRPr lang="ar-EG" sz="2300" b="1" dirty="0">
              <a:solidFill>
                <a:schemeClr val="tx1">
                  <a:lumMod val="65000"/>
                  <a:lumOff val="35000"/>
                </a:schemeClr>
              </a:solidFill>
              <a:cs typeface="AdvertisingBold" pitchFamily="2" charset="-78"/>
            </a:endParaRPr>
          </a:p>
          <a:p>
            <a:pPr lvl="0" algn="r" rtl="1">
              <a:lnSpc>
                <a:spcPct val="150000"/>
              </a:lnSpc>
              <a:spcBef>
                <a:spcPct val="0"/>
              </a:spcBef>
              <a:buFont typeface="Arial" pitchFamily="34" charset="0"/>
              <a:buChar char="•"/>
              <a:defRPr/>
            </a:pPr>
            <a:endParaRPr lang="ar-EG" sz="2300" dirty="0">
              <a:solidFill>
                <a:schemeClr val="bg1">
                  <a:lumMod val="50000"/>
                </a:schemeClr>
              </a:solidFill>
              <a:cs typeface="AdvertisingBold" pitchFamily="2" charset="-78"/>
            </a:endParaRPr>
          </a:p>
          <a:p>
            <a:pPr lvl="0" algn="r" rtl="1">
              <a:spcBef>
                <a:spcPct val="0"/>
              </a:spcBef>
              <a:defRPr/>
            </a:pPr>
            <a:endParaRPr kumimoji="0" lang="ar-EG" sz="2300" i="0" u="none" strike="noStrike" kern="1200" cap="small" spc="0" normalizeH="0" baseline="0" noProof="0" dirty="0">
              <a:ln>
                <a:noFill/>
              </a:ln>
              <a:solidFill>
                <a:srgbClr val="00359E"/>
              </a:solidFill>
              <a:uLnTx/>
              <a:uFillTx/>
              <a:latin typeface="Andalus" pitchFamily="18" charset="-78"/>
              <a:ea typeface="+mj-ea"/>
              <a:cs typeface="AdvertisingBold" pitchFamily="2" charset="-78"/>
            </a:endParaRPr>
          </a:p>
          <a:p>
            <a:pPr lvl="0" algn="r" rtl="1">
              <a:spcBef>
                <a:spcPct val="0"/>
              </a:spcBef>
              <a:defRPr/>
            </a:pPr>
            <a:endParaRPr kumimoji="0" lang="en-GB" sz="2300" i="0" u="none" strike="noStrike" kern="1200" cap="small" spc="0" normalizeH="0" baseline="0" noProof="0" dirty="0">
              <a:ln>
                <a:noFill/>
              </a:ln>
              <a:solidFill>
                <a:srgbClr val="00359E"/>
              </a:solidFill>
              <a:uLnTx/>
              <a:uFillTx/>
              <a:latin typeface="Andalus" pitchFamily="18" charset="-78"/>
              <a:ea typeface="+mj-ea"/>
              <a:cs typeface="AdvertisingBold" pitchFamily="2" charset="-78"/>
            </a:endParaRPr>
          </a:p>
        </p:txBody>
      </p:sp>
      <p:sp>
        <p:nvSpPr>
          <p:cNvPr id="2" name="Title 1">
            <a:extLst>
              <a:ext uri="{FF2B5EF4-FFF2-40B4-BE49-F238E27FC236}">
                <a16:creationId xmlns:a16="http://schemas.microsoft.com/office/drawing/2014/main" id="{5BFA8B5C-6820-7AF1-B500-4BF32ABC3F11}"/>
              </a:ext>
            </a:extLst>
          </p:cNvPr>
          <p:cNvSpPr txBox="1">
            <a:spLocks/>
          </p:cNvSpPr>
          <p:nvPr/>
        </p:nvSpPr>
        <p:spPr>
          <a:xfrm>
            <a:off x="1187624" y="44624"/>
            <a:ext cx="7593571" cy="72007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anchor="t">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r"/>
            <a:r>
              <a:rPr lang="ar-EG" sz="2500" dirty="0">
                <a:solidFill>
                  <a:schemeClr val="bg1">
                    <a:lumMod val="85000"/>
                  </a:schemeClr>
                </a:solidFill>
                <a:latin typeface="Sakkal Majalla" panose="02000000000000000000" pitchFamily="2" charset="-78"/>
                <a:cs typeface="AdvertisingBold" pitchFamily="2" charset="-78"/>
              </a:rPr>
              <a:t>دورة القانون والعقود المتقدمة</a:t>
            </a:r>
            <a:endParaRPr lang="en-GB" sz="2500" dirty="0">
              <a:solidFill>
                <a:schemeClr val="bg1">
                  <a:lumMod val="85000"/>
                </a:schemeClr>
              </a:solidFill>
              <a:latin typeface="Sakkal Majalla" panose="02000000000000000000" pitchFamily="2" charset="-78"/>
              <a:cs typeface="AdvertisingBold" pitchFamily="2" charset="-78"/>
            </a:endParaRPr>
          </a:p>
        </p:txBody>
      </p:sp>
    </p:spTree>
    <p:extLst>
      <p:ext uri="{BB962C8B-B14F-4D97-AF65-F5344CB8AC3E}">
        <p14:creationId xmlns:p14="http://schemas.microsoft.com/office/powerpoint/2010/main" val="3986440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5536" y="620688"/>
            <a:ext cx="7776864" cy="6048672"/>
          </a:xfrm>
          <a:prstGeom prst="rect">
            <a:avLst/>
          </a:prstGeom>
          <a:ln>
            <a:noFill/>
          </a:ln>
          <a:effectLst/>
        </p:spPr>
        <p:txBody>
          <a:bodyPr vert="horz" anchor="t">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lang="ar-EG" sz="2200" u="sng" cap="small" dirty="0">
                <a:solidFill>
                  <a:schemeClr val="bg2">
                    <a:lumMod val="50000"/>
                  </a:schemeClr>
                </a:solidFill>
                <a:latin typeface="Andalus" pitchFamily="18" charset="-78"/>
                <a:ea typeface="+mj-ea"/>
                <a:cs typeface="AdvertisingBold" pitchFamily="2" charset="-78"/>
              </a:rPr>
              <a:t>التعسف في استخدام الحق [المادة 5]: </a:t>
            </a:r>
          </a:p>
          <a:p>
            <a:pPr algn="r" rtl="1">
              <a:lnSpc>
                <a:spcPct val="150000"/>
              </a:lnSpc>
            </a:pPr>
            <a:r>
              <a:rPr lang="ar-EG" sz="2200" b="1" dirty="0">
                <a:solidFill>
                  <a:srgbClr val="003399"/>
                </a:solidFill>
                <a:cs typeface="AdvertisingBold" pitchFamily="2" charset="-78"/>
              </a:rPr>
              <a:t>” يكون استعمال الحق غير مشروع في الأحوال الآتية:</a:t>
            </a:r>
          </a:p>
          <a:p>
            <a:pPr lvl="1" algn="r" rtl="1">
              <a:lnSpc>
                <a:spcPct val="150000"/>
              </a:lnSpc>
            </a:pPr>
            <a:r>
              <a:rPr lang="ar-EG" sz="2200" b="1" dirty="0">
                <a:solidFill>
                  <a:srgbClr val="003399"/>
                </a:solidFill>
                <a:cs typeface="AdvertisingBold" pitchFamily="2" charset="-78"/>
              </a:rPr>
              <a:t>( أ ) إذا لم يقصد به سوي </a:t>
            </a:r>
            <a:r>
              <a:rPr lang="ar-EG" sz="2200" b="1" u="sng" dirty="0">
                <a:solidFill>
                  <a:srgbClr val="003399"/>
                </a:solidFill>
                <a:cs typeface="AdvertisingBold" pitchFamily="2" charset="-78"/>
              </a:rPr>
              <a:t>الإضرار بالغير</a:t>
            </a:r>
            <a:r>
              <a:rPr lang="ar-EG" sz="2200" b="1" dirty="0">
                <a:solidFill>
                  <a:srgbClr val="003399"/>
                </a:solidFill>
                <a:cs typeface="AdvertisingBold" pitchFamily="2" charset="-78"/>
              </a:rPr>
              <a:t>،</a:t>
            </a:r>
          </a:p>
          <a:p>
            <a:pPr lvl="1" algn="r" rtl="1">
              <a:lnSpc>
                <a:spcPct val="150000"/>
              </a:lnSpc>
            </a:pPr>
            <a:r>
              <a:rPr lang="ar-EG" sz="2200" b="1" dirty="0">
                <a:solidFill>
                  <a:srgbClr val="003399"/>
                </a:solidFill>
                <a:cs typeface="AdvertisingBold" pitchFamily="2" charset="-78"/>
              </a:rPr>
              <a:t>( ب ) إذا كانت المصالح التي يرمي إلى تحقيقها </a:t>
            </a:r>
            <a:r>
              <a:rPr lang="ar-EG" sz="2200" b="1" u="sng" dirty="0">
                <a:solidFill>
                  <a:srgbClr val="003399"/>
                </a:solidFill>
                <a:cs typeface="AdvertisingBold" pitchFamily="2" charset="-78"/>
              </a:rPr>
              <a:t>قليلة الأهمية</a:t>
            </a:r>
            <a:r>
              <a:rPr lang="ar-EG" sz="2200" b="1" dirty="0">
                <a:solidFill>
                  <a:srgbClr val="003399"/>
                </a:solidFill>
                <a:cs typeface="AdvertisingBold" pitchFamily="2" charset="-78"/>
              </a:rPr>
              <a:t>، بحيث </a:t>
            </a:r>
            <a:r>
              <a:rPr lang="ar-EG" sz="2200" b="1" u="sng" dirty="0">
                <a:solidFill>
                  <a:srgbClr val="003399"/>
                </a:solidFill>
                <a:cs typeface="AdvertisingBold" pitchFamily="2" charset="-78"/>
              </a:rPr>
              <a:t>لا تتناسب البتة مع ما يصيب الغير من ضرر </a:t>
            </a:r>
            <a:r>
              <a:rPr lang="ar-EG" sz="2200" b="1" dirty="0">
                <a:solidFill>
                  <a:srgbClr val="003399"/>
                </a:solidFill>
                <a:cs typeface="AdvertisingBold" pitchFamily="2" charset="-78"/>
              </a:rPr>
              <a:t>بسبها.</a:t>
            </a:r>
          </a:p>
          <a:p>
            <a:pPr lvl="1" algn="r" rtl="1">
              <a:lnSpc>
                <a:spcPct val="150000"/>
              </a:lnSpc>
            </a:pPr>
            <a:r>
              <a:rPr lang="ar-EG" sz="2200" b="1" dirty="0">
                <a:solidFill>
                  <a:srgbClr val="003399"/>
                </a:solidFill>
                <a:cs typeface="AdvertisingBold" pitchFamily="2" charset="-78"/>
              </a:rPr>
              <a:t>( ج ) إذا كانت المصالح التي يرمي إلى </a:t>
            </a:r>
            <a:r>
              <a:rPr lang="ar-EG" sz="2200" b="1" u="sng" dirty="0">
                <a:solidFill>
                  <a:srgbClr val="003399"/>
                </a:solidFill>
                <a:cs typeface="AdvertisingBold" pitchFamily="2" charset="-78"/>
              </a:rPr>
              <a:t>تحقيقها غير مشروعة</a:t>
            </a:r>
            <a:r>
              <a:rPr lang="ar-EG" sz="2200" b="1" dirty="0">
                <a:solidFill>
                  <a:srgbClr val="003399"/>
                </a:solidFill>
                <a:cs typeface="AdvertisingBold" pitchFamily="2" charset="-78"/>
              </a:rPr>
              <a:t>“.</a:t>
            </a:r>
          </a:p>
          <a:p>
            <a:pPr lvl="1" algn="r" rtl="1"/>
            <a:endParaRPr lang="ar-EG" sz="2200" b="1" dirty="0">
              <a:solidFill>
                <a:schemeClr val="tx1">
                  <a:lumMod val="50000"/>
                  <a:lumOff val="50000"/>
                </a:schemeClr>
              </a:solidFill>
              <a:cs typeface="AdvertisingBold" pitchFamily="2" charset="-78"/>
            </a:endParaRPr>
          </a:p>
          <a:p>
            <a:pPr marL="4763" lvl="1" algn="r" rtl="1"/>
            <a:r>
              <a:rPr lang="ar-EG" sz="2200" b="1" dirty="0">
                <a:solidFill>
                  <a:schemeClr val="tx1">
                    <a:lumMod val="50000"/>
                    <a:lumOff val="50000"/>
                  </a:schemeClr>
                </a:solidFill>
                <a:cs typeface="AdvertisingBold" pitchFamily="2" charset="-78"/>
              </a:rPr>
              <a:t>” إن المادة الخامسة ... [دلت على] </a:t>
            </a:r>
            <a:r>
              <a:rPr lang="ar-EG" sz="2200" b="1" u="sng" dirty="0">
                <a:solidFill>
                  <a:schemeClr val="tx1">
                    <a:lumMod val="50000"/>
                    <a:lumOff val="50000"/>
                  </a:schemeClr>
                </a:solidFill>
                <a:cs typeface="AdvertisingBold" pitchFamily="2" charset="-78"/>
              </a:rPr>
              <a:t>أن الحقوق نفسها قد شرعت لتحقيق مصالح إن تنكبتها بات استعمال الحق غير مشروع</a:t>
            </a:r>
            <a:r>
              <a:rPr lang="ar-EG" sz="2200" b="1" dirty="0">
                <a:solidFill>
                  <a:schemeClr val="tx1">
                    <a:lumMod val="50000"/>
                    <a:lumOff val="50000"/>
                  </a:schemeClr>
                </a:solidFill>
                <a:cs typeface="AdvertisingBold" pitchFamily="2" charset="-78"/>
              </a:rPr>
              <a:t>“[نقض 1193 لسنة 69ق – جلسة 30/4/2001].</a:t>
            </a:r>
          </a:p>
          <a:p>
            <a:pPr marL="4763" lvl="1" algn="r" rtl="1"/>
            <a:endParaRPr lang="ar-EG" sz="2200" b="1" dirty="0">
              <a:solidFill>
                <a:srgbClr val="003399"/>
              </a:solidFill>
              <a:cs typeface="AdvertisingBold" pitchFamily="2" charset="-78"/>
            </a:endParaRPr>
          </a:p>
          <a:p>
            <a:pPr marL="4763" lvl="1" algn="r" rtl="1"/>
            <a:r>
              <a:rPr lang="ar-EG" sz="2200" b="1" dirty="0">
                <a:solidFill>
                  <a:srgbClr val="003399"/>
                </a:solidFill>
                <a:cs typeface="AdvertisingBold" pitchFamily="2" charset="-78"/>
              </a:rPr>
              <a:t>مثال:</a:t>
            </a:r>
          </a:p>
          <a:p>
            <a:pPr marL="4763" lvl="1" algn="r" rtl="1">
              <a:buFont typeface="Arial" pitchFamily="34" charset="0"/>
              <a:buChar char="•"/>
            </a:pPr>
            <a:r>
              <a:rPr lang="ar-EG" sz="2200" b="1" dirty="0">
                <a:solidFill>
                  <a:schemeClr val="tx1">
                    <a:lumMod val="50000"/>
                    <a:lumOff val="50000"/>
                  </a:schemeClr>
                </a:solidFill>
                <a:cs typeface="AdvertisingBold" pitchFamily="2" charset="-78"/>
              </a:rPr>
              <a:t>التزام المستأجر باستخدام العين المؤجرة في الغرض الذي أجرها من أجله تحت طائلة الفسخ – تغيير الاستخدام دون إضرار بالمالك لا يرتب حقًا للمالك في فسخ العقد.</a:t>
            </a:r>
          </a:p>
          <a:p>
            <a:pPr algn="r" rtl="1">
              <a:lnSpc>
                <a:spcPct val="150000"/>
              </a:lnSpc>
              <a:spcBef>
                <a:spcPct val="0"/>
              </a:spcBef>
              <a:buFont typeface="Arial" pitchFamily="34" charset="0"/>
              <a:buChar char="•"/>
              <a:defRPr/>
            </a:pPr>
            <a:endParaRPr lang="en-GB" sz="2200" b="1" dirty="0">
              <a:solidFill>
                <a:schemeClr val="tx1">
                  <a:lumMod val="65000"/>
                  <a:lumOff val="35000"/>
                </a:schemeClr>
              </a:solidFill>
              <a:cs typeface="AdvertisingBold" pitchFamily="2" charset="-78"/>
            </a:endParaRPr>
          </a:p>
          <a:p>
            <a:pPr lvl="0" algn="r" rtl="1">
              <a:lnSpc>
                <a:spcPct val="150000"/>
              </a:lnSpc>
              <a:spcBef>
                <a:spcPct val="0"/>
              </a:spcBef>
              <a:buFont typeface="Arial" pitchFamily="34" charset="0"/>
              <a:buChar char="•"/>
              <a:defRPr/>
            </a:pPr>
            <a:endParaRPr lang="ar-EG" sz="2200" b="1" dirty="0">
              <a:solidFill>
                <a:schemeClr val="tx1">
                  <a:lumMod val="65000"/>
                  <a:lumOff val="35000"/>
                </a:schemeClr>
              </a:solidFill>
              <a:cs typeface="AdvertisingBold" pitchFamily="2" charset="-78"/>
            </a:endParaRPr>
          </a:p>
          <a:p>
            <a:pPr lvl="0" algn="r" rtl="1">
              <a:lnSpc>
                <a:spcPct val="150000"/>
              </a:lnSpc>
              <a:spcBef>
                <a:spcPct val="0"/>
              </a:spcBef>
              <a:buFont typeface="Arial" pitchFamily="34" charset="0"/>
              <a:buChar char="•"/>
              <a:defRPr/>
            </a:pPr>
            <a:endParaRPr lang="ar-EG" sz="2200" b="1" dirty="0">
              <a:solidFill>
                <a:schemeClr val="tx1">
                  <a:lumMod val="65000"/>
                  <a:lumOff val="35000"/>
                </a:schemeClr>
              </a:solidFill>
              <a:cs typeface="AdvertisingBold" pitchFamily="2" charset="-78"/>
            </a:endParaRPr>
          </a:p>
          <a:p>
            <a:pPr lvl="0" algn="r" rtl="1">
              <a:lnSpc>
                <a:spcPct val="150000"/>
              </a:lnSpc>
              <a:spcBef>
                <a:spcPct val="0"/>
              </a:spcBef>
              <a:buFont typeface="Arial" pitchFamily="34" charset="0"/>
              <a:buChar char="•"/>
              <a:defRPr/>
            </a:pPr>
            <a:endParaRPr lang="ar-EG" sz="2200" dirty="0">
              <a:solidFill>
                <a:schemeClr val="bg1">
                  <a:lumMod val="50000"/>
                </a:schemeClr>
              </a:solidFill>
              <a:cs typeface="AdvertisingBold" pitchFamily="2" charset="-78"/>
            </a:endParaRPr>
          </a:p>
          <a:p>
            <a:pPr lvl="0" algn="r" rtl="1">
              <a:spcBef>
                <a:spcPct val="0"/>
              </a:spcBef>
              <a:defRPr/>
            </a:pPr>
            <a:endParaRPr kumimoji="0" lang="ar-EG" sz="2200" i="0" u="none" strike="noStrike" kern="1200" cap="small" spc="0" normalizeH="0" baseline="0" noProof="0" dirty="0">
              <a:ln>
                <a:noFill/>
              </a:ln>
              <a:solidFill>
                <a:srgbClr val="00359E"/>
              </a:solidFill>
              <a:uLnTx/>
              <a:uFillTx/>
              <a:latin typeface="Andalus" pitchFamily="18" charset="-78"/>
              <a:ea typeface="+mj-ea"/>
              <a:cs typeface="AdvertisingBold" pitchFamily="2" charset="-78"/>
            </a:endParaRPr>
          </a:p>
          <a:p>
            <a:pPr lvl="0" algn="r" rtl="1">
              <a:spcBef>
                <a:spcPct val="0"/>
              </a:spcBef>
              <a:defRPr/>
            </a:pPr>
            <a:endParaRPr kumimoji="0" lang="en-GB" sz="2200" i="0" u="none" strike="noStrike" kern="1200" cap="small" spc="0" normalizeH="0" baseline="0" noProof="0" dirty="0">
              <a:ln>
                <a:noFill/>
              </a:ln>
              <a:solidFill>
                <a:srgbClr val="00359E"/>
              </a:solidFill>
              <a:uLnTx/>
              <a:uFillTx/>
              <a:latin typeface="Andalus" pitchFamily="18" charset="-78"/>
              <a:ea typeface="+mj-ea"/>
              <a:cs typeface="AdvertisingBold" pitchFamily="2" charset="-78"/>
            </a:endParaRPr>
          </a:p>
        </p:txBody>
      </p:sp>
      <p:sp>
        <p:nvSpPr>
          <p:cNvPr id="2" name="Title 1">
            <a:extLst>
              <a:ext uri="{FF2B5EF4-FFF2-40B4-BE49-F238E27FC236}">
                <a16:creationId xmlns:a16="http://schemas.microsoft.com/office/drawing/2014/main" id="{C15D63F7-E9C4-01B7-FFC9-50307F59EAB2}"/>
              </a:ext>
            </a:extLst>
          </p:cNvPr>
          <p:cNvSpPr txBox="1">
            <a:spLocks/>
          </p:cNvSpPr>
          <p:nvPr/>
        </p:nvSpPr>
        <p:spPr>
          <a:xfrm>
            <a:off x="1187624" y="44624"/>
            <a:ext cx="7593571" cy="72007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anchor="t">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r"/>
            <a:r>
              <a:rPr lang="ar-EG" sz="2500" dirty="0">
                <a:solidFill>
                  <a:schemeClr val="bg1">
                    <a:lumMod val="85000"/>
                  </a:schemeClr>
                </a:solidFill>
                <a:latin typeface="Sakkal Majalla" panose="02000000000000000000" pitchFamily="2" charset="-78"/>
                <a:cs typeface="AdvertisingBold" pitchFamily="2" charset="-78"/>
              </a:rPr>
              <a:t>دورة القانون والعقود المتقدمة</a:t>
            </a:r>
            <a:endParaRPr lang="en-GB" sz="2500" dirty="0">
              <a:solidFill>
                <a:schemeClr val="bg1">
                  <a:lumMod val="85000"/>
                </a:schemeClr>
              </a:solidFill>
              <a:latin typeface="Sakkal Majalla" panose="02000000000000000000" pitchFamily="2" charset="-78"/>
              <a:cs typeface="AdvertisingBold" pitchFamily="2" charset="-78"/>
            </a:endParaRPr>
          </a:p>
        </p:txBody>
      </p:sp>
    </p:spTree>
    <p:extLst>
      <p:ext uri="{BB962C8B-B14F-4D97-AF65-F5344CB8AC3E}">
        <p14:creationId xmlns:p14="http://schemas.microsoft.com/office/powerpoint/2010/main" val="458960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95536" y="620688"/>
            <a:ext cx="7776864" cy="6048672"/>
          </a:xfrm>
          <a:prstGeom prst="rect">
            <a:avLst/>
          </a:prstGeom>
          <a:ln>
            <a:noFill/>
          </a:ln>
          <a:effectLst/>
        </p:spPr>
        <p:txBody>
          <a:bodyPr vert="horz" anchor="t">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lang="ar-EG" sz="2100" b="1" u="sng" cap="small" dirty="0">
                <a:solidFill>
                  <a:schemeClr val="bg2">
                    <a:lumMod val="50000"/>
                  </a:schemeClr>
                </a:solidFill>
                <a:latin typeface="Andalus" pitchFamily="18" charset="-78"/>
                <a:ea typeface="+mj-ea"/>
                <a:cs typeface="AdvertisingBold" pitchFamily="2" charset="-78"/>
              </a:rPr>
              <a:t>التعسف في استخدام الحق [المادة 5]: </a:t>
            </a:r>
          </a:p>
          <a:p>
            <a:pPr algn="r" rtl="1">
              <a:lnSpc>
                <a:spcPct val="150000"/>
              </a:lnSpc>
            </a:pPr>
            <a:r>
              <a:rPr lang="ar-EG" sz="2100" b="1" dirty="0">
                <a:solidFill>
                  <a:srgbClr val="003399"/>
                </a:solidFill>
                <a:cs typeface="AdvertisingBold" pitchFamily="2" charset="-78"/>
              </a:rPr>
              <a:t>[نقض رقم 8262 لسنة 87 جلسة 3/7/2018]</a:t>
            </a:r>
          </a:p>
          <a:p>
            <a:pPr algn="r" rtl="1">
              <a:lnSpc>
                <a:spcPct val="150000"/>
              </a:lnSpc>
            </a:pPr>
            <a:r>
              <a:rPr lang="ar-EG" sz="2100" dirty="0">
                <a:solidFill>
                  <a:schemeClr val="tx1">
                    <a:lumMod val="65000"/>
                    <a:lumOff val="35000"/>
                  </a:schemeClr>
                </a:solidFill>
                <a:cs typeface="AdvertisingBold" pitchFamily="2" charset="-78"/>
              </a:rPr>
              <a:t>الوقائع: موظف يعمل لدى رب العمل منذ  29 سنة – أصبح رئيسًا لجهاز الحفر – سرق في أثناء وجوده في الموقع جهاز تكييف لم يكن في عهدته – تحقيق إداري – توصية بخصم 3 أيام – فصله رب العمل مدعيا إن هذا إهمال جسيم منه [المادة 69 من قانون العمل رقم 12 لسنة 2003].</a:t>
            </a:r>
            <a:endParaRPr lang="ar-EG" sz="2100" b="1" dirty="0">
              <a:solidFill>
                <a:schemeClr val="tx1">
                  <a:lumMod val="65000"/>
                  <a:lumOff val="35000"/>
                </a:schemeClr>
              </a:solidFill>
              <a:cs typeface="AdvertisingBold" pitchFamily="2" charset="-78"/>
            </a:endParaRPr>
          </a:p>
          <a:p>
            <a:pPr algn="r" rtl="1">
              <a:lnSpc>
                <a:spcPct val="150000"/>
              </a:lnSpc>
            </a:pPr>
            <a:r>
              <a:rPr lang="ar-EG" sz="2100" b="1" dirty="0">
                <a:solidFill>
                  <a:srgbClr val="003399"/>
                </a:solidFill>
                <a:cs typeface="AdvertisingBold" pitchFamily="2" charset="-78"/>
              </a:rPr>
              <a:t>” ليس صحيحاً إطلاق القول بأن لرب العمل إنهاء عقود العمل غير محددة المدة طبقاً لمشيئته وإرادته المنفردة [المادة 110 قانون العمل]، وإنما سلطته في ذلك مقيدة بتوافر (1) </a:t>
            </a:r>
            <a:r>
              <a:rPr lang="ar-EG" sz="2100" b="1" u="sng" dirty="0">
                <a:solidFill>
                  <a:schemeClr val="bg2">
                    <a:lumMod val="50000"/>
                  </a:schemeClr>
                </a:solidFill>
                <a:cs typeface="AdvertisingBold" pitchFamily="2" charset="-78"/>
              </a:rPr>
              <a:t>المبرر المشروع </a:t>
            </a:r>
            <a:r>
              <a:rPr lang="ar-EG" sz="2100" b="1" u="sng" dirty="0">
                <a:solidFill>
                  <a:srgbClr val="003399"/>
                </a:solidFill>
                <a:cs typeface="AdvertisingBold" pitchFamily="2" charset="-78"/>
              </a:rPr>
              <a:t>لذلك مقرونا (2) </a:t>
            </a:r>
            <a:r>
              <a:rPr lang="ar-EG" sz="2100" b="1" u="sng" dirty="0">
                <a:solidFill>
                  <a:schemeClr val="bg2">
                    <a:lumMod val="50000"/>
                  </a:schemeClr>
                </a:solidFill>
                <a:cs typeface="AdvertisingBold" pitchFamily="2" charset="-78"/>
              </a:rPr>
              <a:t>بعدم التعسف في استعمال الحق </a:t>
            </a:r>
            <a:r>
              <a:rPr lang="ar-EG" sz="2100" b="1" dirty="0">
                <a:solidFill>
                  <a:srgbClr val="003399"/>
                </a:solidFill>
                <a:cs typeface="AdvertisingBold" pitchFamily="2" charset="-78"/>
              </a:rPr>
              <a:t>وفقاً لنص المادة الخامسة من القانون المدنى ، فإذا ثبت </a:t>
            </a:r>
            <a:r>
              <a:rPr lang="ar-EG" sz="2100" b="1" u="sng" dirty="0">
                <a:solidFill>
                  <a:srgbClr val="003399"/>
                </a:solidFill>
                <a:cs typeface="AdvertisingBold" pitchFamily="2" charset="-78"/>
              </a:rPr>
              <a:t>عدم توافر المبرر </a:t>
            </a:r>
            <a:r>
              <a:rPr lang="ar-EG" sz="2100" b="1" dirty="0">
                <a:solidFill>
                  <a:srgbClr val="003399"/>
                </a:solidFill>
                <a:cs typeface="AdvertisingBold" pitchFamily="2" charset="-78"/>
              </a:rPr>
              <a:t>أو </a:t>
            </a:r>
            <a:r>
              <a:rPr lang="ar-EG" sz="2100" b="1" u="sng" dirty="0">
                <a:solidFill>
                  <a:srgbClr val="003399"/>
                </a:solidFill>
                <a:cs typeface="AdvertisingBold" pitchFamily="2" charset="-78"/>
              </a:rPr>
              <a:t>التعسف في استعمال الحق </a:t>
            </a:r>
            <a:r>
              <a:rPr lang="ar-EG" sz="2100" b="1" dirty="0">
                <a:solidFill>
                  <a:srgbClr val="003399"/>
                </a:solidFill>
                <a:cs typeface="AdvertisingBold" pitchFamily="2" charset="-78"/>
              </a:rPr>
              <a:t>جاز للعامل اللجوء إلى القضاء لبسط رقابته ونصفه المظلوم“ </a:t>
            </a:r>
            <a:endParaRPr lang="ar-EG" sz="2100" b="1" dirty="0">
              <a:solidFill>
                <a:schemeClr val="tx1">
                  <a:lumMod val="65000"/>
                  <a:lumOff val="35000"/>
                </a:schemeClr>
              </a:solidFill>
              <a:cs typeface="AdvertisingBold" pitchFamily="2" charset="-78"/>
            </a:endParaRPr>
          </a:p>
          <a:p>
            <a:pPr lvl="0" algn="r" rtl="1">
              <a:lnSpc>
                <a:spcPct val="150000"/>
              </a:lnSpc>
              <a:spcBef>
                <a:spcPct val="0"/>
              </a:spcBef>
              <a:buFont typeface="Arial" pitchFamily="34" charset="0"/>
              <a:buChar char="•"/>
              <a:defRPr/>
            </a:pPr>
            <a:endParaRPr lang="ar-EG" sz="2100" dirty="0">
              <a:solidFill>
                <a:schemeClr val="bg1">
                  <a:lumMod val="50000"/>
                </a:schemeClr>
              </a:solidFill>
              <a:cs typeface="AdvertisingBold" pitchFamily="2" charset="-78"/>
            </a:endParaRPr>
          </a:p>
          <a:p>
            <a:pPr lvl="0" algn="r" rtl="1">
              <a:spcBef>
                <a:spcPct val="0"/>
              </a:spcBef>
              <a:defRPr/>
            </a:pPr>
            <a:endParaRPr kumimoji="0" lang="ar-EG" sz="2100" i="0" u="none" strike="noStrike" kern="1200" cap="small" spc="0" normalizeH="0" baseline="0" noProof="0" dirty="0">
              <a:ln>
                <a:noFill/>
              </a:ln>
              <a:solidFill>
                <a:srgbClr val="00359E"/>
              </a:solidFill>
              <a:uLnTx/>
              <a:uFillTx/>
              <a:latin typeface="Andalus" pitchFamily="18" charset="-78"/>
              <a:ea typeface="+mj-ea"/>
              <a:cs typeface="AdvertisingBold" pitchFamily="2" charset="-78"/>
            </a:endParaRPr>
          </a:p>
          <a:p>
            <a:pPr lvl="0" algn="r" rtl="1">
              <a:spcBef>
                <a:spcPct val="0"/>
              </a:spcBef>
              <a:defRPr/>
            </a:pPr>
            <a:endParaRPr kumimoji="0" lang="en-GB" sz="2100" i="0" u="none" strike="noStrike" kern="1200" cap="small" spc="0" normalizeH="0" baseline="0" noProof="0" dirty="0">
              <a:ln>
                <a:noFill/>
              </a:ln>
              <a:solidFill>
                <a:srgbClr val="00359E"/>
              </a:solidFill>
              <a:uLnTx/>
              <a:uFillTx/>
              <a:latin typeface="Andalus" pitchFamily="18" charset="-78"/>
              <a:ea typeface="+mj-ea"/>
              <a:cs typeface="AdvertisingBold" pitchFamily="2" charset="-78"/>
            </a:endParaRPr>
          </a:p>
        </p:txBody>
      </p:sp>
      <p:sp>
        <p:nvSpPr>
          <p:cNvPr id="3" name="Title 1">
            <a:extLst>
              <a:ext uri="{FF2B5EF4-FFF2-40B4-BE49-F238E27FC236}">
                <a16:creationId xmlns:a16="http://schemas.microsoft.com/office/drawing/2014/main" id="{C896AFF8-DDA9-8F52-34FB-3742434937E4}"/>
              </a:ext>
            </a:extLst>
          </p:cNvPr>
          <p:cNvSpPr txBox="1">
            <a:spLocks/>
          </p:cNvSpPr>
          <p:nvPr/>
        </p:nvSpPr>
        <p:spPr>
          <a:xfrm>
            <a:off x="1187624" y="44624"/>
            <a:ext cx="7593571" cy="72007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anchor="t">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r"/>
            <a:r>
              <a:rPr lang="ar-EG" sz="2500" dirty="0">
                <a:solidFill>
                  <a:schemeClr val="bg1">
                    <a:lumMod val="85000"/>
                  </a:schemeClr>
                </a:solidFill>
                <a:latin typeface="Sakkal Majalla" panose="02000000000000000000" pitchFamily="2" charset="-78"/>
                <a:cs typeface="AdvertisingBold" pitchFamily="2" charset="-78"/>
              </a:rPr>
              <a:t>دورة القانون والعقود المتقدمة</a:t>
            </a:r>
            <a:endParaRPr lang="en-GB" sz="2500" dirty="0">
              <a:solidFill>
                <a:schemeClr val="bg1">
                  <a:lumMod val="85000"/>
                </a:schemeClr>
              </a:solidFill>
              <a:latin typeface="Sakkal Majalla" panose="02000000000000000000" pitchFamily="2" charset="-78"/>
              <a:cs typeface="AdvertisingBold" pitchFamily="2" charset="-78"/>
            </a:endParaRPr>
          </a:p>
        </p:txBody>
      </p:sp>
    </p:spTree>
    <p:extLst>
      <p:ext uri="{BB962C8B-B14F-4D97-AF65-F5344CB8AC3E}">
        <p14:creationId xmlns:p14="http://schemas.microsoft.com/office/powerpoint/2010/main" val="189658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1DF8F-540F-52D4-D35B-CCF13DF8A48D}"/>
              </a:ext>
            </a:extLst>
          </p:cNvPr>
          <p:cNvSpPr>
            <a:spLocks noGrp="1"/>
          </p:cNvSpPr>
          <p:nvPr>
            <p:ph type="title"/>
          </p:nvPr>
        </p:nvSpPr>
        <p:spPr/>
        <p:txBody>
          <a:bodyPr/>
          <a:lstStyle/>
          <a:p>
            <a:endParaRPr lang="en-US"/>
          </a:p>
        </p:txBody>
      </p:sp>
      <p:pic>
        <p:nvPicPr>
          <p:cNvPr id="5" name="Content Placeholder 4" descr="A blue and white card with a person's face&#10;&#10;Description automatically generated">
            <a:extLst>
              <a:ext uri="{FF2B5EF4-FFF2-40B4-BE49-F238E27FC236}">
                <a16:creationId xmlns:a16="http://schemas.microsoft.com/office/drawing/2014/main" id="{5002FA92-F698-59F0-0205-8A70C6514229}"/>
              </a:ext>
            </a:extLst>
          </p:cNvPr>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4478447" y="1450200"/>
            <a:ext cx="3445652" cy="4873625"/>
          </a:xfrm>
        </p:spPr>
      </p:pic>
      <p:pic>
        <p:nvPicPr>
          <p:cNvPr id="7" name="Picture 6" descr="A blue and white background with a blue and white sign&#10;&#10;Description automatically generated">
            <a:extLst>
              <a:ext uri="{FF2B5EF4-FFF2-40B4-BE49-F238E27FC236}">
                <a16:creationId xmlns:a16="http://schemas.microsoft.com/office/drawing/2014/main" id="{E6C6CE6D-33C9-7C14-DA27-BB33C5F8C9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0"/>
            <a:ext cx="4788024" cy="6858000"/>
          </a:xfrm>
          <a:prstGeom prst="rect">
            <a:avLst/>
          </a:prstGeom>
        </p:spPr>
      </p:pic>
      <p:pic>
        <p:nvPicPr>
          <p:cNvPr id="9" name="Picture 8" descr="A blue and white card with a person's face&#10;&#10;Description automatically generated">
            <a:extLst>
              <a:ext uri="{FF2B5EF4-FFF2-40B4-BE49-F238E27FC236}">
                <a16:creationId xmlns:a16="http://schemas.microsoft.com/office/drawing/2014/main" id="{F6177BE6-924D-A20C-C6F1-8B2AD3236E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7505"/>
            <a:ext cx="4788024" cy="6858000"/>
          </a:xfrm>
          <a:prstGeom prst="rect">
            <a:avLst/>
          </a:prstGeom>
        </p:spPr>
      </p:pic>
    </p:spTree>
    <p:extLst>
      <p:ext uri="{BB962C8B-B14F-4D97-AF65-F5344CB8AC3E}">
        <p14:creationId xmlns:p14="http://schemas.microsoft.com/office/powerpoint/2010/main" val="2916056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8032" y="1340768"/>
            <a:ext cx="8028384" cy="5832648"/>
          </a:xfrm>
          <a:prstGeom prst="rect">
            <a:avLst/>
          </a:prstGeom>
          <a:ln>
            <a:noFill/>
          </a:ln>
          <a:effectLst/>
        </p:spPr>
        <p:txBody>
          <a:bodyPr vert="horz" anchor="t">
            <a:noAutofit/>
          </a:bodyPr>
          <a:lstStyle/>
          <a:p>
            <a:pPr marL="0" marR="0" lvl="0" indent="0" algn="ctr" defTabSz="914400" rtl="1" eaLnBrk="1" fontAlgn="auto" latinLnBrk="0" hangingPunct="1">
              <a:lnSpc>
                <a:spcPct val="150000"/>
              </a:lnSpc>
              <a:spcBef>
                <a:spcPct val="0"/>
              </a:spcBef>
              <a:spcAft>
                <a:spcPts val="0"/>
              </a:spcAft>
              <a:buClrTx/>
              <a:buSzTx/>
              <a:buFontTx/>
              <a:buNone/>
              <a:tabLst/>
              <a:defRPr/>
            </a:pPr>
            <a:r>
              <a:rPr kumimoji="0" lang="ar-EG" sz="4000" b="1" i="0" strike="noStrike" kern="1200" cap="small" spc="0" normalizeH="0" baseline="0" noProof="0" dirty="0">
                <a:ln>
                  <a:noFill/>
                </a:ln>
                <a:solidFill>
                  <a:srgbClr val="00359E"/>
                </a:solidFill>
                <a:uLnTx/>
                <a:uFillTx/>
                <a:latin typeface="Andalus" pitchFamily="18" charset="-78"/>
                <a:ea typeface="+mj-ea"/>
                <a:cs typeface="Andalus" pitchFamily="18" charset="-78"/>
              </a:rPr>
              <a:t>شكرا لمشاركتكم </a:t>
            </a:r>
          </a:p>
          <a:p>
            <a:pPr marL="0" marR="0" lvl="0" indent="0" algn="ctr" defTabSz="914400" rtl="1" eaLnBrk="1" fontAlgn="auto" latinLnBrk="0" hangingPunct="1">
              <a:lnSpc>
                <a:spcPct val="150000"/>
              </a:lnSpc>
              <a:spcBef>
                <a:spcPct val="0"/>
              </a:spcBef>
              <a:spcAft>
                <a:spcPts val="0"/>
              </a:spcAft>
              <a:buClrTx/>
              <a:buSzTx/>
              <a:buFontTx/>
              <a:buNone/>
              <a:tabLst/>
              <a:defRPr/>
            </a:pPr>
            <a:r>
              <a:rPr lang="ar-EG" sz="4000" b="1" cap="small" noProof="0" dirty="0">
                <a:solidFill>
                  <a:srgbClr val="00359E"/>
                </a:solidFill>
                <a:latin typeface="Andalus" pitchFamily="18" charset="-78"/>
                <a:ea typeface="+mj-ea"/>
                <a:cs typeface="Andalus" pitchFamily="18" charset="-78"/>
              </a:rPr>
              <a:t>وحسن استماعكم</a:t>
            </a:r>
          </a:p>
          <a:p>
            <a:pPr marL="0" marR="0" lvl="0" indent="0" algn="ctr" defTabSz="914400" rtl="1" eaLnBrk="1" fontAlgn="auto" latinLnBrk="0" hangingPunct="1">
              <a:lnSpc>
                <a:spcPct val="150000"/>
              </a:lnSpc>
              <a:spcBef>
                <a:spcPct val="0"/>
              </a:spcBef>
              <a:spcAft>
                <a:spcPts val="0"/>
              </a:spcAft>
              <a:buClrTx/>
              <a:buSzTx/>
              <a:buFontTx/>
              <a:buNone/>
              <a:tabLst/>
              <a:defRPr/>
            </a:pPr>
            <a:r>
              <a:rPr kumimoji="0" lang="ar-EG" sz="4000" b="1" i="0" strike="noStrike" kern="1200" cap="small" spc="0" normalizeH="0" dirty="0">
                <a:ln>
                  <a:noFill/>
                </a:ln>
                <a:solidFill>
                  <a:srgbClr val="00359E"/>
                </a:solidFill>
                <a:uLnTx/>
                <a:uFillTx/>
                <a:latin typeface="Andalus" pitchFamily="18" charset="-78"/>
                <a:ea typeface="+mj-ea"/>
                <a:cs typeface="Andalus" pitchFamily="18" charset="-78"/>
              </a:rPr>
              <a:t>والحمد لله رب العالمين</a:t>
            </a:r>
            <a:r>
              <a:rPr kumimoji="0" lang="ar-EG" sz="5000" i="0" strike="noStrike" kern="1200" cap="small" spc="0" normalizeH="0" dirty="0">
                <a:ln>
                  <a:noFill/>
                </a:ln>
                <a:solidFill>
                  <a:srgbClr val="00359E"/>
                </a:solidFill>
                <a:uLnTx/>
                <a:uFillTx/>
                <a:latin typeface="Andalus" pitchFamily="18" charset="-78"/>
                <a:ea typeface="+mj-ea"/>
                <a:cs typeface="Andalus" pitchFamily="18" charset="-78"/>
              </a:rPr>
              <a:t>..</a:t>
            </a:r>
          </a:p>
          <a:p>
            <a:pPr marL="0" marR="0" lvl="0" indent="0" algn="ctr" defTabSz="914400" rtl="1" eaLnBrk="1" fontAlgn="auto" latinLnBrk="0" hangingPunct="1">
              <a:spcBef>
                <a:spcPct val="0"/>
              </a:spcBef>
              <a:spcAft>
                <a:spcPts val="0"/>
              </a:spcAft>
              <a:buClrTx/>
              <a:buSzTx/>
              <a:buFontTx/>
              <a:buNone/>
              <a:tabLst/>
              <a:defRPr/>
            </a:pPr>
            <a:endParaRPr kumimoji="0" lang="ar-EG" sz="3500" i="0" strike="noStrike" kern="1200" cap="small" spc="0" normalizeH="0" dirty="0">
              <a:ln>
                <a:noFill/>
              </a:ln>
              <a:solidFill>
                <a:schemeClr val="bg2">
                  <a:lumMod val="50000"/>
                </a:schemeClr>
              </a:solidFill>
              <a:uLnTx/>
              <a:uFillTx/>
              <a:latin typeface="Andalus" pitchFamily="18" charset="-78"/>
              <a:ea typeface="+mj-ea"/>
              <a:cs typeface="Andalus" pitchFamily="18" charset="-78"/>
            </a:endParaRPr>
          </a:p>
          <a:p>
            <a:pPr marL="0" marR="0" lvl="0" indent="0" algn="ctr" defTabSz="914400" rtl="1" eaLnBrk="1" fontAlgn="auto" latinLnBrk="0" hangingPunct="1">
              <a:spcBef>
                <a:spcPct val="0"/>
              </a:spcBef>
              <a:spcAft>
                <a:spcPts val="0"/>
              </a:spcAft>
              <a:buClrTx/>
              <a:buSzTx/>
              <a:buFontTx/>
              <a:buNone/>
              <a:tabLst/>
              <a:defRPr/>
            </a:pPr>
            <a:r>
              <a:rPr kumimoji="0" lang="ar-EG" sz="3500" i="0" strike="noStrike" kern="1200" cap="small" spc="0" normalizeH="0" dirty="0">
                <a:ln>
                  <a:noFill/>
                </a:ln>
                <a:solidFill>
                  <a:schemeClr val="bg2">
                    <a:lumMod val="50000"/>
                  </a:schemeClr>
                </a:solidFill>
                <a:uLnTx/>
                <a:uFillTx/>
                <a:latin typeface="Andalus" pitchFamily="18" charset="-78"/>
                <a:ea typeface="+mj-ea"/>
                <a:cs typeface="Andalus" pitchFamily="18" charset="-78"/>
              </a:rPr>
              <a:t>ملحوظة هامة:</a:t>
            </a:r>
          </a:p>
          <a:p>
            <a:pPr marL="0" marR="0" lvl="0" indent="0" algn="ctr" defTabSz="914400" rtl="1" eaLnBrk="1" fontAlgn="auto" latinLnBrk="0" hangingPunct="1">
              <a:spcBef>
                <a:spcPct val="0"/>
              </a:spcBef>
              <a:spcAft>
                <a:spcPts val="0"/>
              </a:spcAft>
              <a:buClrTx/>
              <a:buSzTx/>
              <a:buFontTx/>
              <a:buNone/>
              <a:tabLst/>
              <a:defRPr/>
            </a:pPr>
            <a:r>
              <a:rPr lang="ar-EG" sz="3500" cap="small" dirty="0">
                <a:solidFill>
                  <a:schemeClr val="bg2">
                    <a:lumMod val="50000"/>
                  </a:schemeClr>
                </a:solidFill>
                <a:latin typeface="Andalus" pitchFamily="18" charset="-78"/>
                <a:ea typeface="+mj-ea"/>
                <a:cs typeface="Andalus" pitchFamily="18" charset="-78"/>
              </a:rPr>
              <a:t>حقوق الملكية الفكرية محفوظة للمؤلفة</a:t>
            </a:r>
            <a:endParaRPr kumimoji="0" lang="ar-EG" sz="3500" i="0" strike="noStrike" kern="1200" cap="small" spc="0" normalizeH="0" dirty="0">
              <a:ln>
                <a:noFill/>
              </a:ln>
              <a:solidFill>
                <a:schemeClr val="bg2">
                  <a:lumMod val="50000"/>
                </a:schemeClr>
              </a:solidFill>
              <a:uLnTx/>
              <a:uFillTx/>
              <a:latin typeface="Andalus" pitchFamily="18" charset="-78"/>
              <a:ea typeface="+mj-ea"/>
              <a:cs typeface="Andalus" pitchFamily="18" charset="-78"/>
            </a:endParaRPr>
          </a:p>
          <a:p>
            <a:pPr marL="0" marR="0" lvl="0" indent="0" algn="ctr" defTabSz="914400" rtl="1" eaLnBrk="1" fontAlgn="auto" latinLnBrk="0" hangingPunct="1">
              <a:lnSpc>
                <a:spcPct val="150000"/>
              </a:lnSpc>
              <a:spcBef>
                <a:spcPct val="0"/>
              </a:spcBef>
              <a:spcAft>
                <a:spcPts val="0"/>
              </a:spcAft>
              <a:buClrTx/>
              <a:buSzTx/>
              <a:buFontTx/>
              <a:buNone/>
              <a:tabLst/>
              <a:defRPr/>
            </a:pPr>
            <a:endParaRPr kumimoji="0" lang="ar-EG" sz="5000" i="0" strike="noStrike" kern="1200" cap="small" spc="0" normalizeH="0" noProof="0" dirty="0">
              <a:ln>
                <a:noFill/>
              </a:ln>
              <a:solidFill>
                <a:schemeClr val="bg2">
                  <a:lumMod val="50000"/>
                </a:schemeClr>
              </a:solidFill>
              <a:uLnTx/>
              <a:uFillTx/>
              <a:latin typeface="Andalus" pitchFamily="18" charset="-78"/>
              <a:ea typeface="+mj-ea"/>
              <a:cs typeface="Andalus" pitchFamily="18" charset="-78"/>
            </a:endParaRPr>
          </a:p>
          <a:p>
            <a:pPr lvl="0" algn="r" rtl="1">
              <a:lnSpc>
                <a:spcPct val="150000"/>
              </a:lnSpc>
              <a:spcBef>
                <a:spcPct val="0"/>
              </a:spcBef>
              <a:defRPr/>
            </a:pPr>
            <a:endParaRPr lang="ar-EG" sz="2800" b="1" dirty="0">
              <a:solidFill>
                <a:schemeClr val="bg2">
                  <a:lumMod val="50000"/>
                </a:schemeClr>
              </a:solidFill>
            </a:endParaRPr>
          </a:p>
          <a:p>
            <a:pPr lvl="0" algn="r" rtl="1">
              <a:lnSpc>
                <a:spcPct val="150000"/>
              </a:lnSpc>
              <a:spcBef>
                <a:spcPct val="0"/>
              </a:spcBef>
              <a:buFont typeface="Wingdings" pitchFamily="2" charset="2"/>
              <a:buChar char="Ø"/>
              <a:defRPr/>
            </a:pPr>
            <a:endParaRPr lang="ar-EG" sz="2800" b="1" dirty="0">
              <a:solidFill>
                <a:schemeClr val="bg2">
                  <a:lumMod val="50000"/>
                </a:schemeClr>
              </a:solidFill>
            </a:endParaRPr>
          </a:p>
          <a:p>
            <a:pPr lvl="0" algn="r" rtl="1">
              <a:lnSpc>
                <a:spcPct val="150000"/>
              </a:lnSpc>
              <a:spcBef>
                <a:spcPct val="0"/>
              </a:spcBef>
              <a:defRPr/>
            </a:pPr>
            <a:endParaRPr lang="ar-EG" sz="3000" b="1" cap="small" dirty="0">
              <a:solidFill>
                <a:schemeClr val="bg2">
                  <a:lumMod val="50000"/>
                </a:schemeClr>
              </a:solidFill>
              <a:latin typeface="Andalus" pitchFamily="18" charset="-78"/>
              <a:ea typeface="+mj-ea"/>
            </a:endParaRPr>
          </a:p>
        </p:txBody>
      </p:sp>
      <p:grpSp>
        <p:nvGrpSpPr>
          <p:cNvPr id="5" name="Group 4"/>
          <p:cNvGrpSpPr/>
          <p:nvPr/>
        </p:nvGrpSpPr>
        <p:grpSpPr>
          <a:xfrm>
            <a:off x="49016" y="6525344"/>
            <a:ext cx="9012638" cy="276999"/>
            <a:chOff x="49016" y="6525344"/>
            <a:chExt cx="9012638" cy="276999"/>
          </a:xfrm>
        </p:grpSpPr>
        <p:sp>
          <p:nvSpPr>
            <p:cNvPr id="6" name="TextBox 5"/>
            <p:cNvSpPr txBox="1"/>
            <p:nvPr/>
          </p:nvSpPr>
          <p:spPr>
            <a:xfrm>
              <a:off x="827584" y="6525344"/>
              <a:ext cx="4896544" cy="276999"/>
            </a:xfrm>
            <a:prstGeom prst="rect">
              <a:avLst/>
            </a:prstGeom>
            <a:noFill/>
          </p:spPr>
          <p:txBody>
            <a:bodyPr wrap="square" rtlCol="0">
              <a:spAutoFit/>
            </a:bodyPr>
            <a:lstStyle/>
            <a:p>
              <a:r>
                <a:rPr lang="en-GB" sz="1200" b="1" dirty="0">
                  <a:solidFill>
                    <a:schemeClr val="tx1">
                      <a:lumMod val="65000"/>
                      <a:lumOff val="35000"/>
                    </a:schemeClr>
                  </a:solidFill>
                  <a:latin typeface="Atlanta" pitchFamily="34" charset="0"/>
                </a:rPr>
                <a:t>email: elawa.mariam@yahoo.co.uk  -  Mob: (+20) 1006614423 </a:t>
              </a:r>
            </a:p>
          </p:txBody>
        </p:sp>
        <p:cxnSp>
          <p:nvCxnSpPr>
            <p:cNvPr id="7" name="Straight Connector 6"/>
            <p:cNvCxnSpPr/>
            <p:nvPr/>
          </p:nvCxnSpPr>
          <p:spPr>
            <a:xfrm flipH="1">
              <a:off x="49016" y="6669360"/>
              <a:ext cx="75557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5531854" y="6669360"/>
              <a:ext cx="35298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92A6BC4A-A4E3-1C38-6306-2F6A2611DCE1}"/>
              </a:ext>
            </a:extLst>
          </p:cNvPr>
          <p:cNvSpPr txBox="1">
            <a:spLocks/>
          </p:cNvSpPr>
          <p:nvPr/>
        </p:nvSpPr>
        <p:spPr>
          <a:xfrm>
            <a:off x="1187624" y="44624"/>
            <a:ext cx="7593571" cy="72007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anchor="t">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r"/>
            <a:r>
              <a:rPr lang="ar-EG" sz="2500" dirty="0">
                <a:solidFill>
                  <a:schemeClr val="bg1">
                    <a:lumMod val="85000"/>
                  </a:schemeClr>
                </a:solidFill>
                <a:latin typeface="Sakkal Majalla" panose="02000000000000000000" pitchFamily="2" charset="-78"/>
                <a:cs typeface="AdvertisingBold" pitchFamily="2" charset="-78"/>
              </a:rPr>
              <a:t>دورة القانون والعقود المتقدمة</a:t>
            </a:r>
            <a:endParaRPr lang="en-GB" sz="2500" dirty="0">
              <a:solidFill>
                <a:schemeClr val="bg1">
                  <a:lumMod val="85000"/>
                </a:schemeClr>
              </a:solidFill>
              <a:latin typeface="Sakkal Majalla" panose="02000000000000000000" pitchFamily="2" charset="-78"/>
              <a:cs typeface="AdvertisingBold" pitchFamily="2" charset="-7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74702-3BDC-214A-2DC9-C44D7EFDB3B9}"/>
              </a:ext>
            </a:extLst>
          </p:cNvPr>
          <p:cNvSpPr>
            <a:spLocks noGrp="1"/>
          </p:cNvSpPr>
          <p:nvPr>
            <p:ph type="title"/>
          </p:nvPr>
        </p:nvSpPr>
        <p:spPr/>
        <p:txBody>
          <a:bodyPr/>
          <a:lstStyle/>
          <a:p>
            <a:endParaRPr lang="en-US"/>
          </a:p>
        </p:txBody>
      </p:sp>
      <p:pic>
        <p:nvPicPr>
          <p:cNvPr id="6" name="Content Placeholder 5" descr="A white rectangular frame with blue and black designs&#10;&#10;Description automatically generated">
            <a:extLst>
              <a:ext uri="{FF2B5EF4-FFF2-40B4-BE49-F238E27FC236}">
                <a16:creationId xmlns:a16="http://schemas.microsoft.com/office/drawing/2014/main" id="{56E93B10-799E-020C-583E-B77A72B15FD1}"/>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13068"/>
            <a:ext cx="9144000" cy="6844932"/>
          </a:xfrm>
        </p:spPr>
      </p:pic>
    </p:spTree>
    <p:extLst>
      <p:ext uri="{BB962C8B-B14F-4D97-AF65-F5344CB8AC3E}">
        <p14:creationId xmlns:p14="http://schemas.microsoft.com/office/powerpoint/2010/main" val="207569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539552" y="116632"/>
            <a:ext cx="8352928" cy="720079"/>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oAutofit/>
          </a:bodyPr>
          <a:lstStyle/>
          <a:p>
            <a:pPr algn="r"/>
            <a:r>
              <a:rPr lang="ar-EG" sz="3200" dirty="0">
                <a:solidFill>
                  <a:srgbClr val="00359E"/>
                </a:solidFill>
                <a:effectLst>
                  <a:outerShdw blurRad="38100" dist="38100" dir="2700000" algn="tl">
                    <a:srgbClr val="000000">
                      <a:alpha val="43137"/>
                    </a:srgbClr>
                  </a:outerShdw>
                </a:effectLst>
                <a:latin typeface="Sakkal Majalla" panose="02000000000000000000" pitchFamily="2" charset="-78"/>
                <a:cs typeface="AdvertisingBold" pitchFamily="2" charset="-78"/>
              </a:rPr>
              <a:t>دورة القانون والعقود المتقدمة</a:t>
            </a:r>
            <a:endParaRPr lang="en-GB" sz="3200" dirty="0">
              <a:solidFill>
                <a:srgbClr val="00359E"/>
              </a:solidFill>
              <a:effectLst>
                <a:outerShdw blurRad="38100" dist="38100" dir="2700000" algn="tl">
                  <a:srgbClr val="000000">
                    <a:alpha val="43137"/>
                  </a:srgbClr>
                </a:outerShdw>
              </a:effectLst>
              <a:latin typeface="Sakkal Majalla" panose="02000000000000000000" pitchFamily="2" charset="-78"/>
              <a:cs typeface="AdvertisingBold" pitchFamily="2" charset="-78"/>
            </a:endParaRPr>
          </a:p>
        </p:txBody>
      </p:sp>
      <p:sp>
        <p:nvSpPr>
          <p:cNvPr id="5" name="Subtitle 2"/>
          <p:cNvSpPr>
            <a:spLocks noGrp="1"/>
          </p:cNvSpPr>
          <p:nvPr>
            <p:ph type="subTitle" idx="1"/>
          </p:nvPr>
        </p:nvSpPr>
        <p:spPr>
          <a:xfrm>
            <a:off x="1633295" y="2132858"/>
            <a:ext cx="7043161" cy="1296142"/>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ctr" rtl="1"/>
            <a:r>
              <a:rPr lang="ar-EG" sz="3000" dirty="0">
                <a:solidFill>
                  <a:schemeClr val="bg2">
                    <a:lumMod val="50000"/>
                  </a:schemeClr>
                </a:solidFill>
                <a:latin typeface="AmeriGarmnd BT" panose="0202060206050B020903" pitchFamily="18" charset="0"/>
                <a:cs typeface="AdvertisingBold" pitchFamily="2" charset="-78"/>
              </a:rPr>
              <a:t>المحاضرة رقم (2)</a:t>
            </a:r>
            <a:endParaRPr lang="ar-EG" sz="3000" b="0" dirty="0">
              <a:solidFill>
                <a:schemeClr val="bg2">
                  <a:lumMod val="50000"/>
                </a:schemeClr>
              </a:solidFill>
              <a:latin typeface="AmeriGarmnd BT" panose="0202060206050B020903" pitchFamily="18" charset="0"/>
              <a:cs typeface="AdvertisingBold" pitchFamily="2" charset="-78"/>
            </a:endParaRPr>
          </a:p>
          <a:p>
            <a:pPr algn="ctr" rtl="1">
              <a:lnSpc>
                <a:spcPct val="150000"/>
              </a:lnSpc>
            </a:pPr>
            <a:r>
              <a:rPr lang="ar-EG" sz="3500" b="0" dirty="0">
                <a:solidFill>
                  <a:schemeClr val="bg2">
                    <a:lumMod val="50000"/>
                  </a:schemeClr>
                </a:solidFill>
                <a:latin typeface="AmeriGarmnd BT" panose="0202060206050B020903" pitchFamily="18" charset="0"/>
                <a:cs typeface="AdvertisingBold" pitchFamily="2" charset="-78"/>
              </a:rPr>
              <a:t>تنفيذ العقد والإثراء بلا سبب</a:t>
            </a:r>
          </a:p>
        </p:txBody>
      </p:sp>
      <p:sp>
        <p:nvSpPr>
          <p:cNvPr id="6" name="TextBox 5"/>
          <p:cNvSpPr txBox="1"/>
          <p:nvPr/>
        </p:nvSpPr>
        <p:spPr>
          <a:xfrm>
            <a:off x="2051720" y="4348914"/>
            <a:ext cx="6480720" cy="210442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rtl="1"/>
            <a:r>
              <a:rPr lang="ar-EG" sz="3500" dirty="0">
                <a:solidFill>
                  <a:srgbClr val="00359E"/>
                </a:solidFill>
                <a:latin typeface="AmeriGarmnd BT" panose="0202060206050B020903" pitchFamily="18" charset="0"/>
                <a:cs typeface="AdvertisingBold" pitchFamily="2" charset="-78"/>
              </a:rPr>
              <a:t>د. مريم محمد العوَّا</a:t>
            </a:r>
            <a:endParaRPr lang="en-GB" sz="3500" dirty="0">
              <a:solidFill>
                <a:srgbClr val="00359E"/>
              </a:solidFill>
              <a:latin typeface="AmeriGarmnd BT" panose="0202060206050B020903" pitchFamily="18" charset="0"/>
              <a:cs typeface="AdvertisingBold" pitchFamily="2" charset="-78"/>
            </a:endParaRPr>
          </a:p>
          <a:p>
            <a:pPr algn="ctr" rtl="1"/>
            <a:r>
              <a:rPr lang="ar-EG" sz="2200" dirty="0">
                <a:solidFill>
                  <a:srgbClr val="00359E"/>
                </a:solidFill>
                <a:latin typeface="AmeriGarmnd BT" panose="0202060206050B020903" pitchFamily="18" charset="0"/>
                <a:cs typeface="AdvertisingBold" pitchFamily="2" charset="-78"/>
              </a:rPr>
              <a:t>محامية </a:t>
            </a:r>
          </a:p>
          <a:p>
            <a:pPr algn="ctr" rtl="1"/>
            <a:r>
              <a:rPr lang="ar-EG" sz="2200" dirty="0">
                <a:solidFill>
                  <a:srgbClr val="00359E"/>
                </a:solidFill>
                <a:latin typeface="AmeriGarmnd BT" panose="0202060206050B020903" pitchFamily="18" charset="0"/>
                <a:cs typeface="AdvertisingBold" pitchFamily="2" charset="-78"/>
              </a:rPr>
              <a:t>ومهـندســـة معماريـة</a:t>
            </a:r>
          </a:p>
          <a:p>
            <a:pPr algn="ctr" rtl="1">
              <a:lnSpc>
                <a:spcPct val="150000"/>
              </a:lnSpc>
            </a:pPr>
            <a:r>
              <a:rPr lang="ar-EG" dirty="0">
                <a:solidFill>
                  <a:srgbClr val="00359E"/>
                </a:solidFill>
                <a:latin typeface="AmeriGarmnd BT" panose="0202060206050B020903" pitchFamily="18" charset="0"/>
                <a:cs typeface="AdvertisingBold" pitchFamily="2" charset="-78"/>
              </a:rPr>
              <a:t>زميل معهد المحكمين المعتمدين بالمملكة المتحدة</a:t>
            </a:r>
          </a:p>
          <a:p>
            <a:pPr algn="ctr" rtl="1">
              <a:lnSpc>
                <a:spcPct val="150000"/>
              </a:lnSpc>
            </a:pPr>
            <a:r>
              <a:rPr lang="ar-EG" dirty="0">
                <a:solidFill>
                  <a:srgbClr val="00359E"/>
                </a:solidFill>
                <a:latin typeface="AmeriGarmnd BT" panose="0202060206050B020903" pitchFamily="18" charset="0"/>
                <a:cs typeface="AdvertisingBold" pitchFamily="2" charset="-78"/>
              </a:rPr>
              <a:t>محكم معتمد بمحكمة لندن للتحكيم التجاري الدولي</a:t>
            </a:r>
          </a:p>
        </p:txBody>
      </p:sp>
      <p:grpSp>
        <p:nvGrpSpPr>
          <p:cNvPr id="9" name="Group 8"/>
          <p:cNvGrpSpPr/>
          <p:nvPr/>
        </p:nvGrpSpPr>
        <p:grpSpPr>
          <a:xfrm>
            <a:off x="49016" y="6608385"/>
            <a:ext cx="9012638" cy="276999"/>
            <a:chOff x="49016" y="6525344"/>
            <a:chExt cx="9012638" cy="276999"/>
          </a:xfrm>
        </p:grpSpPr>
        <p:sp>
          <p:nvSpPr>
            <p:cNvPr id="8" name="TextBox 7"/>
            <p:cNvSpPr txBox="1"/>
            <p:nvPr/>
          </p:nvSpPr>
          <p:spPr>
            <a:xfrm>
              <a:off x="827584" y="6525344"/>
              <a:ext cx="4896544" cy="276999"/>
            </a:xfrm>
            <a:prstGeom prst="rect">
              <a:avLst/>
            </a:prstGeom>
            <a:noFill/>
          </p:spPr>
          <p:txBody>
            <a:bodyPr wrap="square" rtlCol="0">
              <a:spAutoFit/>
            </a:bodyPr>
            <a:lstStyle/>
            <a:p>
              <a:r>
                <a:rPr lang="en-GB" sz="1200" b="1" dirty="0">
                  <a:solidFill>
                    <a:schemeClr val="tx1">
                      <a:lumMod val="65000"/>
                      <a:lumOff val="35000"/>
                    </a:schemeClr>
                  </a:solidFill>
                  <a:latin typeface="Atlanta" pitchFamily="34" charset="0"/>
                </a:rPr>
                <a:t>email: elawa.mariam@yahoo.co.uk  -  Mob: (+20) 1006614423 </a:t>
              </a:r>
            </a:p>
          </p:txBody>
        </p:sp>
        <p:cxnSp>
          <p:nvCxnSpPr>
            <p:cNvPr id="12" name="Straight Connector 11"/>
            <p:cNvCxnSpPr/>
            <p:nvPr/>
          </p:nvCxnSpPr>
          <p:spPr>
            <a:xfrm flipH="1">
              <a:off x="49016" y="6669360"/>
              <a:ext cx="75557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531854" y="6669360"/>
              <a:ext cx="35298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8716A2A-E5CD-5BB2-CDE4-97D740C7B8F7}"/>
              </a:ext>
            </a:extLst>
          </p:cNvPr>
          <p:cNvSpPr txBox="1">
            <a:spLocks/>
          </p:cNvSpPr>
          <p:nvPr/>
        </p:nvSpPr>
        <p:spPr>
          <a:xfrm>
            <a:off x="248755" y="548680"/>
            <a:ext cx="8532440" cy="6048672"/>
          </a:xfrm>
          <a:prstGeom prst="rect">
            <a:avLst/>
          </a:prstGeom>
          <a:ln>
            <a:noFill/>
          </a:ln>
          <a:effectLst/>
        </p:spPr>
        <p:txBody>
          <a:bodyPr vert="horz" anchor="t">
            <a:noAutofit/>
          </a:bodyPr>
          <a:lstStyle/>
          <a:p>
            <a:pPr marL="176213" lvl="2" algn="ctr" rtl="1">
              <a:spcBef>
                <a:spcPct val="0"/>
              </a:spcBef>
              <a:defRPr/>
            </a:pPr>
            <a:r>
              <a:rPr lang="ar-EG" sz="2500" cap="small" dirty="0">
                <a:solidFill>
                  <a:schemeClr val="bg2">
                    <a:lumMod val="50000"/>
                  </a:schemeClr>
                </a:solidFill>
                <a:latin typeface="Andalus" pitchFamily="18" charset="-78"/>
                <a:cs typeface="AdvertisingBold" pitchFamily="2" charset="-78"/>
              </a:rPr>
              <a:t>محتوى هذه الدورة..</a:t>
            </a:r>
          </a:p>
          <a:p>
            <a:pPr marL="176213" lvl="2" algn="r" rtl="1">
              <a:spcBef>
                <a:spcPct val="0"/>
              </a:spcBef>
              <a:defRPr/>
            </a:pPr>
            <a:r>
              <a:rPr lang="ar-EG" sz="2300" b="1" dirty="0">
                <a:solidFill>
                  <a:schemeClr val="bg2">
                    <a:lumMod val="50000"/>
                  </a:schemeClr>
                </a:solidFill>
                <a:cs typeface="AdvertisingBold" pitchFamily="2" charset="-78"/>
              </a:rPr>
              <a:t>أولا: الشق المعلوماتي</a:t>
            </a:r>
          </a:p>
          <a:p>
            <a:pPr marL="914400" lvl="4" indent="-341313" algn="r" rtl="1">
              <a:lnSpc>
                <a:spcPct val="150000"/>
              </a:lnSpc>
              <a:spcBef>
                <a:spcPct val="0"/>
              </a:spcBef>
              <a:buFont typeface="Wingdings" panose="05000000000000000000" pitchFamily="2" charset="2"/>
              <a:buChar char="v"/>
              <a:defRPr/>
            </a:pPr>
            <a:r>
              <a:rPr lang="ar-EG" sz="2300" dirty="0">
                <a:solidFill>
                  <a:srgbClr val="003399"/>
                </a:solidFill>
                <a:latin typeface="+mj-lt"/>
                <a:cs typeface="AdvertisingBold" pitchFamily="2" charset="-78"/>
              </a:rPr>
              <a:t>العقد – تلاقي الإرادتين: نشأته وتنفيذه.</a:t>
            </a:r>
          </a:p>
          <a:p>
            <a:pPr marL="914400" lvl="4" indent="-341313" algn="r" rtl="1">
              <a:lnSpc>
                <a:spcPct val="150000"/>
              </a:lnSpc>
              <a:spcBef>
                <a:spcPct val="0"/>
              </a:spcBef>
              <a:buFont typeface="Wingdings" panose="05000000000000000000" pitchFamily="2" charset="2"/>
              <a:buChar char="v"/>
              <a:defRPr/>
            </a:pPr>
            <a:r>
              <a:rPr lang="ar-EG" sz="2300" dirty="0">
                <a:solidFill>
                  <a:srgbClr val="003399"/>
                </a:solidFill>
                <a:latin typeface="+mj-lt"/>
                <a:cs typeface="AdvertisingBold" pitchFamily="2" charset="-78"/>
              </a:rPr>
              <a:t>الإثراء بلا سبب والمسؤولية التقصيرية (إطار عقد المقاولة).</a:t>
            </a:r>
          </a:p>
          <a:p>
            <a:pPr marL="914400" lvl="4" indent="-341313" algn="r" rtl="1">
              <a:lnSpc>
                <a:spcPct val="150000"/>
              </a:lnSpc>
              <a:spcBef>
                <a:spcPct val="0"/>
              </a:spcBef>
              <a:buFont typeface="Wingdings" panose="05000000000000000000" pitchFamily="2" charset="2"/>
              <a:buChar char="v"/>
              <a:defRPr/>
            </a:pPr>
            <a:r>
              <a:rPr lang="ar-EG" sz="2300" dirty="0">
                <a:solidFill>
                  <a:srgbClr val="003399"/>
                </a:solidFill>
                <a:latin typeface="+mj-lt"/>
                <a:cs typeface="AdvertisingBold" pitchFamily="2" charset="-78"/>
              </a:rPr>
              <a:t>الاختلافات بين القانون المصري والقوانين العربية في تنظيم عقد المقاولة.</a:t>
            </a:r>
          </a:p>
          <a:p>
            <a:pPr marL="914400" lvl="4" indent="-341313" algn="r" rtl="1">
              <a:lnSpc>
                <a:spcPct val="150000"/>
              </a:lnSpc>
              <a:spcBef>
                <a:spcPct val="0"/>
              </a:spcBef>
              <a:buFont typeface="Wingdings" panose="05000000000000000000" pitchFamily="2" charset="2"/>
              <a:buChar char="v"/>
              <a:defRPr/>
            </a:pPr>
            <a:r>
              <a:rPr lang="ar-EG" sz="2300" dirty="0">
                <a:solidFill>
                  <a:srgbClr val="003399"/>
                </a:solidFill>
                <a:latin typeface="+mj-lt"/>
                <a:cs typeface="AdvertisingBold" pitchFamily="2" charset="-78"/>
              </a:rPr>
              <a:t>الإشكاليات القانونية العملية التي تنشأ عن عقد المقاولة (أحوال: الفسخ – التعاقد مع تحالف الشركات  - مقاول الباطن في العقد الإداري – الدور القانوني للمهندس الاستشاري).</a:t>
            </a:r>
          </a:p>
          <a:p>
            <a:pPr marL="914400" lvl="4" indent="-341313" algn="r" rtl="1">
              <a:lnSpc>
                <a:spcPct val="150000"/>
              </a:lnSpc>
              <a:spcBef>
                <a:spcPct val="0"/>
              </a:spcBef>
              <a:buFont typeface="Wingdings" panose="05000000000000000000" pitchFamily="2" charset="2"/>
              <a:buChar char="v"/>
              <a:defRPr/>
            </a:pPr>
            <a:r>
              <a:rPr lang="ar-EG" sz="2300" dirty="0">
                <a:solidFill>
                  <a:srgbClr val="003399"/>
                </a:solidFill>
                <a:latin typeface="+mj-lt"/>
                <a:cs typeface="AdvertisingBold" pitchFamily="2" charset="-78"/>
              </a:rPr>
              <a:t>نظرة على عقود التشييد في ال</a:t>
            </a:r>
            <a:r>
              <a:rPr lang="en-US" sz="2300" b="1" dirty="0">
                <a:solidFill>
                  <a:srgbClr val="003399"/>
                </a:solidFill>
                <a:latin typeface="+mj-lt"/>
                <a:cs typeface="AdvertisingBold" pitchFamily="2" charset="-78"/>
              </a:rPr>
              <a:t>common law</a:t>
            </a:r>
            <a:r>
              <a:rPr lang="ar-EG" sz="2300" dirty="0">
                <a:solidFill>
                  <a:srgbClr val="003399"/>
                </a:solidFill>
                <a:latin typeface="+mj-lt"/>
                <a:cs typeface="AdvertisingBold" pitchFamily="2" charset="-78"/>
              </a:rPr>
              <a:t>.</a:t>
            </a:r>
            <a:endParaRPr lang="en-US" sz="2300" dirty="0">
              <a:solidFill>
                <a:srgbClr val="003399"/>
              </a:solidFill>
              <a:latin typeface="+mj-lt"/>
              <a:cs typeface="AdvertisingBold" pitchFamily="2" charset="-78"/>
            </a:endParaRPr>
          </a:p>
          <a:p>
            <a:pPr marL="109538" lvl="4" algn="r" rtl="1">
              <a:lnSpc>
                <a:spcPct val="200000"/>
              </a:lnSpc>
              <a:spcBef>
                <a:spcPct val="0"/>
              </a:spcBef>
              <a:defRPr/>
            </a:pPr>
            <a:r>
              <a:rPr lang="ar-EG" sz="2300" dirty="0">
                <a:solidFill>
                  <a:schemeClr val="bg2">
                    <a:lumMod val="50000"/>
                  </a:schemeClr>
                </a:solidFill>
                <a:latin typeface="+mj-lt"/>
                <a:cs typeface="AdvertisingBold" pitchFamily="2" charset="-78"/>
              </a:rPr>
              <a:t>ثانيًا: الشق التطبيقي </a:t>
            </a:r>
            <a:r>
              <a:rPr lang="ar-EG" sz="2300" dirty="0">
                <a:solidFill>
                  <a:srgbClr val="003399"/>
                </a:solidFill>
                <a:latin typeface="+mj-lt"/>
                <a:cs typeface="AdvertisingBold" pitchFamily="2" charset="-78"/>
              </a:rPr>
              <a:t>- تدريب عملي من قضايا هندسية حقيقية.</a:t>
            </a:r>
          </a:p>
          <a:p>
            <a:pPr marL="914400" lvl="4" indent="-341313" algn="r" rtl="1">
              <a:lnSpc>
                <a:spcPct val="150000"/>
              </a:lnSpc>
              <a:spcBef>
                <a:spcPct val="0"/>
              </a:spcBef>
              <a:buFont typeface="Wingdings" panose="05000000000000000000" pitchFamily="2" charset="2"/>
              <a:buChar char="v"/>
              <a:defRPr/>
            </a:pPr>
            <a:endParaRPr lang="ar-EG" sz="2300" dirty="0">
              <a:solidFill>
                <a:schemeClr val="bg1">
                  <a:lumMod val="50000"/>
                </a:schemeClr>
              </a:solidFill>
              <a:latin typeface="+mj-lt"/>
              <a:cs typeface="AdvertisingBold" pitchFamily="2" charset="-78"/>
            </a:endParaRPr>
          </a:p>
          <a:p>
            <a:pPr lvl="0" algn="r" rtl="1">
              <a:lnSpc>
                <a:spcPct val="200000"/>
              </a:lnSpc>
              <a:spcBef>
                <a:spcPct val="0"/>
              </a:spcBef>
              <a:defRPr/>
            </a:pPr>
            <a:endParaRPr lang="ar-EG" sz="2400" b="1" dirty="0">
              <a:solidFill>
                <a:schemeClr val="tx1">
                  <a:lumMod val="50000"/>
                  <a:lumOff val="50000"/>
                </a:schemeClr>
              </a:solidFill>
            </a:endParaRPr>
          </a:p>
          <a:p>
            <a:pPr marL="808038" lvl="0" algn="ctr" rtl="1">
              <a:spcBef>
                <a:spcPct val="0"/>
              </a:spcBef>
              <a:defRPr/>
            </a:pPr>
            <a:endParaRPr lang="en-GB" sz="2500" b="1" dirty="0">
              <a:solidFill>
                <a:schemeClr val="tx1">
                  <a:lumMod val="50000"/>
                  <a:lumOff val="50000"/>
                </a:schemeClr>
              </a:solidFill>
            </a:endParaRPr>
          </a:p>
        </p:txBody>
      </p:sp>
      <p:sp>
        <p:nvSpPr>
          <p:cNvPr id="2" name="Title 1">
            <a:extLst>
              <a:ext uri="{FF2B5EF4-FFF2-40B4-BE49-F238E27FC236}">
                <a16:creationId xmlns:a16="http://schemas.microsoft.com/office/drawing/2014/main" id="{3863677D-FBE6-2093-7DB1-E92E8A7F4E41}"/>
              </a:ext>
            </a:extLst>
          </p:cNvPr>
          <p:cNvSpPr txBox="1">
            <a:spLocks/>
          </p:cNvSpPr>
          <p:nvPr/>
        </p:nvSpPr>
        <p:spPr>
          <a:xfrm>
            <a:off x="1187624" y="44624"/>
            <a:ext cx="7593571" cy="72007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anchor="t">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r"/>
            <a:r>
              <a:rPr lang="ar-EG" sz="2500" dirty="0">
                <a:solidFill>
                  <a:schemeClr val="bg1">
                    <a:lumMod val="85000"/>
                  </a:schemeClr>
                </a:solidFill>
                <a:latin typeface="Sakkal Majalla" panose="02000000000000000000" pitchFamily="2" charset="-78"/>
                <a:cs typeface="AdvertisingBold" pitchFamily="2" charset="-78"/>
              </a:rPr>
              <a:t>دورة القانون والعقود المتقدمة</a:t>
            </a:r>
            <a:endParaRPr lang="en-GB" sz="2500" dirty="0">
              <a:solidFill>
                <a:schemeClr val="bg1">
                  <a:lumMod val="85000"/>
                </a:schemeClr>
              </a:solidFill>
              <a:latin typeface="Sakkal Majalla" panose="02000000000000000000" pitchFamily="2" charset="-78"/>
              <a:cs typeface="AdvertisingBold" pitchFamily="2" charset="-78"/>
            </a:endParaRPr>
          </a:p>
        </p:txBody>
      </p:sp>
    </p:spTree>
    <p:extLst>
      <p:ext uri="{BB962C8B-B14F-4D97-AF65-F5344CB8AC3E}">
        <p14:creationId xmlns:p14="http://schemas.microsoft.com/office/powerpoint/2010/main" val="488191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8716A2A-E5CD-5BB2-CDE4-97D740C7B8F7}"/>
              </a:ext>
            </a:extLst>
          </p:cNvPr>
          <p:cNvSpPr txBox="1">
            <a:spLocks/>
          </p:cNvSpPr>
          <p:nvPr/>
        </p:nvSpPr>
        <p:spPr>
          <a:xfrm>
            <a:off x="248755" y="620688"/>
            <a:ext cx="8532440" cy="6048672"/>
          </a:xfrm>
          <a:prstGeom prst="rect">
            <a:avLst/>
          </a:prstGeom>
          <a:ln>
            <a:noFill/>
          </a:ln>
          <a:effectLst/>
        </p:spPr>
        <p:txBody>
          <a:bodyPr vert="horz" anchor="t">
            <a:noAutofit/>
          </a:bodyPr>
          <a:lstStyle/>
          <a:p>
            <a:pPr marL="176213" lvl="2" algn="r" rtl="1">
              <a:spcBef>
                <a:spcPct val="0"/>
              </a:spcBef>
              <a:defRPr/>
            </a:pPr>
            <a:r>
              <a:rPr lang="ar-EG" sz="2500" cap="small" dirty="0">
                <a:solidFill>
                  <a:schemeClr val="bg2">
                    <a:lumMod val="50000"/>
                  </a:schemeClr>
                </a:solidFill>
                <a:latin typeface="Andalus" pitchFamily="18" charset="-78"/>
                <a:cs typeface="AdvertisingBold" pitchFamily="2" charset="-78"/>
              </a:rPr>
              <a:t>المحاضرة الماضية:</a:t>
            </a:r>
          </a:p>
          <a:p>
            <a:pPr marL="176213" lvl="2" algn="r" rtl="1">
              <a:spcBef>
                <a:spcPct val="0"/>
              </a:spcBef>
              <a:defRPr/>
            </a:pPr>
            <a:endParaRPr lang="ar-EG" sz="1500" b="1" dirty="0">
              <a:solidFill>
                <a:srgbClr val="003399"/>
              </a:solidFill>
              <a:cs typeface="AdvertisingBold" pitchFamily="2" charset="-78"/>
            </a:endParaRPr>
          </a:p>
          <a:p>
            <a:pPr marL="914400" lvl="4" indent="-341313" algn="r" rtl="1">
              <a:lnSpc>
                <a:spcPct val="150000"/>
              </a:lnSpc>
              <a:spcBef>
                <a:spcPct val="0"/>
              </a:spcBef>
              <a:buFont typeface="Wingdings" panose="05000000000000000000" pitchFamily="2" charset="2"/>
              <a:buChar char="v"/>
              <a:defRPr/>
            </a:pPr>
            <a:r>
              <a:rPr lang="ar-EG" sz="2400" dirty="0">
                <a:solidFill>
                  <a:srgbClr val="003399"/>
                </a:solidFill>
                <a:latin typeface="+mj-lt"/>
                <a:cs typeface="AdvertisingBold" pitchFamily="2" charset="-78"/>
              </a:rPr>
              <a:t>العقد في القانون:</a:t>
            </a:r>
            <a:r>
              <a:rPr lang="ar-EG" sz="2400" dirty="0">
                <a:solidFill>
                  <a:schemeClr val="bg1">
                    <a:lumMod val="50000"/>
                  </a:schemeClr>
                </a:solidFill>
                <a:latin typeface="+mj-lt"/>
                <a:cs typeface="AdvertisingBold" pitchFamily="2" charset="-78"/>
              </a:rPr>
              <a:t> هو تلاقي الإرادتين لإحداث أثر قانوني بـ (إنشاء/ نقل/ تعديل/ إنهاء) التزام.</a:t>
            </a:r>
          </a:p>
          <a:p>
            <a:pPr marL="573087" lvl="4" algn="r" rtl="1">
              <a:spcBef>
                <a:spcPct val="0"/>
              </a:spcBef>
              <a:defRPr/>
            </a:pPr>
            <a:endParaRPr lang="ar-EG" sz="1500" dirty="0">
              <a:solidFill>
                <a:schemeClr val="bg1">
                  <a:lumMod val="50000"/>
                </a:schemeClr>
              </a:solidFill>
              <a:latin typeface="+mj-lt"/>
              <a:cs typeface="AdvertisingBold" pitchFamily="2" charset="-78"/>
            </a:endParaRPr>
          </a:p>
          <a:p>
            <a:pPr marL="914400" lvl="4" indent="-341313" algn="r" rtl="1">
              <a:lnSpc>
                <a:spcPct val="150000"/>
              </a:lnSpc>
              <a:spcBef>
                <a:spcPct val="0"/>
              </a:spcBef>
              <a:buFont typeface="Wingdings" panose="05000000000000000000" pitchFamily="2" charset="2"/>
              <a:buChar char="v"/>
              <a:defRPr/>
            </a:pPr>
            <a:r>
              <a:rPr lang="ar-EG" sz="2400" dirty="0">
                <a:solidFill>
                  <a:srgbClr val="003399"/>
                </a:solidFill>
                <a:latin typeface="+mj-lt"/>
                <a:cs typeface="AdvertisingBold" pitchFamily="2" charset="-78"/>
              </a:rPr>
              <a:t>أنواعه: </a:t>
            </a:r>
            <a:r>
              <a:rPr lang="ar-EG" sz="2400" dirty="0">
                <a:solidFill>
                  <a:schemeClr val="bg1">
                    <a:lumMod val="50000"/>
                  </a:schemeClr>
                </a:solidFill>
                <a:latin typeface="+mj-lt"/>
                <a:cs typeface="AdvertisingBold" pitchFamily="2" charset="-78"/>
              </a:rPr>
              <a:t>(</a:t>
            </a:r>
            <a:r>
              <a:rPr lang="ar-EG" sz="2400" b="1" dirty="0">
                <a:solidFill>
                  <a:schemeClr val="bg1">
                    <a:lumMod val="50000"/>
                  </a:schemeClr>
                </a:solidFill>
                <a:cs typeface="AdvertisingBold" pitchFamily="2" charset="-78"/>
              </a:rPr>
              <a:t>الشكلي </a:t>
            </a:r>
            <a:r>
              <a:rPr lang="ar-EG" sz="2400" b="1" dirty="0">
                <a:solidFill>
                  <a:schemeClr val="bg1">
                    <a:lumMod val="50000"/>
                  </a:schemeClr>
                </a:solidFill>
                <a:cs typeface="AdvertisingBold" pitchFamily="2" charset="-78"/>
                <a:sym typeface="Symbol"/>
              </a:rPr>
              <a:t> الرضائي - ملزم للجانبين  ملزم لجانب واحد - الفوري  الزمني - المسمى  غير المسمى - البسيط  المختلط - المعاوضة  التبرع).</a:t>
            </a:r>
          </a:p>
          <a:p>
            <a:pPr marL="573087" lvl="4" algn="r" rtl="1">
              <a:spcBef>
                <a:spcPct val="0"/>
              </a:spcBef>
              <a:defRPr/>
            </a:pPr>
            <a:endParaRPr lang="ar-EG" sz="1500" b="1" dirty="0">
              <a:solidFill>
                <a:schemeClr val="bg1">
                  <a:lumMod val="50000"/>
                </a:schemeClr>
              </a:solidFill>
              <a:cs typeface="AdvertisingBold" pitchFamily="2" charset="-78"/>
              <a:sym typeface="Symbol"/>
            </a:endParaRPr>
          </a:p>
          <a:p>
            <a:pPr marL="968375" lvl="5" indent="-395288" algn="r" rtl="1">
              <a:lnSpc>
                <a:spcPct val="150000"/>
              </a:lnSpc>
              <a:spcBef>
                <a:spcPct val="0"/>
              </a:spcBef>
              <a:buFont typeface="Wingdings" panose="05000000000000000000" pitchFamily="2" charset="2"/>
              <a:buChar char="v"/>
              <a:defRPr/>
            </a:pPr>
            <a:r>
              <a:rPr lang="ar-EG" sz="2400" dirty="0">
                <a:solidFill>
                  <a:srgbClr val="003399"/>
                </a:solidFill>
                <a:latin typeface="+mj-lt"/>
                <a:cs typeface="AdvertisingBold" pitchFamily="2" charset="-78"/>
              </a:rPr>
              <a:t>أركانه:</a:t>
            </a:r>
            <a:r>
              <a:rPr lang="ar-EG" sz="2400" dirty="0">
                <a:solidFill>
                  <a:schemeClr val="bg1">
                    <a:lumMod val="50000"/>
                  </a:schemeClr>
                </a:solidFill>
                <a:latin typeface="+mj-lt"/>
                <a:cs typeface="AdvertisingBold" pitchFamily="2" charset="-78"/>
              </a:rPr>
              <a:t> الرضا (الأهلية – المحل – السبب).</a:t>
            </a:r>
          </a:p>
          <a:p>
            <a:pPr marL="573087" lvl="5" algn="r" rtl="1">
              <a:spcBef>
                <a:spcPct val="0"/>
              </a:spcBef>
              <a:defRPr/>
            </a:pPr>
            <a:endParaRPr lang="ar-EG" sz="1500" dirty="0">
              <a:solidFill>
                <a:schemeClr val="bg1">
                  <a:lumMod val="50000"/>
                </a:schemeClr>
              </a:solidFill>
              <a:latin typeface="+mj-lt"/>
              <a:cs typeface="AdvertisingBold" pitchFamily="2" charset="-78"/>
            </a:endParaRPr>
          </a:p>
          <a:p>
            <a:pPr marL="968375" lvl="4" indent="-395288" algn="r" rtl="1">
              <a:lnSpc>
                <a:spcPct val="150000"/>
              </a:lnSpc>
              <a:spcBef>
                <a:spcPct val="0"/>
              </a:spcBef>
              <a:buFont typeface="Wingdings" panose="05000000000000000000" pitchFamily="2" charset="2"/>
              <a:buChar char="v"/>
              <a:defRPr/>
            </a:pPr>
            <a:r>
              <a:rPr lang="ar-EG" sz="2400" dirty="0">
                <a:solidFill>
                  <a:srgbClr val="003399"/>
                </a:solidFill>
                <a:latin typeface="+mj-lt"/>
                <a:cs typeface="AdvertisingBold" pitchFamily="2" charset="-78"/>
              </a:rPr>
              <a:t>الأهلية: </a:t>
            </a:r>
            <a:r>
              <a:rPr lang="ar-EG" sz="2400" dirty="0">
                <a:solidFill>
                  <a:schemeClr val="bg1">
                    <a:lumMod val="50000"/>
                  </a:schemeClr>
                </a:solidFill>
                <a:latin typeface="+mj-lt"/>
                <a:cs typeface="AdvertisingBold" pitchFamily="2" charset="-78"/>
              </a:rPr>
              <a:t>(الشخص الطبيعي – الشخص الاعتباري).</a:t>
            </a:r>
          </a:p>
          <a:p>
            <a:pPr marL="573087" lvl="4" algn="r" rtl="1">
              <a:spcBef>
                <a:spcPct val="0"/>
              </a:spcBef>
              <a:defRPr/>
            </a:pPr>
            <a:endParaRPr lang="ar-EG" sz="1500" dirty="0">
              <a:solidFill>
                <a:schemeClr val="bg1">
                  <a:lumMod val="50000"/>
                </a:schemeClr>
              </a:solidFill>
              <a:latin typeface="+mj-lt"/>
              <a:cs typeface="AdvertisingBold" pitchFamily="2" charset="-78"/>
            </a:endParaRPr>
          </a:p>
          <a:p>
            <a:pPr marL="1030288" lvl="4" indent="-457200" algn="r" rtl="1">
              <a:lnSpc>
                <a:spcPct val="150000"/>
              </a:lnSpc>
              <a:spcBef>
                <a:spcPct val="0"/>
              </a:spcBef>
              <a:buFont typeface="Wingdings" panose="05000000000000000000" pitchFamily="2" charset="2"/>
              <a:buChar char="v"/>
              <a:defRPr/>
            </a:pPr>
            <a:r>
              <a:rPr lang="ar-EG" sz="2400" dirty="0">
                <a:solidFill>
                  <a:srgbClr val="003399"/>
                </a:solidFill>
                <a:latin typeface="+mj-lt"/>
                <a:cs typeface="AdvertisingBold" pitchFamily="2" charset="-78"/>
              </a:rPr>
              <a:t>التعبير عن الإرادة: </a:t>
            </a:r>
            <a:r>
              <a:rPr lang="ar-EG" sz="2400" dirty="0">
                <a:solidFill>
                  <a:schemeClr val="bg1">
                    <a:lumMod val="50000"/>
                  </a:schemeClr>
                </a:solidFill>
                <a:latin typeface="+mj-lt"/>
                <a:cs typeface="AdvertisingBold" pitchFamily="2" charset="-78"/>
              </a:rPr>
              <a:t>(الضمني – الصريح).</a:t>
            </a:r>
          </a:p>
          <a:p>
            <a:pPr lvl="0" algn="r" rtl="1">
              <a:lnSpc>
                <a:spcPct val="200000"/>
              </a:lnSpc>
              <a:spcBef>
                <a:spcPct val="0"/>
              </a:spcBef>
              <a:defRPr/>
            </a:pPr>
            <a:endParaRPr lang="ar-EG" sz="2400" b="1" dirty="0">
              <a:solidFill>
                <a:schemeClr val="tx1">
                  <a:lumMod val="50000"/>
                  <a:lumOff val="50000"/>
                </a:schemeClr>
              </a:solidFill>
            </a:endParaRPr>
          </a:p>
          <a:p>
            <a:pPr marL="808038" lvl="0" algn="ctr" rtl="1">
              <a:spcBef>
                <a:spcPct val="0"/>
              </a:spcBef>
              <a:defRPr/>
            </a:pPr>
            <a:endParaRPr lang="en-GB" sz="2500" b="1" dirty="0">
              <a:solidFill>
                <a:schemeClr val="tx1">
                  <a:lumMod val="50000"/>
                  <a:lumOff val="50000"/>
                </a:schemeClr>
              </a:solidFill>
            </a:endParaRPr>
          </a:p>
        </p:txBody>
      </p:sp>
      <p:sp>
        <p:nvSpPr>
          <p:cNvPr id="2" name="Title 1">
            <a:extLst>
              <a:ext uri="{FF2B5EF4-FFF2-40B4-BE49-F238E27FC236}">
                <a16:creationId xmlns:a16="http://schemas.microsoft.com/office/drawing/2014/main" id="{3863677D-FBE6-2093-7DB1-E92E8A7F4E41}"/>
              </a:ext>
            </a:extLst>
          </p:cNvPr>
          <p:cNvSpPr txBox="1">
            <a:spLocks/>
          </p:cNvSpPr>
          <p:nvPr/>
        </p:nvSpPr>
        <p:spPr>
          <a:xfrm>
            <a:off x="1187624" y="44624"/>
            <a:ext cx="7593571" cy="72007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anchor="t">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r"/>
            <a:r>
              <a:rPr lang="ar-EG" sz="2500" dirty="0">
                <a:solidFill>
                  <a:schemeClr val="bg1">
                    <a:lumMod val="85000"/>
                  </a:schemeClr>
                </a:solidFill>
                <a:latin typeface="Sakkal Majalla" panose="02000000000000000000" pitchFamily="2" charset="-78"/>
                <a:cs typeface="AdvertisingBold" pitchFamily="2" charset="-78"/>
              </a:rPr>
              <a:t>دورة القانون والعقود المتقدمة</a:t>
            </a:r>
            <a:endParaRPr lang="en-GB" sz="2500" dirty="0">
              <a:solidFill>
                <a:schemeClr val="bg1">
                  <a:lumMod val="85000"/>
                </a:schemeClr>
              </a:solidFill>
              <a:latin typeface="Sakkal Majalla" panose="02000000000000000000" pitchFamily="2" charset="-78"/>
              <a:cs typeface="AdvertisingBold" pitchFamily="2" charset="-78"/>
            </a:endParaRPr>
          </a:p>
        </p:txBody>
      </p:sp>
    </p:spTree>
    <p:extLst>
      <p:ext uri="{BB962C8B-B14F-4D97-AF65-F5344CB8AC3E}">
        <p14:creationId xmlns:p14="http://schemas.microsoft.com/office/powerpoint/2010/main" val="2323808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8716A2A-E5CD-5BB2-CDE4-97D740C7B8F7}"/>
              </a:ext>
            </a:extLst>
          </p:cNvPr>
          <p:cNvSpPr txBox="1">
            <a:spLocks/>
          </p:cNvSpPr>
          <p:nvPr/>
        </p:nvSpPr>
        <p:spPr>
          <a:xfrm>
            <a:off x="128411" y="260648"/>
            <a:ext cx="8532440" cy="6048672"/>
          </a:xfrm>
          <a:prstGeom prst="rect">
            <a:avLst/>
          </a:prstGeom>
          <a:ln>
            <a:noFill/>
          </a:ln>
          <a:effectLst/>
        </p:spPr>
        <p:txBody>
          <a:bodyPr vert="horz" anchor="t">
            <a:noAutofit/>
          </a:bodyPr>
          <a:lstStyle/>
          <a:p>
            <a:pPr lvl="0" algn="r" rtl="1">
              <a:spcBef>
                <a:spcPct val="0"/>
              </a:spcBef>
              <a:defRPr/>
            </a:pPr>
            <a:endParaRPr lang="ar-EG" sz="2800" cap="small" dirty="0">
              <a:solidFill>
                <a:schemeClr val="bg2">
                  <a:lumMod val="50000"/>
                </a:schemeClr>
              </a:solidFill>
              <a:latin typeface="Andalus" pitchFamily="18" charset="-78"/>
              <a:cs typeface="Andalus" pitchFamily="18" charset="-78"/>
            </a:endParaRPr>
          </a:p>
          <a:p>
            <a:pPr marL="461963" lvl="2" algn="r" rtl="1">
              <a:spcBef>
                <a:spcPct val="0"/>
              </a:spcBef>
              <a:defRPr/>
            </a:pPr>
            <a:r>
              <a:rPr lang="ar-EG" sz="3500" cap="small" dirty="0">
                <a:solidFill>
                  <a:schemeClr val="bg2">
                    <a:lumMod val="50000"/>
                  </a:schemeClr>
                </a:solidFill>
                <a:latin typeface="Andalus" pitchFamily="18" charset="-78"/>
                <a:cs typeface="AdvertisingBold" pitchFamily="2" charset="-78"/>
              </a:rPr>
              <a:t>المحتويات:</a:t>
            </a:r>
            <a:endParaRPr lang="ar-EG" sz="3500" b="1" dirty="0">
              <a:solidFill>
                <a:srgbClr val="003399"/>
              </a:solidFill>
              <a:cs typeface="AdvertisingBold" pitchFamily="2" charset="-78"/>
            </a:endParaRPr>
          </a:p>
          <a:p>
            <a:pPr marL="1431925" lvl="2" indent="-457200" algn="r" rtl="1">
              <a:lnSpc>
                <a:spcPct val="200000"/>
              </a:lnSpc>
              <a:spcBef>
                <a:spcPct val="0"/>
              </a:spcBef>
              <a:buFont typeface="Wingdings" panose="05000000000000000000" pitchFamily="2" charset="2"/>
              <a:buChar char="v"/>
              <a:defRPr/>
            </a:pPr>
            <a:r>
              <a:rPr lang="ar-EG" sz="2800" b="1" dirty="0">
                <a:solidFill>
                  <a:srgbClr val="003399"/>
                </a:solidFill>
                <a:latin typeface="+mj-lt"/>
                <a:cs typeface="AdvertisingBold" pitchFamily="2" charset="-78"/>
              </a:rPr>
              <a:t>مصادر الالتزام  </a:t>
            </a:r>
            <a:r>
              <a:rPr lang="en-US" sz="2800" b="1" dirty="0">
                <a:solidFill>
                  <a:srgbClr val="003399"/>
                </a:solidFill>
                <a:latin typeface="+mj-lt"/>
                <a:cs typeface="AdvertisingBold" pitchFamily="2" charset="-78"/>
              </a:rPr>
              <a:t>X</a:t>
            </a:r>
            <a:r>
              <a:rPr lang="ar-EG" sz="2800" b="1" dirty="0">
                <a:solidFill>
                  <a:srgbClr val="003399"/>
                </a:solidFill>
                <a:latin typeface="+mj-lt"/>
                <a:cs typeface="AdvertisingBold" pitchFamily="2" charset="-78"/>
              </a:rPr>
              <a:t>  مصدر القاعدة القانونية.</a:t>
            </a:r>
          </a:p>
          <a:p>
            <a:pPr marL="1431925" lvl="2" indent="-457200" algn="r" rtl="1">
              <a:lnSpc>
                <a:spcPct val="200000"/>
              </a:lnSpc>
              <a:spcBef>
                <a:spcPct val="0"/>
              </a:spcBef>
              <a:buFont typeface="Wingdings" panose="05000000000000000000" pitchFamily="2" charset="2"/>
              <a:buChar char="v"/>
              <a:defRPr/>
            </a:pPr>
            <a:r>
              <a:rPr lang="ar-EG" sz="2800" b="1" dirty="0">
                <a:solidFill>
                  <a:srgbClr val="003399"/>
                </a:solidFill>
                <a:latin typeface="+mj-lt"/>
                <a:cs typeface="AdvertisingBold" pitchFamily="2" charset="-78"/>
              </a:rPr>
              <a:t>تنفيذ العقد: </a:t>
            </a:r>
          </a:p>
          <a:p>
            <a:pPr marL="2919413" lvl="4" indent="-457200" algn="r" rtl="1">
              <a:lnSpc>
                <a:spcPct val="200000"/>
              </a:lnSpc>
              <a:spcBef>
                <a:spcPct val="0"/>
              </a:spcBef>
              <a:buFont typeface="Wingdings" panose="05000000000000000000" pitchFamily="2" charset="2"/>
              <a:buChar char="v"/>
              <a:defRPr/>
            </a:pPr>
            <a:r>
              <a:rPr lang="ar-EG" sz="2800" b="1" dirty="0">
                <a:solidFill>
                  <a:srgbClr val="003399"/>
                </a:solidFill>
                <a:latin typeface="+mj-lt"/>
                <a:cs typeface="AdvertisingBold" pitchFamily="2" charset="-78"/>
              </a:rPr>
              <a:t>عينًا.</a:t>
            </a:r>
          </a:p>
          <a:p>
            <a:pPr marL="2919413" lvl="4" indent="-457200" algn="r" rtl="1">
              <a:lnSpc>
                <a:spcPct val="200000"/>
              </a:lnSpc>
              <a:spcBef>
                <a:spcPct val="0"/>
              </a:spcBef>
              <a:buFont typeface="Wingdings" panose="05000000000000000000" pitchFamily="2" charset="2"/>
              <a:buChar char="v"/>
              <a:defRPr/>
            </a:pPr>
            <a:r>
              <a:rPr lang="ar-EG" sz="2800" b="1" dirty="0">
                <a:solidFill>
                  <a:srgbClr val="003399"/>
                </a:solidFill>
                <a:latin typeface="+mj-lt"/>
                <a:cs typeface="AdvertisingBold" pitchFamily="2" charset="-78"/>
              </a:rPr>
              <a:t>تعويضًا.</a:t>
            </a:r>
          </a:p>
          <a:p>
            <a:pPr marL="1431925" lvl="4" indent="-573088" algn="r" rtl="1">
              <a:lnSpc>
                <a:spcPct val="200000"/>
              </a:lnSpc>
              <a:spcBef>
                <a:spcPct val="0"/>
              </a:spcBef>
              <a:buFont typeface="Wingdings" panose="05000000000000000000" pitchFamily="2" charset="2"/>
              <a:buChar char="v"/>
              <a:defRPr/>
            </a:pPr>
            <a:r>
              <a:rPr lang="ar-EG" sz="2800" b="1" dirty="0">
                <a:solidFill>
                  <a:srgbClr val="003399"/>
                </a:solidFill>
                <a:latin typeface="+mj-lt"/>
                <a:cs typeface="AdvertisingBold" pitchFamily="2" charset="-78"/>
              </a:rPr>
              <a:t>الإثراء بلا سبب.</a:t>
            </a:r>
          </a:p>
          <a:p>
            <a:pPr lvl="0" algn="r" rtl="1">
              <a:lnSpc>
                <a:spcPct val="200000"/>
              </a:lnSpc>
              <a:spcBef>
                <a:spcPct val="0"/>
              </a:spcBef>
              <a:defRPr/>
            </a:pPr>
            <a:endParaRPr lang="ar-EG" sz="2200" b="1" dirty="0">
              <a:solidFill>
                <a:schemeClr val="tx1">
                  <a:lumMod val="50000"/>
                  <a:lumOff val="50000"/>
                </a:schemeClr>
              </a:solidFill>
            </a:endParaRPr>
          </a:p>
          <a:p>
            <a:pPr marL="808038" lvl="0" algn="ctr" rtl="1">
              <a:spcBef>
                <a:spcPct val="0"/>
              </a:spcBef>
              <a:defRPr/>
            </a:pPr>
            <a:endParaRPr lang="en-GB" sz="2500" b="1" dirty="0">
              <a:solidFill>
                <a:schemeClr val="tx1">
                  <a:lumMod val="50000"/>
                  <a:lumOff val="50000"/>
                </a:schemeClr>
              </a:solidFill>
            </a:endParaRPr>
          </a:p>
        </p:txBody>
      </p:sp>
      <p:sp>
        <p:nvSpPr>
          <p:cNvPr id="2" name="Title 1">
            <a:extLst>
              <a:ext uri="{FF2B5EF4-FFF2-40B4-BE49-F238E27FC236}">
                <a16:creationId xmlns:a16="http://schemas.microsoft.com/office/drawing/2014/main" id="{3863677D-FBE6-2093-7DB1-E92E8A7F4E41}"/>
              </a:ext>
            </a:extLst>
          </p:cNvPr>
          <p:cNvSpPr txBox="1">
            <a:spLocks/>
          </p:cNvSpPr>
          <p:nvPr/>
        </p:nvSpPr>
        <p:spPr>
          <a:xfrm>
            <a:off x="1187624" y="44624"/>
            <a:ext cx="7593571" cy="72007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anchor="t">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r"/>
            <a:r>
              <a:rPr lang="ar-EG" sz="2500" dirty="0">
                <a:solidFill>
                  <a:schemeClr val="bg1">
                    <a:lumMod val="85000"/>
                  </a:schemeClr>
                </a:solidFill>
                <a:latin typeface="Sakkal Majalla" panose="02000000000000000000" pitchFamily="2" charset="-78"/>
                <a:cs typeface="AdvertisingBold" pitchFamily="2" charset="-78"/>
              </a:rPr>
              <a:t>دورة القانون والعقود المتقدمة</a:t>
            </a:r>
            <a:endParaRPr lang="en-GB" sz="2500" dirty="0">
              <a:solidFill>
                <a:schemeClr val="bg1">
                  <a:lumMod val="85000"/>
                </a:schemeClr>
              </a:solidFill>
              <a:latin typeface="Sakkal Majalla" panose="02000000000000000000" pitchFamily="2" charset="-78"/>
              <a:cs typeface="AdvertisingBold" pitchFamily="2" charset="-78"/>
            </a:endParaRPr>
          </a:p>
        </p:txBody>
      </p:sp>
    </p:spTree>
    <p:extLst>
      <p:ext uri="{BB962C8B-B14F-4D97-AF65-F5344CB8AC3E}">
        <p14:creationId xmlns:p14="http://schemas.microsoft.com/office/powerpoint/2010/main" val="3250952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2A3FD2D-5BE5-CEDF-E4B1-657EBA371938}"/>
              </a:ext>
            </a:extLst>
          </p:cNvPr>
          <p:cNvSpPr txBox="1"/>
          <p:nvPr/>
        </p:nvSpPr>
        <p:spPr>
          <a:xfrm>
            <a:off x="323528" y="1268760"/>
            <a:ext cx="7992888" cy="4882106"/>
          </a:xfrm>
          <a:prstGeom prst="rect">
            <a:avLst/>
          </a:prstGeom>
          <a:noFill/>
        </p:spPr>
        <p:txBody>
          <a:bodyPr wrap="square">
            <a:spAutoFit/>
          </a:bodyPr>
          <a:lstStyle/>
          <a:p>
            <a:pPr algn="ctr" rtl="1">
              <a:spcBef>
                <a:spcPct val="0"/>
              </a:spcBef>
              <a:defRPr/>
            </a:pPr>
            <a:r>
              <a:rPr lang="ar-EG" sz="3000" b="1" cap="small" dirty="0">
                <a:solidFill>
                  <a:schemeClr val="bg2">
                    <a:lumMod val="50000"/>
                  </a:schemeClr>
                </a:solidFill>
                <a:latin typeface="Calibri" panose="020F0502020204030204" pitchFamily="34" charset="0"/>
                <a:ea typeface="Calibri" panose="020F0502020204030204" pitchFamily="34" charset="0"/>
                <a:cs typeface="AdvertisingBold" pitchFamily="2" charset="-78"/>
              </a:rPr>
              <a:t>تمهيد لازم...</a:t>
            </a:r>
          </a:p>
          <a:p>
            <a:pPr algn="ctr" rtl="1">
              <a:spcBef>
                <a:spcPct val="0"/>
              </a:spcBef>
              <a:defRPr/>
            </a:pPr>
            <a:endParaRPr lang="ar-EG" sz="1500" b="1" cap="small" dirty="0">
              <a:solidFill>
                <a:schemeClr val="bg2">
                  <a:lumMod val="50000"/>
                </a:schemeClr>
              </a:solidFill>
              <a:latin typeface="Calibri" panose="020F0502020204030204" pitchFamily="34" charset="0"/>
              <a:ea typeface="Calibri" panose="020F0502020204030204" pitchFamily="34" charset="0"/>
              <a:cs typeface="AdvertisingBold" pitchFamily="2" charset="-78"/>
            </a:endParaRPr>
          </a:p>
          <a:p>
            <a:pPr marL="457200" indent="-457200" algn="r" rtl="1">
              <a:lnSpc>
                <a:spcPct val="150000"/>
              </a:lnSpc>
              <a:spcBef>
                <a:spcPct val="0"/>
              </a:spcBef>
              <a:buFont typeface="Wingdings" panose="05000000000000000000" pitchFamily="2" charset="2"/>
              <a:buChar char="Ø"/>
              <a:defRPr/>
            </a:pPr>
            <a:r>
              <a:rPr lang="ar-EG" sz="3000" b="1" cap="small" dirty="0">
                <a:solidFill>
                  <a:schemeClr val="bg2">
                    <a:lumMod val="50000"/>
                  </a:schemeClr>
                </a:solidFill>
                <a:latin typeface="Calibri" panose="020F0502020204030204" pitchFamily="34" charset="0"/>
                <a:ea typeface="Calibri" panose="020F0502020204030204" pitchFamily="34" charset="0"/>
                <a:cs typeface="AdvertisingBold" pitchFamily="2" charset="-78"/>
              </a:rPr>
              <a:t>لماذا نشرح القواعد القانونية الحاكمة للعقود؟ </a:t>
            </a:r>
          </a:p>
          <a:p>
            <a:pPr algn="r" rtl="1">
              <a:lnSpc>
                <a:spcPct val="150000"/>
              </a:lnSpc>
              <a:spcBef>
                <a:spcPct val="0"/>
              </a:spcBef>
              <a:defRPr/>
            </a:pPr>
            <a:endParaRPr lang="ar-EG" sz="1500" b="1" cap="small" dirty="0">
              <a:solidFill>
                <a:schemeClr val="bg2">
                  <a:lumMod val="50000"/>
                </a:schemeClr>
              </a:solidFill>
              <a:latin typeface="Calibri" panose="020F0502020204030204" pitchFamily="34" charset="0"/>
              <a:ea typeface="Calibri" panose="020F0502020204030204" pitchFamily="34" charset="0"/>
              <a:cs typeface="AdvertisingBold" pitchFamily="2" charset="-78"/>
            </a:endParaRPr>
          </a:p>
          <a:p>
            <a:pPr marL="457200" lvl="0" indent="-457200" algn="r" rtl="1">
              <a:lnSpc>
                <a:spcPct val="150000"/>
              </a:lnSpc>
              <a:spcBef>
                <a:spcPct val="0"/>
              </a:spcBef>
              <a:buFont typeface="Wingdings" panose="05000000000000000000" pitchFamily="2" charset="2"/>
              <a:buChar char="Ø"/>
              <a:defRPr/>
            </a:pPr>
            <a:r>
              <a:rPr lang="ar-EG" sz="3000" b="1" cap="small" dirty="0">
                <a:solidFill>
                  <a:schemeClr val="bg2">
                    <a:lumMod val="50000"/>
                  </a:schemeClr>
                </a:solidFill>
                <a:latin typeface="Calibri" panose="020F0502020204030204" pitchFamily="34" charset="0"/>
                <a:ea typeface="Calibri" panose="020F0502020204030204" pitchFamily="34" charset="0"/>
                <a:cs typeface="AdvertisingBold" pitchFamily="2" charset="-78"/>
              </a:rPr>
              <a:t>لماذا ينص في العقد على القانون واجب التطبيق؟</a:t>
            </a:r>
          </a:p>
          <a:p>
            <a:pPr lvl="0" algn="r" rtl="1">
              <a:lnSpc>
                <a:spcPct val="150000"/>
              </a:lnSpc>
              <a:spcBef>
                <a:spcPct val="0"/>
              </a:spcBef>
              <a:defRPr/>
            </a:pPr>
            <a:endParaRPr lang="ar-EG" sz="1500" b="1" cap="small" dirty="0">
              <a:solidFill>
                <a:schemeClr val="bg2">
                  <a:lumMod val="50000"/>
                </a:schemeClr>
              </a:solidFill>
              <a:latin typeface="Calibri" panose="020F0502020204030204" pitchFamily="34" charset="0"/>
              <a:ea typeface="Calibri" panose="020F0502020204030204" pitchFamily="34" charset="0"/>
              <a:cs typeface="AdvertisingBold" pitchFamily="2" charset="-78"/>
            </a:endParaRPr>
          </a:p>
          <a:p>
            <a:pPr marL="457200" lvl="0" indent="-457200" algn="r" rtl="1">
              <a:lnSpc>
                <a:spcPct val="150000"/>
              </a:lnSpc>
              <a:spcBef>
                <a:spcPct val="0"/>
              </a:spcBef>
              <a:buFont typeface="Wingdings" panose="05000000000000000000" pitchFamily="2" charset="2"/>
              <a:buChar char="Ø"/>
              <a:defRPr/>
            </a:pPr>
            <a:r>
              <a:rPr lang="ar-EG" sz="3000" b="1" cap="small" dirty="0">
                <a:solidFill>
                  <a:schemeClr val="bg2">
                    <a:lumMod val="50000"/>
                  </a:schemeClr>
                </a:solidFill>
                <a:latin typeface="Calibri" panose="020F0502020204030204" pitchFamily="34" charset="0"/>
                <a:ea typeface="Calibri" panose="020F0502020204030204" pitchFamily="34" charset="0"/>
                <a:cs typeface="AdvertisingBold" pitchFamily="2" charset="-78"/>
              </a:rPr>
              <a:t>ما الذي يترتب على عدم تحديد قانون معين في العقد قانونًا حاكمًا له؟</a:t>
            </a:r>
          </a:p>
        </p:txBody>
      </p:sp>
      <p:sp>
        <p:nvSpPr>
          <p:cNvPr id="2" name="Title 1">
            <a:extLst>
              <a:ext uri="{FF2B5EF4-FFF2-40B4-BE49-F238E27FC236}">
                <a16:creationId xmlns:a16="http://schemas.microsoft.com/office/drawing/2014/main" id="{0E52E97D-2AB4-449A-60F4-420FE62F3C95}"/>
              </a:ext>
            </a:extLst>
          </p:cNvPr>
          <p:cNvSpPr txBox="1">
            <a:spLocks/>
          </p:cNvSpPr>
          <p:nvPr/>
        </p:nvSpPr>
        <p:spPr>
          <a:xfrm>
            <a:off x="1187624" y="188641"/>
            <a:ext cx="7593571" cy="72007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anchor="t">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r"/>
            <a:r>
              <a:rPr lang="ar-EG" sz="2500" dirty="0">
                <a:solidFill>
                  <a:schemeClr val="bg1">
                    <a:lumMod val="85000"/>
                  </a:schemeClr>
                </a:solidFill>
                <a:latin typeface="Sakkal Majalla" panose="02000000000000000000" pitchFamily="2" charset="-78"/>
                <a:cs typeface="AdvertisingBold" pitchFamily="2" charset="-78"/>
              </a:rPr>
              <a:t>دورة القانون والعقود المتقدمة</a:t>
            </a:r>
            <a:endParaRPr lang="en-GB" sz="2500" dirty="0">
              <a:solidFill>
                <a:schemeClr val="bg1">
                  <a:lumMod val="85000"/>
                </a:schemeClr>
              </a:solidFill>
              <a:latin typeface="Sakkal Majalla" panose="02000000000000000000" pitchFamily="2" charset="-78"/>
              <a:cs typeface="AdvertisingBold" pitchFamily="2" charset="-78"/>
            </a:endParaRPr>
          </a:p>
        </p:txBody>
      </p:sp>
    </p:spTree>
    <p:extLst>
      <p:ext uri="{BB962C8B-B14F-4D97-AF65-F5344CB8AC3E}">
        <p14:creationId xmlns:p14="http://schemas.microsoft.com/office/powerpoint/2010/main" val="3335052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4016" y="620688"/>
            <a:ext cx="8532440" cy="6048672"/>
          </a:xfrm>
          <a:prstGeom prst="rect">
            <a:avLst/>
          </a:prstGeom>
          <a:ln>
            <a:noFill/>
          </a:ln>
          <a:effectLst/>
        </p:spPr>
        <p:txBody>
          <a:bodyPr vert="horz" anchor="t">
            <a:noAutofit/>
          </a:bodyPr>
          <a:lstStyle/>
          <a:p>
            <a:pPr lvl="0" algn="r" rtl="1">
              <a:spcBef>
                <a:spcPct val="0"/>
              </a:spcBef>
              <a:defRPr/>
            </a:pPr>
            <a:r>
              <a:rPr lang="ar-EG" sz="2400" cap="small" dirty="0">
                <a:solidFill>
                  <a:schemeClr val="bg2">
                    <a:lumMod val="50000"/>
                  </a:schemeClr>
                </a:solidFill>
                <a:latin typeface="Andalus" pitchFamily="18" charset="-78"/>
                <a:cs typeface="AdvertisingBold" pitchFamily="2" charset="-78"/>
              </a:rPr>
              <a:t>مقدمة...</a:t>
            </a:r>
          </a:p>
          <a:p>
            <a:pPr lvl="0" algn="r" rtl="1">
              <a:spcBef>
                <a:spcPct val="0"/>
              </a:spcBef>
              <a:defRPr/>
            </a:pPr>
            <a:endParaRPr lang="ar-EG" sz="1500" b="1" cap="small" dirty="0">
              <a:solidFill>
                <a:schemeClr val="tx1">
                  <a:lumMod val="65000"/>
                  <a:lumOff val="35000"/>
                </a:schemeClr>
              </a:solidFill>
              <a:latin typeface="Andalus" pitchFamily="18" charset="-78"/>
              <a:cs typeface="AdvertisingBold" pitchFamily="2" charset="-78"/>
            </a:endParaRPr>
          </a:p>
          <a:p>
            <a:pPr algn="r" rtl="1"/>
            <a:r>
              <a:rPr lang="ar-EG" sz="2200" b="1" u="sng" dirty="0">
                <a:solidFill>
                  <a:srgbClr val="003399"/>
                </a:solidFill>
                <a:cs typeface="AdvertisingBold" pitchFamily="2" charset="-78"/>
              </a:rPr>
              <a:t>مصدر الالتزام: </a:t>
            </a:r>
            <a:r>
              <a:rPr lang="ar-EG" sz="2200" b="1" dirty="0">
                <a:solidFill>
                  <a:srgbClr val="003399"/>
                </a:solidFill>
                <a:cs typeface="AdvertisingBold" pitchFamily="2" charset="-78"/>
              </a:rPr>
              <a:t>هو السبب القانوني الذي أنشأ الالتزام.</a:t>
            </a:r>
          </a:p>
          <a:p>
            <a:pPr marL="1436688" algn="r" rtl="1">
              <a:lnSpc>
                <a:spcPct val="150000"/>
              </a:lnSpc>
            </a:pPr>
            <a:r>
              <a:rPr lang="ar-EG" sz="2200" b="1" dirty="0">
                <a:solidFill>
                  <a:schemeClr val="tx1">
                    <a:lumMod val="65000"/>
                    <a:lumOff val="35000"/>
                  </a:schemeClr>
                </a:solidFill>
                <a:cs typeface="AdvertisingBold" pitchFamily="2" charset="-78"/>
              </a:rPr>
              <a:t>أي السبب الذي يعترف به القانون ليتحمل الشخص (الطبيعي أو الاعتباري) بالتزامات يجب عليه الوفاء بها، ويجوز إجباره على تنفيذها بموجب هذا السبب.</a:t>
            </a:r>
          </a:p>
          <a:p>
            <a:pPr marL="1436688" algn="r" rtl="1"/>
            <a:endParaRPr lang="ar-EG" sz="1500" b="1" dirty="0">
              <a:solidFill>
                <a:srgbClr val="003399"/>
              </a:solidFill>
              <a:cs typeface="AdvertisingBold" pitchFamily="2" charset="-78"/>
            </a:endParaRPr>
          </a:p>
          <a:p>
            <a:pPr algn="r" rtl="1"/>
            <a:r>
              <a:rPr lang="ar-EG" sz="2200" b="1" dirty="0">
                <a:solidFill>
                  <a:srgbClr val="003399"/>
                </a:solidFill>
                <a:cs typeface="AdvertisingBold" pitchFamily="2" charset="-78"/>
              </a:rPr>
              <a:t>مصادر الالتزامات في القانون المصري هي:</a:t>
            </a:r>
          </a:p>
          <a:p>
            <a:pPr marL="712788" algn="r" rtl="1"/>
            <a:r>
              <a:rPr lang="ar-EG" sz="2200" b="1" dirty="0">
                <a:solidFill>
                  <a:srgbClr val="003399"/>
                </a:solidFill>
                <a:cs typeface="AdvertisingBold" pitchFamily="2" charset="-78"/>
              </a:rPr>
              <a:t>1- العقد – تلاقي إرادتين.</a:t>
            </a:r>
          </a:p>
          <a:p>
            <a:pPr marL="712788" algn="r" rtl="1"/>
            <a:r>
              <a:rPr lang="ar-EG" sz="2200" b="1" dirty="0">
                <a:solidFill>
                  <a:srgbClr val="003399"/>
                </a:solidFill>
                <a:cs typeface="AdvertisingBold" pitchFamily="2" charset="-78"/>
              </a:rPr>
              <a:t>2- الإرادة المنفردة.</a:t>
            </a:r>
          </a:p>
          <a:p>
            <a:pPr marL="712788" algn="r" rtl="1"/>
            <a:r>
              <a:rPr lang="ar-EG" sz="2200" b="1" dirty="0">
                <a:solidFill>
                  <a:srgbClr val="003399"/>
                </a:solidFill>
                <a:cs typeface="AdvertisingBold" pitchFamily="2" charset="-78"/>
              </a:rPr>
              <a:t>3- العمل غير المشروع (المسؤولية التقصيرية).</a:t>
            </a:r>
          </a:p>
          <a:p>
            <a:pPr marL="712788" algn="r" rtl="1"/>
            <a:r>
              <a:rPr lang="ar-EG" sz="2200" b="1" dirty="0">
                <a:solidFill>
                  <a:srgbClr val="003399"/>
                </a:solidFill>
                <a:cs typeface="AdvertisingBold" pitchFamily="2" charset="-78"/>
              </a:rPr>
              <a:t>4- الإثراء بلا سبب.</a:t>
            </a:r>
          </a:p>
          <a:p>
            <a:pPr marL="712788" algn="r" rtl="1"/>
            <a:r>
              <a:rPr lang="ar-EG" sz="2200" b="1" dirty="0">
                <a:solidFill>
                  <a:srgbClr val="003399"/>
                </a:solidFill>
                <a:cs typeface="AdvertisingBold" pitchFamily="2" charset="-78"/>
              </a:rPr>
              <a:t>5- القانون.</a:t>
            </a:r>
          </a:p>
          <a:p>
            <a:pPr marL="712788" algn="r" rtl="1"/>
            <a:endParaRPr lang="ar-EG" sz="1500" b="1" dirty="0">
              <a:solidFill>
                <a:srgbClr val="003399"/>
              </a:solidFill>
              <a:cs typeface="AdvertisingBold" pitchFamily="2" charset="-78"/>
            </a:endParaRPr>
          </a:p>
          <a:p>
            <a:pPr marL="82550" lvl="0" algn="r" rtl="1">
              <a:spcBef>
                <a:spcPct val="0"/>
              </a:spcBef>
              <a:tabLst>
                <a:tab pos="2149475" algn="l"/>
              </a:tabLst>
              <a:defRPr/>
            </a:pPr>
            <a:r>
              <a:rPr lang="ar-EG" sz="2200" b="1" cap="small" dirty="0">
                <a:solidFill>
                  <a:schemeClr val="tx1">
                    <a:lumMod val="65000"/>
                    <a:lumOff val="35000"/>
                  </a:schemeClr>
                </a:solidFill>
                <a:latin typeface="Andalus" pitchFamily="18" charset="-78"/>
                <a:cs typeface="AdvertisingBold" pitchFamily="2" charset="-78"/>
              </a:rPr>
              <a:t>أمثلة: التزام رب العمل بسداد مستخلصات المقاول مصدره </a:t>
            </a:r>
            <a:r>
              <a:rPr lang="ar-EG" sz="2200" b="1" u="sng" cap="small" dirty="0">
                <a:solidFill>
                  <a:schemeClr val="tx1">
                    <a:lumMod val="65000"/>
                    <a:lumOff val="35000"/>
                  </a:schemeClr>
                </a:solidFill>
                <a:latin typeface="Andalus" pitchFamily="18" charset="-78"/>
                <a:cs typeface="AdvertisingBold" pitchFamily="2" charset="-78"/>
              </a:rPr>
              <a:t>العقد</a:t>
            </a:r>
            <a:r>
              <a:rPr lang="ar-EG" sz="2200" b="1" cap="small" dirty="0">
                <a:solidFill>
                  <a:schemeClr val="tx1">
                    <a:lumMod val="65000"/>
                    <a:lumOff val="35000"/>
                  </a:schemeClr>
                </a:solidFill>
                <a:latin typeface="Andalus" pitchFamily="18" charset="-78"/>
                <a:cs typeface="AdvertisingBold" pitchFamily="2" charset="-78"/>
              </a:rPr>
              <a:t>.</a:t>
            </a:r>
          </a:p>
          <a:p>
            <a:pPr marL="628650" lvl="0" algn="r" rtl="1">
              <a:spcBef>
                <a:spcPct val="0"/>
              </a:spcBef>
              <a:tabLst>
                <a:tab pos="2149475" algn="l"/>
              </a:tabLst>
              <a:defRPr/>
            </a:pPr>
            <a:r>
              <a:rPr lang="ar-EG" sz="2200" b="1" cap="small" dirty="0">
                <a:solidFill>
                  <a:schemeClr val="tx1">
                    <a:lumMod val="65000"/>
                    <a:lumOff val="35000"/>
                  </a:schemeClr>
                </a:solidFill>
                <a:latin typeface="Andalus" pitchFamily="18" charset="-78"/>
                <a:cs typeface="AdvertisingBold" pitchFamily="2" charset="-78"/>
              </a:rPr>
              <a:t>	   التزام المتسبب في ضرر بتعويض المضرور مصدره </a:t>
            </a:r>
            <a:r>
              <a:rPr lang="ar-EG" sz="2200" b="1" u="sng" cap="small" dirty="0">
                <a:solidFill>
                  <a:schemeClr val="tx1">
                    <a:lumMod val="65000"/>
                    <a:lumOff val="35000"/>
                  </a:schemeClr>
                </a:solidFill>
                <a:latin typeface="Andalus" pitchFamily="18" charset="-78"/>
                <a:cs typeface="AdvertisingBold" pitchFamily="2" charset="-78"/>
              </a:rPr>
              <a:t>العمل غير المشروع.</a:t>
            </a:r>
          </a:p>
          <a:p>
            <a:pPr marL="628650" lvl="0" algn="r" rtl="1">
              <a:spcBef>
                <a:spcPct val="0"/>
              </a:spcBef>
              <a:tabLst>
                <a:tab pos="2149475" algn="l"/>
              </a:tabLst>
              <a:defRPr/>
            </a:pPr>
            <a:r>
              <a:rPr lang="ar-EG" sz="2200" b="1" cap="small" dirty="0">
                <a:solidFill>
                  <a:schemeClr val="tx1">
                    <a:lumMod val="65000"/>
                    <a:lumOff val="35000"/>
                  </a:schemeClr>
                </a:solidFill>
                <a:latin typeface="Andalus" pitchFamily="18" charset="-78"/>
                <a:cs typeface="AdvertisingBold" pitchFamily="2" charset="-78"/>
              </a:rPr>
              <a:t>  التزام رب العمل بالحصول على تراخيص المشروع مصدره </a:t>
            </a:r>
            <a:r>
              <a:rPr lang="ar-EG" sz="2200" b="1" u="sng" cap="small" dirty="0">
                <a:solidFill>
                  <a:schemeClr val="tx1">
                    <a:lumMod val="65000"/>
                    <a:lumOff val="35000"/>
                  </a:schemeClr>
                </a:solidFill>
                <a:latin typeface="Andalus" pitchFamily="18" charset="-78"/>
                <a:cs typeface="AdvertisingBold" pitchFamily="2" charset="-78"/>
              </a:rPr>
              <a:t>القانون</a:t>
            </a:r>
            <a:r>
              <a:rPr lang="ar-EG" sz="2200" b="1" cap="small" dirty="0">
                <a:solidFill>
                  <a:schemeClr val="tx1">
                    <a:lumMod val="65000"/>
                    <a:lumOff val="35000"/>
                  </a:schemeClr>
                </a:solidFill>
                <a:latin typeface="Andalus" pitchFamily="18" charset="-78"/>
                <a:cs typeface="AdvertisingBold" pitchFamily="2" charset="-78"/>
              </a:rPr>
              <a:t>.</a:t>
            </a:r>
            <a:endParaRPr lang="ar-EG" sz="2200" b="1" dirty="0">
              <a:solidFill>
                <a:srgbClr val="003399"/>
              </a:solidFill>
              <a:cs typeface="AdvertisingBold" pitchFamily="2" charset="-78"/>
            </a:endParaRPr>
          </a:p>
          <a:p>
            <a:pPr lvl="0" algn="r" rtl="1">
              <a:spcBef>
                <a:spcPct val="0"/>
              </a:spcBef>
              <a:defRPr/>
            </a:pPr>
            <a:endParaRPr lang="ar-EG" sz="2200" b="1" dirty="0">
              <a:solidFill>
                <a:srgbClr val="003399"/>
              </a:solidFill>
              <a:cs typeface="AdvertisingBold" pitchFamily="2" charset="-78"/>
            </a:endParaRPr>
          </a:p>
          <a:p>
            <a:pPr lvl="0" algn="r" rtl="1">
              <a:spcBef>
                <a:spcPct val="0"/>
              </a:spcBef>
              <a:defRPr/>
            </a:pPr>
            <a:endParaRPr lang="ar-EG" sz="2200" b="1" dirty="0">
              <a:solidFill>
                <a:srgbClr val="003399"/>
              </a:solidFill>
              <a:cs typeface="AdvertisingBold" pitchFamily="2" charset="-78"/>
            </a:endParaRPr>
          </a:p>
          <a:p>
            <a:pPr lvl="0" algn="r" rtl="1">
              <a:spcBef>
                <a:spcPct val="0"/>
              </a:spcBef>
              <a:defRPr/>
            </a:pPr>
            <a:endParaRPr lang="ar-EG" sz="2200" b="1" dirty="0">
              <a:solidFill>
                <a:schemeClr val="tx1">
                  <a:lumMod val="50000"/>
                  <a:lumOff val="50000"/>
                </a:schemeClr>
              </a:solidFill>
              <a:cs typeface="AdvertisingBold" pitchFamily="2" charset="-78"/>
            </a:endParaRPr>
          </a:p>
          <a:p>
            <a:pPr marL="808038" lvl="0" algn="r" rtl="1">
              <a:spcBef>
                <a:spcPct val="0"/>
              </a:spcBef>
              <a:defRPr/>
            </a:pPr>
            <a:endParaRPr lang="en-GB" sz="2200" b="1" dirty="0">
              <a:solidFill>
                <a:schemeClr val="tx1">
                  <a:lumMod val="50000"/>
                  <a:lumOff val="50000"/>
                </a:schemeClr>
              </a:solidFill>
              <a:cs typeface="AdvertisingBold" pitchFamily="2" charset="-78"/>
            </a:endParaRPr>
          </a:p>
        </p:txBody>
      </p:sp>
      <p:sp>
        <p:nvSpPr>
          <p:cNvPr id="2" name="Title 1">
            <a:extLst>
              <a:ext uri="{FF2B5EF4-FFF2-40B4-BE49-F238E27FC236}">
                <a16:creationId xmlns:a16="http://schemas.microsoft.com/office/drawing/2014/main" id="{68A04F38-41D2-C308-D63A-77E1D552A597}"/>
              </a:ext>
            </a:extLst>
          </p:cNvPr>
          <p:cNvSpPr txBox="1">
            <a:spLocks/>
          </p:cNvSpPr>
          <p:nvPr/>
        </p:nvSpPr>
        <p:spPr>
          <a:xfrm>
            <a:off x="1187624" y="44625"/>
            <a:ext cx="7593571" cy="50405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anchor="t">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r"/>
            <a:r>
              <a:rPr lang="ar-EG" sz="2500" dirty="0">
                <a:solidFill>
                  <a:schemeClr val="bg1">
                    <a:lumMod val="85000"/>
                  </a:schemeClr>
                </a:solidFill>
                <a:latin typeface="Sakkal Majalla" panose="02000000000000000000" pitchFamily="2" charset="-78"/>
                <a:cs typeface="AdvertisingBold" pitchFamily="2" charset="-78"/>
              </a:rPr>
              <a:t>دورة القانون والعقود المتقدمة</a:t>
            </a:r>
            <a:endParaRPr lang="en-GB" sz="2500" dirty="0">
              <a:solidFill>
                <a:schemeClr val="bg1">
                  <a:lumMod val="85000"/>
                </a:schemeClr>
              </a:solidFill>
              <a:latin typeface="Sakkal Majalla" panose="02000000000000000000" pitchFamily="2" charset="-78"/>
              <a:cs typeface="AdvertisingBold" pitchFamily="2" charset="-78"/>
            </a:endParaRPr>
          </a:p>
        </p:txBody>
      </p:sp>
    </p:spTree>
    <p:extLst>
      <p:ext uri="{BB962C8B-B14F-4D97-AF65-F5344CB8AC3E}">
        <p14:creationId xmlns:p14="http://schemas.microsoft.com/office/powerpoint/2010/main" val="14228020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5976</TotalTime>
  <Words>2436</Words>
  <Application>Microsoft Office PowerPoint</Application>
  <PresentationFormat>On-screen Show (4:3)</PresentationFormat>
  <Paragraphs>311</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AmeriGarmnd BT</vt:lpstr>
      <vt:lpstr>Andalus</vt:lpstr>
      <vt:lpstr>Arial</vt:lpstr>
      <vt:lpstr>Atlanta</vt:lpstr>
      <vt:lpstr>Calibri</vt:lpstr>
      <vt:lpstr>Century Schoolbook</vt:lpstr>
      <vt:lpstr>Sakkal Majalla</vt:lpstr>
      <vt:lpstr>Wingdings</vt:lpstr>
      <vt:lpstr>Wingdings 2</vt:lpstr>
      <vt:lpstr>Oriel</vt:lpstr>
      <vt:lpstr>PowerPoint Presentation</vt:lpstr>
      <vt:lpstr>PowerPoint Presentation</vt:lpstr>
      <vt:lpstr>PowerPoint Presentation</vt:lpstr>
      <vt:lpstr>دورة القانون والعقود المتقدمة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 Awa</dc:creator>
  <cp:lastModifiedBy>Abdelrahman Mostafa</cp:lastModifiedBy>
  <cp:revision>303</cp:revision>
  <dcterms:created xsi:type="dcterms:W3CDTF">2021-02-13T11:21:56Z</dcterms:created>
  <dcterms:modified xsi:type="dcterms:W3CDTF">2024-01-04T01:50:43Z</dcterms:modified>
</cp:coreProperties>
</file>