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handoutMasterIdLst>
    <p:handoutMasterId r:id="rId22"/>
  </p:handoutMasterIdLst>
  <p:sldIdLst>
    <p:sldId id="256" r:id="rId2"/>
    <p:sldId id="257" r:id="rId3"/>
    <p:sldId id="340" r:id="rId4"/>
    <p:sldId id="296" r:id="rId5"/>
    <p:sldId id="297" r:id="rId6"/>
    <p:sldId id="285" r:id="rId7"/>
    <p:sldId id="299" r:id="rId8"/>
    <p:sldId id="328" r:id="rId9"/>
    <p:sldId id="329" r:id="rId10"/>
    <p:sldId id="331" r:id="rId11"/>
    <p:sldId id="332" r:id="rId12"/>
    <p:sldId id="333" r:id="rId13"/>
    <p:sldId id="291" r:id="rId14"/>
    <p:sldId id="334" r:id="rId15"/>
    <p:sldId id="335" r:id="rId16"/>
    <p:sldId id="336" r:id="rId17"/>
    <p:sldId id="338" r:id="rId18"/>
    <p:sldId id="339"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8160" autoAdjust="0"/>
  </p:normalViewPr>
  <p:slideViewPr>
    <p:cSldViewPr>
      <p:cViewPr>
        <p:scale>
          <a:sx n="70" d="100"/>
          <a:sy n="70" d="100"/>
        </p:scale>
        <p:origin x="1910" y="30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D34849-35FA-40B2-B020-976E75AB4FAF}" type="datetimeFigureOut">
              <a:rPr lang="en-US" smtClean="0"/>
              <a:t>5/4/2023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F644B8-43B8-43AF-9CE5-E4A1E883B532}" type="slidenum">
              <a:rPr lang="en-US" smtClean="0"/>
              <a:t>‹#›</a:t>
            </a:fld>
            <a:endParaRPr lang="en-US"/>
          </a:p>
        </p:txBody>
      </p:sp>
    </p:spTree>
    <p:extLst>
      <p:ext uri="{BB962C8B-B14F-4D97-AF65-F5344CB8AC3E}">
        <p14:creationId xmlns:p14="http://schemas.microsoft.com/office/powerpoint/2010/main" val="38509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4F738-9167-4780-9FB4-6B88EF73CDC5}" type="datetimeFigureOut">
              <a:rPr lang="en-US" smtClean="0"/>
              <a:t>5/4/2023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2F946-7B68-4C68-995D-5EFEC089D73E}" type="slidenum">
              <a:rPr lang="en-US" smtClean="0"/>
              <a:t>‹#›</a:t>
            </a:fld>
            <a:endParaRPr lang="en-US"/>
          </a:p>
        </p:txBody>
      </p:sp>
    </p:spTree>
    <p:extLst>
      <p:ext uri="{BB962C8B-B14F-4D97-AF65-F5344CB8AC3E}">
        <p14:creationId xmlns:p14="http://schemas.microsoft.com/office/powerpoint/2010/main" val="429006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2F946-7B68-4C68-995D-5EFEC089D73E}" type="slidenum">
              <a:rPr lang="en-US" smtClean="0"/>
              <a:t>2</a:t>
            </a:fld>
            <a:endParaRPr lang="en-US"/>
          </a:p>
        </p:txBody>
      </p:sp>
    </p:spTree>
    <p:extLst>
      <p:ext uri="{BB962C8B-B14F-4D97-AF65-F5344CB8AC3E}">
        <p14:creationId xmlns:p14="http://schemas.microsoft.com/office/powerpoint/2010/main" val="275670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2" name="Google Shape;42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71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8" name="Google Shape;42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32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4" name="Google Shape;43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34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0" name="Google Shape;44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886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34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2" name="Google Shape;45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99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3" name="Google Shape;46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82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9" name="Google Shape;46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74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2F946-7B68-4C68-995D-5EFEC089D73E}" type="slidenum">
              <a:rPr lang="en-US" smtClean="0"/>
              <a:t>19</a:t>
            </a:fld>
            <a:endParaRPr lang="en-US"/>
          </a:p>
        </p:txBody>
      </p:sp>
    </p:spTree>
    <p:extLst>
      <p:ext uri="{BB962C8B-B14F-4D97-AF65-F5344CB8AC3E}">
        <p14:creationId xmlns:p14="http://schemas.microsoft.com/office/powerpoint/2010/main" val="89421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2F946-7B68-4C68-995D-5EFEC089D73E}" type="slidenum">
              <a:rPr lang="en-US" smtClean="0"/>
              <a:t>3</a:t>
            </a:fld>
            <a:endParaRPr lang="en-US"/>
          </a:p>
        </p:txBody>
      </p:sp>
    </p:spTree>
    <p:extLst>
      <p:ext uri="{BB962C8B-B14F-4D97-AF65-F5344CB8AC3E}">
        <p14:creationId xmlns:p14="http://schemas.microsoft.com/office/powerpoint/2010/main" val="376583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2" name="Google Shape;38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42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8" name="Google Shape;38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05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8" name="Google Shape;39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90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4" name="Google Shape;40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11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11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8" name="Google Shape;64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75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0" name="Google Shape;41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4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DE9B07-F64F-4910-BCF6-E1F837BE0008}" type="datetime1">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5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59F28-813D-4F22-9050-14D8B4CB3257}" type="datetime1">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417365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2A733-53AF-404F-8E9B-CBF8EE58B73A}" type="datetime1">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360958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4" name="Google Shape;24;p4"/>
          <p:cNvSpPr txBox="1">
            <a:spLocks noGrp="1"/>
          </p:cNvSpPr>
          <p:nvPr>
            <p:ph type="title"/>
          </p:nvPr>
        </p:nvSpPr>
        <p:spPr>
          <a:xfrm>
            <a:off x="1836900" y="948233"/>
            <a:ext cx="54702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r>
              <a:rPr lang="en-US"/>
              <a:t>Click to edit Master title style</a:t>
            </a:r>
            <a:endParaRPr/>
          </a:p>
        </p:txBody>
      </p:sp>
      <p:sp>
        <p:nvSpPr>
          <p:cNvPr id="25" name="Google Shape;25;p4"/>
          <p:cNvSpPr txBox="1">
            <a:spLocks noGrp="1"/>
          </p:cNvSpPr>
          <p:nvPr>
            <p:ph type="body" idx="1"/>
          </p:nvPr>
        </p:nvSpPr>
        <p:spPr>
          <a:xfrm>
            <a:off x="1398275" y="1665900"/>
            <a:ext cx="6963300" cy="3782000"/>
          </a:xfrm>
          <a:prstGeom prst="rect">
            <a:avLst/>
          </a:prstGeom>
        </p:spPr>
        <p:txBody>
          <a:bodyPr spcFirstLastPara="1" wrap="square" lIns="91425" tIns="91425" rIns="91425" bIns="91425" anchor="t" anchorCtr="0">
            <a:noAutofit/>
          </a:bodyPr>
          <a:lstStyle>
            <a:lvl1pPr marL="457189" lvl="0" indent="-288918">
              <a:spcBef>
                <a:spcPts val="0"/>
              </a:spcBef>
              <a:spcAft>
                <a:spcPts val="0"/>
              </a:spcAft>
              <a:buClr>
                <a:schemeClr val="dk2"/>
              </a:buClr>
              <a:buSzPts val="950"/>
              <a:buChar char="●"/>
              <a:defRPr sz="950">
                <a:solidFill>
                  <a:schemeClr val="dk2"/>
                </a:solidFill>
              </a:defRPr>
            </a:lvl1pPr>
            <a:lvl2pPr marL="914378" lvl="1" indent="-288918">
              <a:spcBef>
                <a:spcPts val="1600"/>
              </a:spcBef>
              <a:spcAft>
                <a:spcPts val="0"/>
              </a:spcAft>
              <a:buClr>
                <a:schemeClr val="dk2"/>
              </a:buClr>
              <a:buSzPts val="950"/>
              <a:buChar char="○"/>
              <a:defRPr sz="950">
                <a:solidFill>
                  <a:schemeClr val="dk2"/>
                </a:solidFill>
              </a:defRPr>
            </a:lvl2pPr>
            <a:lvl3pPr marL="1371566" lvl="2" indent="-288918">
              <a:spcBef>
                <a:spcPts val="1600"/>
              </a:spcBef>
              <a:spcAft>
                <a:spcPts val="0"/>
              </a:spcAft>
              <a:buClr>
                <a:schemeClr val="dk2"/>
              </a:buClr>
              <a:buSzPts val="950"/>
              <a:buChar char="■"/>
              <a:defRPr sz="950">
                <a:solidFill>
                  <a:schemeClr val="dk2"/>
                </a:solidFill>
              </a:defRPr>
            </a:lvl3pPr>
            <a:lvl4pPr marL="1828754" lvl="3" indent="-288918">
              <a:spcBef>
                <a:spcPts val="1600"/>
              </a:spcBef>
              <a:spcAft>
                <a:spcPts val="0"/>
              </a:spcAft>
              <a:buClr>
                <a:schemeClr val="dk2"/>
              </a:buClr>
              <a:buSzPts val="950"/>
              <a:buChar char="●"/>
              <a:defRPr sz="950">
                <a:solidFill>
                  <a:schemeClr val="dk2"/>
                </a:solidFill>
              </a:defRPr>
            </a:lvl4pPr>
            <a:lvl5pPr marL="2285943" lvl="4" indent="-288918">
              <a:spcBef>
                <a:spcPts val="1600"/>
              </a:spcBef>
              <a:spcAft>
                <a:spcPts val="0"/>
              </a:spcAft>
              <a:buClr>
                <a:schemeClr val="dk2"/>
              </a:buClr>
              <a:buSzPts val="950"/>
              <a:buChar char="○"/>
              <a:defRPr sz="950">
                <a:solidFill>
                  <a:schemeClr val="dk2"/>
                </a:solidFill>
              </a:defRPr>
            </a:lvl5pPr>
            <a:lvl6pPr marL="2743132" lvl="5" indent="-288918">
              <a:spcBef>
                <a:spcPts val="1600"/>
              </a:spcBef>
              <a:spcAft>
                <a:spcPts val="0"/>
              </a:spcAft>
              <a:buClr>
                <a:schemeClr val="dk2"/>
              </a:buClr>
              <a:buSzPts val="950"/>
              <a:buChar char="■"/>
              <a:defRPr sz="950">
                <a:solidFill>
                  <a:schemeClr val="dk2"/>
                </a:solidFill>
              </a:defRPr>
            </a:lvl6pPr>
            <a:lvl7pPr marL="3200320" lvl="6" indent="-288918">
              <a:spcBef>
                <a:spcPts val="1600"/>
              </a:spcBef>
              <a:spcAft>
                <a:spcPts val="0"/>
              </a:spcAft>
              <a:buClr>
                <a:schemeClr val="dk2"/>
              </a:buClr>
              <a:buSzPts val="950"/>
              <a:buChar char="●"/>
              <a:defRPr sz="950">
                <a:solidFill>
                  <a:schemeClr val="dk2"/>
                </a:solidFill>
              </a:defRPr>
            </a:lvl7pPr>
            <a:lvl8pPr marL="3657509" lvl="7" indent="-288918">
              <a:spcBef>
                <a:spcPts val="1600"/>
              </a:spcBef>
              <a:spcAft>
                <a:spcPts val="0"/>
              </a:spcAft>
              <a:buClr>
                <a:schemeClr val="dk2"/>
              </a:buClr>
              <a:buSzPts val="950"/>
              <a:buChar char="○"/>
              <a:defRPr sz="950">
                <a:solidFill>
                  <a:schemeClr val="dk2"/>
                </a:solidFill>
              </a:defRPr>
            </a:lvl8pPr>
            <a:lvl9pPr marL="4114697" lvl="8" indent="-288918">
              <a:spcBef>
                <a:spcPts val="1600"/>
              </a:spcBef>
              <a:spcAft>
                <a:spcPts val="1600"/>
              </a:spcAft>
              <a:buClr>
                <a:schemeClr val="dk2"/>
              </a:buClr>
              <a:buSzPts val="950"/>
              <a:buChar char="■"/>
              <a:defRPr sz="950">
                <a:solidFill>
                  <a:schemeClr val="dk2"/>
                </a:solidFill>
              </a:defRPr>
            </a:lvl9pPr>
          </a:lstStyle>
          <a:p>
            <a:pPr lvl="0"/>
            <a:r>
              <a:rPr lang="en-US"/>
              <a:t>Click to edit Master text styles</a:t>
            </a:r>
          </a:p>
        </p:txBody>
      </p:sp>
    </p:spTree>
    <p:extLst>
      <p:ext uri="{BB962C8B-B14F-4D97-AF65-F5344CB8AC3E}">
        <p14:creationId xmlns:p14="http://schemas.microsoft.com/office/powerpoint/2010/main" val="327542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00F72-7C79-4FA3-AE6A-4A363843FC90}" type="datetime1">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3256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52DDF-58AC-413B-988E-7D4E0508CA09}" type="datetime1">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75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4A82F1-67AC-4AC5-B4A0-C590739E3655}" type="datetime1">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53985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0F26BB-3514-4530-81AC-8046C6254AF8}" type="datetime1">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86002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E1AA72-D5C2-4714-8074-5AC80590D83D}" type="datetime1">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41972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9EAAAE-FFAA-4A16-81FF-AF8BE7A47DC4}" type="datetime1">
              <a:rPr lang="en-US" smtClean="0"/>
              <a:t>5/4/2023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2319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6F97CCC-CFD7-4C9E-9B47-B11C61D1C441}" type="datetime1">
              <a:rPr lang="en-US" smtClean="0"/>
              <a:t>5/4/2023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399E6D-F375-4A8F-B198-DB763C597A06}" type="slidenum">
              <a:rPr lang="en-US" smtClean="0"/>
              <a:t>‹#›</a:t>
            </a:fld>
            <a:endParaRPr lang="en-US"/>
          </a:p>
        </p:txBody>
      </p:sp>
    </p:spTree>
    <p:extLst>
      <p:ext uri="{BB962C8B-B14F-4D97-AF65-F5344CB8AC3E}">
        <p14:creationId xmlns:p14="http://schemas.microsoft.com/office/powerpoint/2010/main" val="163172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C788B-E0B9-489A-9172-5F8A0903098B}" type="datetime1">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05746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E27D763-31A4-47CB-BB27-8101F8549ABF}" type="datetime1">
              <a:rPr lang="en-US" smtClean="0"/>
              <a:t>5/4/2023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6399E6D-F375-4A8F-B198-DB763C597A0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503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399E6D-F375-4A8F-B198-DB763C597A06}" type="slidenum">
              <a:rPr lang="en-US" smtClean="0"/>
              <a:t>1</a:t>
            </a:fld>
            <a:endParaRPr lang="en-US"/>
          </a:p>
        </p:txBody>
      </p:sp>
      <p:pic>
        <p:nvPicPr>
          <p:cNvPr id="3" name="Picture 2" descr="A picture containing text&#10;&#10;Description automatically generated">
            <a:extLst>
              <a:ext uri="{FF2B5EF4-FFF2-40B4-BE49-F238E27FC236}">
                <a16:creationId xmlns:a16="http://schemas.microsoft.com/office/drawing/2014/main" id="{DAC65855-92FF-F4F9-A498-983CC6E51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373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a:spLocks noGrp="1"/>
          </p:cNvSpPr>
          <p:nvPr>
            <p:ph type="title"/>
          </p:nvPr>
        </p:nvSpPr>
        <p:spPr>
          <a:xfrm>
            <a:off x="2002650" y="1225271"/>
            <a:ext cx="5138700" cy="559598"/>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 خصائص التحكيم الهندسي ".</a:t>
            </a:r>
            <a:endParaRPr dirty="0">
              <a:cs typeface="Diwani Letter" panose="02010400000000000000" pitchFamily="2" charset="-78"/>
            </a:endParaRPr>
          </a:p>
        </p:txBody>
      </p:sp>
      <p:sp>
        <p:nvSpPr>
          <p:cNvPr id="413" name="Google Shape;413;p32"/>
          <p:cNvSpPr txBox="1">
            <a:spLocks noGrp="1"/>
          </p:cNvSpPr>
          <p:nvPr>
            <p:ph type="body" idx="1"/>
          </p:nvPr>
        </p:nvSpPr>
        <p:spPr>
          <a:xfrm>
            <a:off x="631050" y="1773983"/>
            <a:ext cx="7881900" cy="3310035"/>
          </a:xfrm>
          <a:prstGeom prst="rect">
            <a:avLst/>
          </a:prstGeom>
          <a:noFill/>
          <a:ln>
            <a:noFill/>
          </a:ln>
        </p:spPr>
        <p:txBody>
          <a:bodyPr spcFirstLastPara="1" vert="horz" wrap="square" lIns="68569" tIns="68569" rIns="68569" bIns="68569" rtlCol="0" anchor="t" anchorCtr="0">
            <a:noAutofit/>
          </a:bodyPr>
          <a:lstStyle/>
          <a:p>
            <a:pPr indent="-380990" algn="r" rtl="1">
              <a:spcBef>
                <a:spcPts val="600"/>
              </a:spcBef>
              <a:buSzPts val="2400"/>
              <a:buFont typeface="Wingdings" panose="05000000000000000000" pitchFamily="2" charset="2"/>
              <a:buChar char="Ø"/>
            </a:pPr>
            <a:r>
              <a:rPr lang="ar-SA" sz="2000" b="1" i="1" dirty="0">
                <a:solidFill>
                  <a:schemeClr val="tx1"/>
                </a:solidFill>
                <a:latin typeface="Times New Roman"/>
                <a:ea typeface="Times New Roman"/>
                <a:cs typeface="Akhbar MT" pitchFamily="2" charset="-78"/>
                <a:sym typeface="Times New Roman"/>
              </a:rPr>
              <a:t>تعريفه</a:t>
            </a:r>
            <a:r>
              <a:rPr lang="ar-SA" sz="2000" b="1" dirty="0">
                <a:solidFill>
                  <a:schemeClr val="tx1"/>
                </a:solidFill>
                <a:latin typeface="Times New Roman"/>
                <a:ea typeface="Times New Roman"/>
                <a:cs typeface="Akhbar MT" pitchFamily="2" charset="-78"/>
                <a:sym typeface="Times New Roman"/>
              </a:rPr>
              <a:t>: هو الخلاف الذي ينشأ بين أطراف العقود الهندسية (المهندس – المقاول – رب العمل).</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i="1" dirty="0">
                <a:solidFill>
                  <a:schemeClr val="tx1"/>
                </a:solidFill>
                <a:latin typeface="Times New Roman"/>
                <a:ea typeface="Times New Roman"/>
                <a:cs typeface="Akhbar MT" pitchFamily="2" charset="-78"/>
                <a:sym typeface="Times New Roman"/>
              </a:rPr>
              <a:t>طبيعتــه: </a:t>
            </a:r>
            <a:endParaRPr sz="2000" dirty="0">
              <a:solidFill>
                <a:schemeClr val="tx1"/>
              </a:solidFill>
              <a:cs typeface="Akhbar MT" pitchFamily="2" charset="-78"/>
            </a:endParaRPr>
          </a:p>
          <a:p>
            <a:pPr marR="5400"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يتطلب نظرها نوعاً من الخبرة.</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تقتضي المصلحة أن يحسم بسرعة حتى لا تتعطل المشروعات. </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يحتاج إلى تخصص دقيق. </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يحتاج إلى سرعة في الإجراءات. </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قد يغني عن الاستعانة بالخبراء. </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لا يحتمل بطء الإجراءات أمام المحاكم. </a:t>
            </a:r>
            <a:endParaRPr sz="2000"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AE782347-A3BE-A6C6-EEE9-81187D7E7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266406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4"/>
          <p:cNvSpPr txBox="1">
            <a:spLocks noGrp="1"/>
          </p:cNvSpPr>
          <p:nvPr>
            <p:ph type="title"/>
          </p:nvPr>
        </p:nvSpPr>
        <p:spPr>
          <a:xfrm>
            <a:off x="2002650" y="1102178"/>
            <a:ext cx="5138700" cy="622819"/>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أهمية التحكيم كنظام قضائي خاص</a:t>
            </a:r>
            <a:endParaRPr dirty="0">
              <a:cs typeface="Diwani Letter" panose="02010400000000000000" pitchFamily="2" charset="-78"/>
            </a:endParaRPr>
          </a:p>
        </p:txBody>
      </p:sp>
      <p:sp>
        <p:nvSpPr>
          <p:cNvPr id="425" name="Google Shape;425;p34"/>
          <p:cNvSpPr txBox="1">
            <a:spLocks noGrp="1"/>
          </p:cNvSpPr>
          <p:nvPr>
            <p:ph type="body" idx="1"/>
          </p:nvPr>
        </p:nvSpPr>
        <p:spPr>
          <a:xfrm>
            <a:off x="244929" y="1724997"/>
            <a:ext cx="8255126" cy="3820887"/>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أطراف المنازعات يرغبون في حل منازعاتهم بعيداً عن تكلفة النظام القضائي. </a:t>
            </a:r>
            <a:endParaRPr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وجود أطراف أجنبية. </a:t>
            </a:r>
            <a:endParaRPr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طول إجراءات التقاضي. </a:t>
            </a:r>
            <a:endParaRPr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السريـــــة. </a:t>
            </a:r>
            <a:endParaRPr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احتياجها إلى خبرة خاصة (محكم خبير).</a:t>
            </a:r>
            <a:endParaRPr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توفير المناخ المناسب لأطراف النزاع حفاظاً على علاقاتهم. </a:t>
            </a:r>
            <a:endParaRPr sz="2000" dirty="0">
              <a:solidFill>
                <a:schemeClr val="tx1"/>
              </a:solidFill>
              <a:cs typeface="Akhbar MT" pitchFamily="2" charset="-78"/>
            </a:endParaRPr>
          </a:p>
          <a:p>
            <a:pPr indent="-266690" algn="r" rtl="1">
              <a:lnSpc>
                <a:spcPct val="200000"/>
              </a:lnSpc>
              <a:spcBef>
                <a:spcPts val="600"/>
              </a:spcBef>
              <a:buSzPts val="2400"/>
              <a:buNone/>
            </a:pPr>
            <a:endParaRPr sz="1800" b="1" dirty="0">
              <a:solidFill>
                <a:schemeClr val="tx1"/>
              </a:solidFill>
              <a:latin typeface="Times New Roman"/>
              <a:ea typeface="Times New Roman"/>
              <a:cs typeface="Times New Roman"/>
              <a:sym typeface="Times New Roman"/>
            </a:endParaRPr>
          </a:p>
        </p:txBody>
      </p:sp>
      <p:pic>
        <p:nvPicPr>
          <p:cNvPr id="2" name="Picture 1" descr="Logo&#10;&#10;Description automatically generated">
            <a:extLst>
              <a:ext uri="{FF2B5EF4-FFF2-40B4-BE49-F238E27FC236}">
                <a16:creationId xmlns:a16="http://schemas.microsoft.com/office/drawing/2014/main" id="{CFE38266-289E-83DC-92BE-0F0A14563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407031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1075353" y="1067637"/>
            <a:ext cx="6799684" cy="698900"/>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المبادئ التي يقوم عليها نظام التحكيم</a:t>
            </a:r>
            <a:endParaRPr dirty="0">
              <a:cs typeface="Diwani Letter" panose="02010400000000000000" pitchFamily="2" charset="-78"/>
            </a:endParaRPr>
          </a:p>
        </p:txBody>
      </p:sp>
      <p:sp>
        <p:nvSpPr>
          <p:cNvPr id="431" name="Google Shape;431;p35"/>
          <p:cNvSpPr txBox="1">
            <a:spLocks noGrp="1"/>
          </p:cNvSpPr>
          <p:nvPr>
            <p:ph type="body" idx="1"/>
          </p:nvPr>
        </p:nvSpPr>
        <p:spPr>
          <a:xfrm>
            <a:off x="447870" y="1960959"/>
            <a:ext cx="8054651" cy="3479954"/>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تمتع كل من طرفي الاتفاق بأهلية التعاقد ( التصرف ، وليس فقط الإدارة في المال). </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الخلو من عيوب الرضا (غش – تدليس – إكراه).</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محل تحكيم أي نزاع غير عقدي، أو عقدي وبما لا يخالف النظام العام</a:t>
            </a:r>
            <a:r>
              <a:rPr lang="en-US" sz="2400" b="1" dirty="0">
                <a:solidFill>
                  <a:schemeClr val="tx1"/>
                </a:solidFill>
                <a:latin typeface="Times New Roman"/>
                <a:ea typeface="Times New Roman"/>
                <a:cs typeface="Akhbar MT" pitchFamily="2" charset="-78"/>
                <a:sym typeface="Times New Roman"/>
              </a:rPr>
              <a:t>.</a:t>
            </a:r>
            <a:endParaRPr sz="2400" dirty="0">
              <a:solidFill>
                <a:schemeClr val="tx1"/>
              </a:solidFill>
              <a:cs typeface="Akhbar MT" pitchFamily="2" charset="-78"/>
            </a:endParaRPr>
          </a:p>
        </p:txBody>
      </p:sp>
      <p:pic>
        <p:nvPicPr>
          <p:cNvPr id="2" name="Picture 1" descr="Logo&#10;&#10;Description automatically generated">
            <a:extLst>
              <a:ext uri="{FF2B5EF4-FFF2-40B4-BE49-F238E27FC236}">
                <a16:creationId xmlns:a16="http://schemas.microsoft.com/office/drawing/2014/main" id="{4095A02B-7648-8DFC-12ED-A66013D1A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79638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6"/>
          <p:cNvSpPr txBox="1">
            <a:spLocks noGrp="1"/>
          </p:cNvSpPr>
          <p:nvPr>
            <p:ph type="title"/>
          </p:nvPr>
        </p:nvSpPr>
        <p:spPr>
          <a:xfrm>
            <a:off x="2002650" y="1149972"/>
            <a:ext cx="5138700" cy="688185"/>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سلطان </a:t>
            </a:r>
            <a:r>
              <a:rPr lang="ar-SA" b="1" i="1" u="none" strike="noStrike" dirty="0">
                <a:solidFill>
                  <a:srgbClr val="010D67"/>
                </a:solidFill>
                <a:latin typeface="Abadi" panose="020B0604020202020204" pitchFamily="34" charset="0"/>
                <a:ea typeface="Arial"/>
                <a:cs typeface="Diwani Letter" panose="02010400000000000000" pitchFamily="2" charset="-78"/>
                <a:sym typeface="Arial"/>
              </a:rPr>
              <a:t>الإدارة</a:t>
            </a:r>
            <a:endParaRPr dirty="0">
              <a:cs typeface="Diwani Letter" panose="02010400000000000000" pitchFamily="2" charset="-78"/>
            </a:endParaRPr>
          </a:p>
        </p:txBody>
      </p:sp>
      <p:sp>
        <p:nvSpPr>
          <p:cNvPr id="437" name="Google Shape;437;p36"/>
          <p:cNvSpPr txBox="1">
            <a:spLocks noGrp="1"/>
          </p:cNvSpPr>
          <p:nvPr>
            <p:ph type="body" idx="1"/>
          </p:nvPr>
        </p:nvSpPr>
        <p:spPr>
          <a:xfrm>
            <a:off x="734786" y="1494065"/>
            <a:ext cx="8052184" cy="3139698"/>
          </a:xfrm>
          <a:prstGeom prst="rect">
            <a:avLst/>
          </a:prstGeom>
          <a:noFill/>
          <a:ln>
            <a:noFill/>
          </a:ln>
        </p:spPr>
        <p:txBody>
          <a:bodyPr spcFirstLastPara="1" vert="horz" wrap="square" lIns="68569" tIns="68569" rIns="68569" bIns="68569" rtlCol="0" anchor="t" anchorCtr="0">
            <a:noAutofit/>
          </a:bodyPr>
          <a:lstStyle/>
          <a:p>
            <a:pPr marL="419099" marR="5400" indent="-342900" algn="r" rtl="1">
              <a:lnSpc>
                <a:spcPct val="200000"/>
              </a:lnSpc>
              <a:spcBef>
                <a:spcPts val="600"/>
              </a:spcBef>
              <a:buSzPts val="2400"/>
              <a:buFont typeface="Wingdings" panose="05000000000000000000" pitchFamily="2" charset="2"/>
              <a:buChar char="Ø"/>
            </a:pPr>
            <a:r>
              <a:rPr lang="ar-SA" sz="2025" b="1" dirty="0">
                <a:solidFill>
                  <a:schemeClr val="tx1"/>
                </a:solidFill>
                <a:latin typeface="Times New Roman"/>
                <a:ea typeface="Times New Roman"/>
                <a:cs typeface="Akhbar MT" pitchFamily="2" charset="-78"/>
                <a:sym typeface="Times New Roman"/>
              </a:rPr>
              <a:t>    استقلال اتفاق التحكيم</a:t>
            </a:r>
            <a:endParaRPr lang="en-US" sz="2025" b="1" dirty="0">
              <a:solidFill>
                <a:schemeClr val="tx1"/>
              </a:solidFill>
              <a:latin typeface="Times New Roman"/>
              <a:ea typeface="Times New Roman"/>
              <a:cs typeface="Akhbar MT" pitchFamily="2" charset="-78"/>
              <a:sym typeface="Times New Roman"/>
            </a:endParaRPr>
          </a:p>
          <a:p>
            <a:pPr marL="419099" indent="-342900" algn="r" rtl="1">
              <a:lnSpc>
                <a:spcPct val="200000"/>
              </a:lnSpc>
              <a:spcBef>
                <a:spcPts val="600"/>
              </a:spcBef>
              <a:buSzPts val="2400"/>
              <a:buFont typeface="Wingdings" panose="05000000000000000000" pitchFamily="2" charset="2"/>
              <a:buChar char="Ø"/>
            </a:pPr>
            <a:r>
              <a:rPr lang="ar-EG" sz="2025" b="1" dirty="0">
                <a:solidFill>
                  <a:schemeClr val="tx1"/>
                </a:solidFill>
                <a:latin typeface="Times New Roman"/>
                <a:ea typeface="Times New Roman"/>
                <a:cs typeface="Akhbar MT" pitchFamily="2" charset="-78"/>
                <a:sym typeface="Times New Roman"/>
              </a:rPr>
              <a:t>الا</a:t>
            </a:r>
            <a:r>
              <a:rPr lang="ar-SA" sz="2025" b="1" dirty="0">
                <a:solidFill>
                  <a:schemeClr val="tx1"/>
                </a:solidFill>
                <a:latin typeface="Times New Roman"/>
                <a:ea typeface="Times New Roman"/>
                <a:cs typeface="Akhbar MT" pitchFamily="2" charset="-78"/>
                <a:sym typeface="Times New Roman"/>
              </a:rPr>
              <a:t>ختصاص </a:t>
            </a:r>
            <a:r>
              <a:rPr lang="ar-EG" sz="2025" b="1" dirty="0">
                <a:solidFill>
                  <a:schemeClr val="tx1"/>
                </a:solidFill>
                <a:latin typeface="Times New Roman"/>
                <a:ea typeface="Times New Roman"/>
                <a:cs typeface="Akhbar MT" pitchFamily="2" charset="-78"/>
                <a:sym typeface="Times New Roman"/>
              </a:rPr>
              <a:t>ب</a:t>
            </a:r>
            <a:r>
              <a:rPr lang="ar-SA" sz="2025" b="1" dirty="0">
                <a:solidFill>
                  <a:schemeClr val="tx1"/>
                </a:solidFill>
                <a:latin typeface="Times New Roman"/>
                <a:ea typeface="Times New Roman"/>
                <a:cs typeface="Akhbar MT" pitchFamily="2" charset="-78"/>
                <a:sym typeface="Times New Roman"/>
              </a:rPr>
              <a:t>الاختصاص ( اختصاص هيئة التحكيم بالفصل في صحة اختصاصها).</a:t>
            </a:r>
            <a:endParaRPr sz="2025" dirty="0">
              <a:solidFill>
                <a:schemeClr val="tx1"/>
              </a:solidFill>
              <a:cs typeface="Akhbar MT" pitchFamily="2" charset="-78"/>
            </a:endParaRPr>
          </a:p>
          <a:p>
            <a:pPr marL="419099" indent="-342900" algn="r" rtl="1">
              <a:lnSpc>
                <a:spcPct val="200000"/>
              </a:lnSpc>
              <a:spcBef>
                <a:spcPts val="600"/>
              </a:spcBef>
              <a:buSzPts val="2400"/>
              <a:buFont typeface="Wingdings" panose="05000000000000000000" pitchFamily="2" charset="2"/>
              <a:buChar char="Ø"/>
            </a:pPr>
            <a:r>
              <a:rPr lang="ar-SA" sz="2025" b="1" dirty="0">
                <a:solidFill>
                  <a:schemeClr val="tx1"/>
                </a:solidFill>
                <a:latin typeface="Times New Roman"/>
                <a:ea typeface="Times New Roman"/>
                <a:cs typeface="Akhbar MT" pitchFamily="2" charset="-78"/>
                <a:sym typeface="Times New Roman"/>
              </a:rPr>
              <a:t>عدم قابلية أحكام التحكيم للطعن (يطعن فيها بالبطلان ولا يطعن فيها بالاستئناف ، أي لا يتعرض لبحث الموضوع). </a:t>
            </a:r>
            <a:endParaRPr sz="2025" dirty="0">
              <a:solidFill>
                <a:schemeClr val="tx1"/>
              </a:solidFill>
              <a:cs typeface="Akhbar MT" pitchFamily="2" charset="-78"/>
            </a:endParaRPr>
          </a:p>
          <a:p>
            <a:pPr marL="419099" indent="-342900" algn="r" rtl="1">
              <a:lnSpc>
                <a:spcPct val="200000"/>
              </a:lnSpc>
              <a:spcBef>
                <a:spcPts val="600"/>
              </a:spcBef>
              <a:buSzPts val="2400"/>
              <a:buFont typeface="Wingdings" panose="05000000000000000000" pitchFamily="2" charset="2"/>
              <a:buChar char="Ø"/>
            </a:pPr>
            <a:r>
              <a:rPr lang="ar-SA" sz="2025" b="1" dirty="0">
                <a:solidFill>
                  <a:schemeClr val="tx1"/>
                </a:solidFill>
                <a:latin typeface="Times New Roman"/>
                <a:ea typeface="Times New Roman"/>
                <a:cs typeface="Akhbar MT" pitchFamily="2" charset="-78"/>
                <a:sym typeface="Times New Roman"/>
              </a:rPr>
              <a:t>وجوب توافر ضمانات التقاضي الأساسية لا يخالف النظام العام، والتمتع بحق الدفاع للخصوم. </a:t>
            </a:r>
            <a:endParaRPr sz="2025"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294DFFF7-787D-EFD4-AA12-E29105332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373885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7"/>
          <p:cNvSpPr txBox="1">
            <a:spLocks noGrp="1"/>
          </p:cNvSpPr>
          <p:nvPr>
            <p:ph type="title"/>
          </p:nvPr>
        </p:nvSpPr>
        <p:spPr>
          <a:xfrm>
            <a:off x="1066800" y="1017814"/>
            <a:ext cx="6708710" cy="857400"/>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dirty="0">
                <a:solidFill>
                  <a:srgbClr val="010D67"/>
                </a:solidFill>
                <a:latin typeface="Arial"/>
                <a:ea typeface="Arial"/>
                <a:cs typeface="Diwani Letter" panose="02010400000000000000" pitchFamily="2" charset="-78"/>
                <a:sym typeface="Arial"/>
              </a:rPr>
              <a:t>" التحكيم الحر والتحكيم المؤسسي ".</a:t>
            </a:r>
            <a:br>
              <a:rPr lang="ar-SA" b="1" i="1" dirty="0">
                <a:solidFill>
                  <a:srgbClr val="010D67"/>
                </a:solidFill>
                <a:latin typeface="Arial"/>
                <a:ea typeface="Arial"/>
                <a:cs typeface="Diwani Letter" panose="02010400000000000000" pitchFamily="2" charset="-78"/>
                <a:sym typeface="Arial"/>
              </a:rPr>
            </a:br>
            <a:r>
              <a:rPr lang="ar-SA" b="1" i="1" u="none" strike="noStrike" dirty="0">
                <a:solidFill>
                  <a:srgbClr val="010D67"/>
                </a:solidFill>
                <a:latin typeface="Arial"/>
                <a:ea typeface="Arial"/>
                <a:cs typeface="Diwani Letter" panose="02010400000000000000" pitchFamily="2" charset="-78"/>
                <a:sym typeface="Arial"/>
              </a:rPr>
              <a:t>تعريف التحكيم:</a:t>
            </a:r>
            <a:endParaRPr dirty="0">
              <a:cs typeface="Diwani Letter" panose="02010400000000000000" pitchFamily="2" charset="-78"/>
            </a:endParaRPr>
          </a:p>
        </p:txBody>
      </p:sp>
      <p:sp>
        <p:nvSpPr>
          <p:cNvPr id="443" name="Google Shape;443;p37"/>
          <p:cNvSpPr txBox="1">
            <a:spLocks noGrp="1"/>
          </p:cNvSpPr>
          <p:nvPr>
            <p:ph type="body" idx="1"/>
          </p:nvPr>
        </p:nvSpPr>
        <p:spPr>
          <a:xfrm>
            <a:off x="457200" y="2362420"/>
            <a:ext cx="8199275" cy="3466880"/>
          </a:xfrm>
          <a:prstGeom prst="rect">
            <a:avLst/>
          </a:prstGeom>
          <a:noFill/>
          <a:ln>
            <a:noFill/>
          </a:ln>
        </p:spPr>
        <p:txBody>
          <a:bodyPr spcFirstLastPara="1" vert="horz" wrap="square" lIns="68569" tIns="68569" rIns="68569" bIns="68569" rtlCol="0" anchor="t" anchorCtr="0">
            <a:noAutofit/>
          </a:bodyPr>
          <a:lstStyle/>
          <a:p>
            <a:pPr indent="-380990" algn="r" rtl="1">
              <a:lnSpc>
                <a:spcPct val="15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هو الاتفاق على طرح النزاع على شخص، أو أشخاص معينين للفصل فيه دون اللجوء للمحكمة المختصة به. </a:t>
            </a:r>
            <a:endParaRPr sz="24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وبمقتضى هذا التحكيم يتنازل الخصوم عن اللجوء إلى القضاء.</a:t>
            </a:r>
            <a:endParaRPr sz="24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التحكيم يبطل بما تبطل به العقود كما أن حكمه يُطعن فيه، كما يطعن في الأحكام، ولا يجوز استئنافه، وينفذ كما تنفذ الأحكام. </a:t>
            </a:r>
            <a:endParaRPr sz="2400" dirty="0">
              <a:solidFill>
                <a:schemeClr val="tx1"/>
              </a:solidFill>
              <a:cs typeface="Akhbar MT" pitchFamily="2" charset="-78"/>
            </a:endParaRPr>
          </a:p>
          <a:p>
            <a:pPr indent="-266690" algn="r" rtl="1">
              <a:lnSpc>
                <a:spcPct val="150000"/>
              </a:lnSpc>
              <a:spcBef>
                <a:spcPts val="600"/>
              </a:spcBef>
              <a:buSzPts val="2400"/>
              <a:buNone/>
            </a:pPr>
            <a:endParaRPr sz="2400"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2838D4F2-3474-5319-7833-8EB504DE0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188776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8"/>
          <p:cNvSpPr txBox="1">
            <a:spLocks noGrp="1"/>
          </p:cNvSpPr>
          <p:nvPr>
            <p:ph type="title"/>
          </p:nvPr>
        </p:nvSpPr>
        <p:spPr>
          <a:xfrm>
            <a:off x="424543" y="1251437"/>
            <a:ext cx="8024327" cy="605980"/>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dirty="0">
                <a:solidFill>
                  <a:srgbClr val="010D67"/>
                </a:solidFill>
                <a:cs typeface="Diwani Letter" panose="02010400000000000000" pitchFamily="2" charset="-78"/>
              </a:rPr>
              <a:t>التحكيمُ الحُر:AD HOC Arbitration:</a:t>
            </a:r>
            <a:endParaRPr dirty="0">
              <a:solidFill>
                <a:srgbClr val="010D67"/>
              </a:solidFill>
              <a:cs typeface="Diwani Letter" panose="02010400000000000000" pitchFamily="2" charset="-78"/>
            </a:endParaRPr>
          </a:p>
        </p:txBody>
      </p:sp>
      <p:sp>
        <p:nvSpPr>
          <p:cNvPr id="449" name="Google Shape;449;p38"/>
          <p:cNvSpPr txBox="1">
            <a:spLocks noGrp="1"/>
          </p:cNvSpPr>
          <p:nvPr>
            <p:ph type="body" idx="1"/>
          </p:nvPr>
        </p:nvSpPr>
        <p:spPr>
          <a:xfrm>
            <a:off x="457200" y="1735932"/>
            <a:ext cx="8129296" cy="4082653"/>
          </a:xfrm>
          <a:prstGeom prst="rect">
            <a:avLst/>
          </a:prstGeom>
          <a:noFill/>
          <a:ln>
            <a:noFill/>
          </a:ln>
        </p:spPr>
        <p:txBody>
          <a:bodyPr spcFirstLastPara="1" vert="horz" wrap="square" lIns="68569" tIns="68569" rIns="68569" bIns="68569" rtlCol="0" anchor="t" anchorCtr="0">
            <a:noAutofit/>
          </a:bodyPr>
          <a:lstStyle/>
          <a:p>
            <a:pPr marL="419099" indent="-34290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التحكيم الحر ، ويكون ذلك طبقا لشرط التحكيم </a:t>
            </a:r>
            <a:r>
              <a:rPr lang="ar-SA" sz="2400" b="1" dirty="0">
                <a:solidFill>
                  <a:schemeClr val="tx1"/>
                </a:solidFill>
                <a:latin typeface="Cambria"/>
                <a:ea typeface="Cambria"/>
                <a:cs typeface="Akhbar MT" pitchFamily="2" charset="-78"/>
                <a:sym typeface="Cambria"/>
              </a:rPr>
              <a:t>Arbitration Clause</a:t>
            </a:r>
            <a:r>
              <a:rPr lang="ar-SA" sz="2400" b="1" dirty="0">
                <a:solidFill>
                  <a:schemeClr val="tx1"/>
                </a:solidFill>
                <a:latin typeface="Times New Roman"/>
                <a:ea typeface="Times New Roman"/>
                <a:cs typeface="Akhbar MT" pitchFamily="2" charset="-78"/>
                <a:sym typeface="Times New Roman"/>
              </a:rPr>
              <a:t> يدرج في العقد الأصلي المبرم بين الطرفين، أو باتفاق لاحق للعقد بالتحكيم </a:t>
            </a:r>
            <a:r>
              <a:rPr lang="ar-SA" sz="2400" b="1" dirty="0">
                <a:solidFill>
                  <a:schemeClr val="tx1"/>
                </a:solidFill>
                <a:latin typeface="Cambria"/>
                <a:ea typeface="Cambria"/>
                <a:cs typeface="Akhbar MT" pitchFamily="2" charset="-78"/>
                <a:sym typeface="Cambria"/>
              </a:rPr>
              <a:t>Arbitration Agreement</a:t>
            </a:r>
            <a:r>
              <a:rPr lang="ar-SA" sz="2400" b="1" dirty="0">
                <a:solidFill>
                  <a:schemeClr val="tx1"/>
                </a:solidFill>
                <a:latin typeface="Times New Roman"/>
                <a:ea typeface="Times New Roman"/>
                <a:cs typeface="Akhbar MT" pitchFamily="2" charset="-78"/>
                <a:sym typeface="Times New Roman"/>
              </a:rPr>
              <a:t> يبرم بينهما بعد نشوء النزاع.</a:t>
            </a:r>
            <a:r>
              <a:rPr lang="ar-EG" sz="2400" b="1" dirty="0">
                <a:solidFill>
                  <a:schemeClr val="tx1"/>
                </a:solidFill>
                <a:latin typeface="Times New Roman"/>
                <a:ea typeface="Times New Roman"/>
                <a:cs typeface="Akhbar MT" pitchFamily="2" charset="-78"/>
                <a:sym typeface="Times New Roman"/>
              </a:rPr>
              <a:t> ( مشارطة تحكيم)</a:t>
            </a:r>
            <a:endParaRPr sz="1050" dirty="0">
              <a:solidFill>
                <a:schemeClr val="tx1"/>
              </a:solidFill>
              <a:cs typeface="Akhbar MT" pitchFamily="2" charset="-78"/>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Akhbar MT" pitchFamily="2" charset="-78"/>
              <a:sym typeface="Times New Roman"/>
            </a:endParaRPr>
          </a:p>
          <a:p>
            <a:pPr indent="-266690" algn="r">
              <a:lnSpc>
                <a:spcPct val="200000"/>
              </a:lnSpc>
              <a:spcBef>
                <a:spcPts val="600"/>
              </a:spcBef>
              <a:buSzPts val="2400"/>
              <a:buNone/>
            </a:pPr>
            <a:endParaRPr sz="2400" dirty="0">
              <a:solidFill>
                <a:schemeClr val="tx1"/>
              </a:solidFill>
              <a:cs typeface="Akhbar MT" pitchFamily="2" charset="-78"/>
            </a:endParaRPr>
          </a:p>
        </p:txBody>
      </p:sp>
      <p:pic>
        <p:nvPicPr>
          <p:cNvPr id="2" name="Picture 1" descr="Logo&#10;&#10;Description automatically generated">
            <a:extLst>
              <a:ext uri="{FF2B5EF4-FFF2-40B4-BE49-F238E27FC236}">
                <a16:creationId xmlns:a16="http://schemas.microsoft.com/office/drawing/2014/main" id="{16A6BCC7-59FF-E6A6-68E5-2E09875CB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55353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9"/>
          <p:cNvSpPr txBox="1">
            <a:spLocks noGrp="1"/>
          </p:cNvSpPr>
          <p:nvPr>
            <p:ph type="title"/>
          </p:nvPr>
        </p:nvSpPr>
        <p:spPr>
          <a:xfrm>
            <a:off x="1676400" y="1088288"/>
            <a:ext cx="5521244" cy="597840"/>
          </a:xfrm>
          <a:prstGeom prst="rect">
            <a:avLst/>
          </a:prstGeom>
          <a:noFill/>
          <a:ln>
            <a:noFill/>
          </a:ln>
        </p:spPr>
        <p:txBody>
          <a:bodyPr spcFirstLastPara="1" vert="horz" wrap="square" lIns="68569" tIns="68569" rIns="68569" bIns="68569" rtlCol="0" anchor="b" anchorCtr="0">
            <a:noAutofit/>
          </a:bodyPr>
          <a:lstStyle/>
          <a:p>
            <a:pPr>
              <a:lnSpc>
                <a:spcPct val="100000"/>
              </a:lnSpc>
              <a:buSzPts val="3000"/>
            </a:pPr>
            <a:r>
              <a:rPr lang="ar-SA" b="1" i="1" dirty="0">
                <a:solidFill>
                  <a:srgbClr val="010D67"/>
                </a:solidFill>
                <a:cs typeface="Diwani Letter" panose="02010400000000000000" pitchFamily="2" charset="-78"/>
              </a:rPr>
              <a:t>التحكيم المؤسسي</a:t>
            </a:r>
            <a:endParaRPr dirty="0">
              <a:solidFill>
                <a:srgbClr val="010D67"/>
              </a:solidFill>
              <a:cs typeface="Diwani Letter" panose="02010400000000000000" pitchFamily="2" charset="-78"/>
            </a:endParaRPr>
          </a:p>
        </p:txBody>
      </p:sp>
      <p:sp>
        <p:nvSpPr>
          <p:cNvPr id="455" name="Google Shape;455;p39"/>
          <p:cNvSpPr txBox="1">
            <a:spLocks noGrp="1"/>
          </p:cNvSpPr>
          <p:nvPr>
            <p:ph type="body" idx="1"/>
          </p:nvPr>
        </p:nvSpPr>
        <p:spPr>
          <a:xfrm>
            <a:off x="0" y="1560739"/>
            <a:ext cx="8763000" cy="4011872"/>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يختار الأطراف إجراءات التحكيم وفقاً لقواعد أحد المؤسسات التحكيمية. </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هذه القواعد تجب ما ورد في قانون التحكيم؛ إلا ما كان مخالفاً للنظام العام. </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قانون التحكيم يستكمل ما لم يرد في قواعد هذا المركز.</a:t>
            </a:r>
            <a:endParaRPr sz="20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يلتزم الأطراف بقواعد هذه المؤسسة التحكيمية حتى إذا لم يطلعوا على هذه الإجراءات.</a:t>
            </a:r>
            <a:endParaRPr lang="en-US" sz="20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تقدم المؤسسة خدمات السكرتارية، وتوفير المكان، وجميع الخدمات </a:t>
            </a:r>
            <a:r>
              <a:rPr lang="ar-SA" sz="2000" b="1" dirty="0" err="1">
                <a:solidFill>
                  <a:schemeClr val="tx1"/>
                </a:solidFill>
                <a:latin typeface="Times New Roman"/>
                <a:ea typeface="Times New Roman"/>
                <a:cs typeface="Akhbar MT" pitchFamily="2" charset="-78"/>
                <a:sym typeface="Times New Roman"/>
              </a:rPr>
              <a:t>اللوجيستية</a:t>
            </a:r>
            <a:r>
              <a:rPr lang="ar-SA" sz="2000" b="1" dirty="0">
                <a:solidFill>
                  <a:schemeClr val="tx1"/>
                </a:solidFill>
                <a:latin typeface="Times New Roman"/>
                <a:ea typeface="Times New Roman"/>
                <a:cs typeface="Akhbar MT" pitchFamily="2" charset="-78"/>
                <a:sym typeface="Times New Roman"/>
              </a:rPr>
              <a:t> في استلام، وتوصيل مذكرات أطراف الدعوى والاتصالات واستلام أتعاب المحكمين، وصرفها حسب قواعد كل مركز. </a:t>
            </a:r>
            <a:endParaRPr lang="ar-SA"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تحل المؤسسة التحكيمية محل المحاكم المذكورة في تعيين المحكمين الذين يمتنع الأطراف على تعينهم، أو عند الاختلاف على تعيين الرئيس.</a:t>
            </a:r>
            <a:endParaRPr lang="ar-SA" sz="2000" dirty="0">
              <a:solidFill>
                <a:schemeClr val="tx1"/>
              </a:solidFill>
              <a:cs typeface="Akhbar MT" pitchFamily="2" charset="-78"/>
            </a:endParaRPr>
          </a:p>
        </p:txBody>
      </p:sp>
      <p:pic>
        <p:nvPicPr>
          <p:cNvPr id="2" name="Picture 1" descr="Logo&#10;&#10;Description automatically generated">
            <a:extLst>
              <a:ext uri="{FF2B5EF4-FFF2-40B4-BE49-F238E27FC236}">
                <a16:creationId xmlns:a16="http://schemas.microsoft.com/office/drawing/2014/main" id="{2B07BA4E-A8E2-E63D-1CDA-8DF8E87EF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298520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1"/>
          <p:cNvSpPr txBox="1">
            <a:spLocks noGrp="1"/>
          </p:cNvSpPr>
          <p:nvPr>
            <p:ph type="title"/>
          </p:nvPr>
        </p:nvSpPr>
        <p:spPr>
          <a:xfrm>
            <a:off x="1962995" y="1066800"/>
            <a:ext cx="5138700" cy="677469"/>
          </a:xfrm>
          <a:prstGeom prst="rect">
            <a:avLst/>
          </a:prstGeom>
          <a:noFill/>
          <a:ln>
            <a:noFill/>
          </a:ln>
        </p:spPr>
        <p:txBody>
          <a:bodyPr spcFirstLastPara="1" vert="horz" wrap="square" lIns="68569" tIns="68569" rIns="68569" bIns="68569" rtlCol="0" anchor="b" anchorCtr="0">
            <a:noAutofit/>
          </a:bodyPr>
          <a:lstStyle/>
          <a:p>
            <a:pPr>
              <a:lnSpc>
                <a:spcPct val="100000"/>
              </a:lnSpc>
              <a:buSzPts val="3000"/>
            </a:pPr>
            <a:r>
              <a:rPr lang="ar-SA" b="1" i="1" dirty="0">
                <a:solidFill>
                  <a:srgbClr val="010D67"/>
                </a:solidFill>
                <a:cs typeface="Diwani Letter" panose="02010400000000000000" pitchFamily="2" charset="-78"/>
              </a:rPr>
              <a:t>تشكيل هيئة التحكيم في التحكيم المؤسسي</a:t>
            </a:r>
            <a:endParaRPr dirty="0">
              <a:solidFill>
                <a:srgbClr val="010D67"/>
              </a:solidFill>
              <a:cs typeface="Diwani Letter" panose="02010400000000000000" pitchFamily="2" charset="-78"/>
            </a:endParaRPr>
          </a:p>
        </p:txBody>
      </p:sp>
      <p:sp>
        <p:nvSpPr>
          <p:cNvPr id="466" name="Google Shape;466;p41"/>
          <p:cNvSpPr txBox="1">
            <a:spLocks noGrp="1"/>
          </p:cNvSpPr>
          <p:nvPr>
            <p:ph type="body" idx="1"/>
          </p:nvPr>
        </p:nvSpPr>
        <p:spPr>
          <a:xfrm>
            <a:off x="457200" y="2256841"/>
            <a:ext cx="8150290" cy="3315284"/>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15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يتم تشكيل هيئة التحكيم بنفس الأسلوب الذي يتم به تعيين المحكمين في التحكيم الحر. </a:t>
            </a:r>
            <a:endParaRPr sz="24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تتدخل المؤسسة التحكيمية في تعيين المحكمين عند امتناع أي طرف عن تعيين محكمه أو عدم اتفاق المحكمين على تعيين رئيس هيئة التحكيم. </a:t>
            </a:r>
            <a:endParaRPr sz="2400" dirty="0">
              <a:solidFill>
                <a:schemeClr val="tx1"/>
              </a:solidFill>
              <a:cs typeface="Akhbar MT" pitchFamily="2" charset="-78"/>
            </a:endParaRPr>
          </a:p>
          <a:p>
            <a:pPr indent="-380990" algn="r" rtl="1">
              <a:lnSpc>
                <a:spcPct val="15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يتمتع المحكمين باستقلالية كاملة في التحكيم، وفي الحكم الذي يصدرونه طالما جاء موافقاً لقواعدها.</a:t>
            </a:r>
            <a:endParaRPr sz="2400"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2CB2A150-FC6C-B6B9-102E-EA8AF8576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410958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2"/>
          <p:cNvSpPr txBox="1">
            <a:spLocks noGrp="1"/>
          </p:cNvSpPr>
          <p:nvPr>
            <p:ph type="body" idx="1"/>
          </p:nvPr>
        </p:nvSpPr>
        <p:spPr>
          <a:xfrm>
            <a:off x="32657" y="1676400"/>
            <a:ext cx="8848312" cy="4054004"/>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Times New Roman"/>
                <a:sym typeface="Times New Roman"/>
              </a:rPr>
              <a:t> ما عدا غرفة تحكيم باريس فإنها تراجع الأحكام.</a:t>
            </a:r>
            <a:endParaRPr sz="1050" dirty="0">
              <a:solidFill>
                <a:schemeClr val="tx1"/>
              </a:solidFill>
            </a:endParaRPr>
          </a:p>
          <a:p>
            <a:pPr marR="5400"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Times New Roman"/>
                <a:sym typeface="Times New Roman"/>
              </a:rPr>
              <a:t>رد المحكمين: للمؤسسة التحكيمية الحق في قبول أو رفض طلب الرد بعكس قانون التحكيم المصري الذي يجعل المحكمة المذكورة في المادة التاسعة هي لمسئولة عن الحكم في رد المحكمين. </a:t>
            </a:r>
            <a:endParaRPr sz="1050" dirty="0">
              <a:solidFill>
                <a:schemeClr val="tx1"/>
              </a:solidFill>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Times New Roman"/>
                <a:sym typeface="Times New Roman"/>
              </a:rPr>
              <a:t>يستطيع أطراف النزاع المزج بين قواعد إحدى مؤسسات التحكيم، وأي قواعد</a:t>
            </a:r>
            <a:r>
              <a:rPr lang="ar-EG" sz="2400" b="1" dirty="0">
                <a:solidFill>
                  <a:schemeClr val="tx1"/>
                </a:solidFill>
                <a:latin typeface="Times New Roman"/>
                <a:ea typeface="Times New Roman"/>
                <a:cs typeface="Times New Roman"/>
                <a:sym typeface="Times New Roman"/>
              </a:rPr>
              <a:t> اخرى.</a:t>
            </a:r>
            <a:endParaRPr sz="2400" dirty="0">
              <a:solidFill>
                <a:schemeClr val="tx1"/>
              </a:solidFill>
            </a:endParaRPr>
          </a:p>
        </p:txBody>
      </p:sp>
      <p:pic>
        <p:nvPicPr>
          <p:cNvPr id="2" name="Picture 1" descr="Logo&#10;&#10;Description automatically generated">
            <a:extLst>
              <a:ext uri="{FF2B5EF4-FFF2-40B4-BE49-F238E27FC236}">
                <a16:creationId xmlns:a16="http://schemas.microsoft.com/office/drawing/2014/main" id="{20C42802-EAC2-A680-DE2D-BFB620AF6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277651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E6399E6D-F375-4A8F-B198-DB763C597A06}" type="slidenum">
              <a:rPr lang="en-US" smtClean="0"/>
              <a:t>19</a:t>
            </a:fld>
            <a:endParaRPr lang="en-US"/>
          </a:p>
        </p:txBody>
      </p:sp>
      <p:pic>
        <p:nvPicPr>
          <p:cNvPr id="7170" name="Picture 2" descr="C:\Users\AbAbbas\Downloads\blue minimalist online course facebook post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2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93072B-3312-69B1-B315-EB3DA8FF6FDA}"/>
              </a:ext>
            </a:extLst>
          </p:cNvPr>
          <p:cNvSpPr/>
          <p:nvPr/>
        </p:nvSpPr>
        <p:spPr>
          <a:xfrm>
            <a:off x="3048000" y="5105400"/>
            <a:ext cx="2895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6F45AB-4F48-6B3D-E1A3-FDE0CD40CF77}"/>
              </a:ext>
            </a:extLst>
          </p:cNvPr>
          <p:cNvSpPr txBox="1"/>
          <p:nvPr/>
        </p:nvSpPr>
        <p:spPr>
          <a:xfrm>
            <a:off x="2667000" y="5029200"/>
            <a:ext cx="3733800" cy="523220"/>
          </a:xfrm>
          <a:prstGeom prst="rect">
            <a:avLst/>
          </a:prstGeom>
          <a:solidFill>
            <a:schemeClr val="bg1"/>
          </a:solidFill>
        </p:spPr>
        <p:txBody>
          <a:bodyPr wrap="square" rtlCol="0">
            <a:spAutoFit/>
          </a:bodyPr>
          <a:lstStyle/>
          <a:p>
            <a:pPr algn="r"/>
            <a:r>
              <a:rPr lang="ar-EG" sz="1400" b="1" dirty="0">
                <a:solidFill>
                  <a:schemeClr val="bg1">
                    <a:lumMod val="50000"/>
                  </a:schemeClr>
                </a:solidFill>
                <a:cs typeface="+mj-cs"/>
              </a:rPr>
              <a:t>نذكر سيادتكم بموعد ثاني محاضرة مجانية يوم </a:t>
            </a:r>
            <a:r>
              <a:rPr lang="ar-EG" sz="1400" b="1" kern="0" dirty="0">
                <a:solidFill>
                  <a:schemeClr val="bg1">
                    <a:lumMod val="50000"/>
                  </a:schemeClr>
                </a:solidFill>
                <a:effectLst/>
                <a:ea typeface="Times New Roman" panose="02020603050405020304" pitchFamily="18" charset="0"/>
                <a:cs typeface="+mj-cs"/>
              </a:rPr>
              <a:t>الأثنين</a:t>
            </a:r>
            <a:r>
              <a:rPr lang="ar-SA" sz="1400" b="1" kern="0" dirty="0">
                <a:solidFill>
                  <a:schemeClr val="bg1">
                    <a:lumMod val="50000"/>
                  </a:schemeClr>
                </a:solidFill>
                <a:effectLst/>
                <a:ea typeface="Times New Roman" panose="02020603050405020304" pitchFamily="18" charset="0"/>
                <a:cs typeface="+mj-cs"/>
              </a:rPr>
              <a:t> </a:t>
            </a:r>
            <a:r>
              <a:rPr lang="ar-EG" sz="1400" b="1" kern="0" dirty="0">
                <a:solidFill>
                  <a:schemeClr val="bg1">
                    <a:lumMod val="50000"/>
                  </a:schemeClr>
                </a:solidFill>
                <a:effectLst/>
                <a:ea typeface="Times New Roman" panose="02020603050405020304" pitchFamily="18" charset="0"/>
                <a:cs typeface="+mj-cs"/>
              </a:rPr>
              <a:t>الموافق</a:t>
            </a:r>
            <a:r>
              <a:rPr lang="ar-SA" sz="1400" b="1" kern="0" dirty="0">
                <a:solidFill>
                  <a:schemeClr val="bg1">
                    <a:lumMod val="50000"/>
                  </a:schemeClr>
                </a:solidFill>
                <a:effectLst/>
                <a:ea typeface="Times New Roman" panose="02020603050405020304" pitchFamily="18" charset="0"/>
                <a:cs typeface="+mj-cs"/>
              </a:rPr>
              <a:t> ٧ مايو  في تمام الساعة </a:t>
            </a:r>
            <a:r>
              <a:rPr lang="en-US" sz="1400" b="1" i="0" dirty="0">
                <a:solidFill>
                  <a:srgbClr val="2C2F34"/>
                </a:solidFill>
                <a:effectLst/>
                <a:latin typeface="-apple-system"/>
                <a:cs typeface="+mj-cs"/>
              </a:rPr>
              <a:t>٠٠ </a:t>
            </a:r>
            <a:r>
              <a:rPr lang="ar-EG" sz="1400" b="1" kern="0" dirty="0">
                <a:solidFill>
                  <a:schemeClr val="bg1">
                    <a:lumMod val="50000"/>
                  </a:schemeClr>
                </a:solidFill>
                <a:effectLst/>
                <a:ea typeface="Times New Roman" panose="02020603050405020304" pitchFamily="18" charset="0"/>
                <a:cs typeface="+mj-cs"/>
              </a:rPr>
              <a:t>:</a:t>
            </a:r>
            <a:r>
              <a:rPr lang="ar-SA" sz="1400" b="1" kern="0" dirty="0">
                <a:solidFill>
                  <a:schemeClr val="bg1">
                    <a:lumMod val="50000"/>
                  </a:schemeClr>
                </a:solidFill>
                <a:effectLst/>
                <a:ea typeface="Times New Roman" panose="02020603050405020304" pitchFamily="18" charset="0"/>
                <a:cs typeface="+mj-cs"/>
              </a:rPr>
              <a:t> ٧ مساءً بتوقيت القاهرة</a:t>
            </a:r>
            <a:r>
              <a:rPr lang="ar-EG" sz="1400" b="1" kern="0" dirty="0">
                <a:solidFill>
                  <a:schemeClr val="bg1">
                    <a:lumMod val="50000"/>
                  </a:schemeClr>
                </a:solidFill>
                <a:effectLst/>
                <a:ea typeface="Times New Roman" panose="02020603050405020304" pitchFamily="18" charset="0"/>
                <a:cs typeface="+mj-cs"/>
              </a:rPr>
              <a:t>.</a:t>
            </a:r>
            <a:r>
              <a:rPr lang="ar-EG" sz="1400" b="1" dirty="0">
                <a:solidFill>
                  <a:schemeClr val="bg1">
                    <a:lumMod val="50000"/>
                  </a:schemeClr>
                </a:solidFill>
                <a:cs typeface="+mj-cs"/>
              </a:rPr>
              <a:t> </a:t>
            </a:r>
            <a:endParaRPr lang="en-US" sz="1400" b="1" dirty="0">
              <a:solidFill>
                <a:schemeClr val="bg1">
                  <a:lumMod val="50000"/>
                </a:schemeClr>
              </a:solidFill>
              <a:cs typeface="+mj-cs"/>
            </a:endParaRPr>
          </a:p>
        </p:txBody>
      </p:sp>
    </p:spTree>
    <p:extLst>
      <p:ext uri="{BB962C8B-B14F-4D97-AF65-F5344CB8AC3E}">
        <p14:creationId xmlns:p14="http://schemas.microsoft.com/office/powerpoint/2010/main" val="377242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399E6D-F375-4A8F-B198-DB763C597A06}" type="slidenum">
              <a:rPr lang="en-US" smtClean="0"/>
              <a:t>2</a:t>
            </a:fld>
            <a:endParaRPr lang="en-US"/>
          </a:p>
        </p:txBody>
      </p:sp>
      <p:pic>
        <p:nvPicPr>
          <p:cNvPr id="3" name="Picture 2" descr="Graphical user interface&#10;&#10;Description automatically generated">
            <a:extLst>
              <a:ext uri="{FF2B5EF4-FFF2-40B4-BE49-F238E27FC236}">
                <a16:creationId xmlns:a16="http://schemas.microsoft.com/office/drawing/2014/main" id="{A26385DB-81BD-58DC-9546-1A5655248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39000"/>
          </a:xfrm>
          <a:prstGeom prst="rect">
            <a:avLst/>
          </a:prstGeom>
        </p:spPr>
      </p:pic>
      <p:sp>
        <p:nvSpPr>
          <p:cNvPr id="4" name="TextBox 3">
            <a:extLst>
              <a:ext uri="{FF2B5EF4-FFF2-40B4-BE49-F238E27FC236}">
                <a16:creationId xmlns:a16="http://schemas.microsoft.com/office/drawing/2014/main" id="{25EC8FA6-F8A4-3436-8F3D-D61AA9103EDC}"/>
              </a:ext>
            </a:extLst>
          </p:cNvPr>
          <p:cNvSpPr txBox="1"/>
          <p:nvPr/>
        </p:nvSpPr>
        <p:spPr>
          <a:xfrm>
            <a:off x="3543300" y="6488668"/>
            <a:ext cx="2057400" cy="369332"/>
          </a:xfrm>
          <a:prstGeom prst="rect">
            <a:avLst/>
          </a:prstGeom>
          <a:noFill/>
        </p:spPr>
        <p:txBody>
          <a:bodyPr wrap="square" rtlCol="0">
            <a:spAutoFit/>
          </a:bodyPr>
          <a:lstStyle/>
          <a:p>
            <a:r>
              <a:rPr lang="en-US" dirty="0">
                <a:solidFill>
                  <a:schemeClr val="bg1"/>
                </a:solidFill>
              </a:rPr>
              <a:t>acarea.com.eg</a:t>
            </a:r>
          </a:p>
        </p:txBody>
      </p:sp>
    </p:spTree>
    <p:extLst>
      <p:ext uri="{BB962C8B-B14F-4D97-AF65-F5344CB8AC3E}">
        <p14:creationId xmlns:p14="http://schemas.microsoft.com/office/powerpoint/2010/main" val="43496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399E6D-F375-4A8F-B198-DB763C597A06}" type="slidenum">
              <a:rPr lang="en-US" smtClean="0"/>
              <a:t>3</a:t>
            </a:fld>
            <a:endParaRPr lang="en-US"/>
          </a:p>
        </p:txBody>
      </p:sp>
      <p:pic>
        <p:nvPicPr>
          <p:cNvPr id="7" name="Picture 6" descr="Text, letter&#10;&#10;Description automatically generated">
            <a:extLst>
              <a:ext uri="{FF2B5EF4-FFF2-40B4-BE49-F238E27FC236}">
                <a16:creationId xmlns:a16="http://schemas.microsoft.com/office/drawing/2014/main" id="{BC41B86B-DBF7-5A11-8001-97D812E6B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697" y="0"/>
            <a:ext cx="4848606" cy="6858000"/>
          </a:xfrm>
          <a:prstGeom prst="rect">
            <a:avLst/>
          </a:prstGeom>
        </p:spPr>
      </p:pic>
      <p:pic>
        <p:nvPicPr>
          <p:cNvPr id="10" name="Picture 9" descr="Text, letter&#10;&#10;Description automatically generated">
            <a:extLst>
              <a:ext uri="{FF2B5EF4-FFF2-40B4-BE49-F238E27FC236}">
                <a16:creationId xmlns:a16="http://schemas.microsoft.com/office/drawing/2014/main" id="{6D3A9EC9-0337-9DF1-ED5F-1DC839729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697" y="0"/>
            <a:ext cx="4848606" cy="6858000"/>
          </a:xfrm>
          <a:prstGeom prst="rect">
            <a:avLst/>
          </a:prstGeom>
        </p:spPr>
      </p:pic>
      <p:pic>
        <p:nvPicPr>
          <p:cNvPr id="12" name="Picture 11" descr="Background pattern&#10;&#10;Description automatically generated with low confidence">
            <a:extLst>
              <a:ext uri="{FF2B5EF4-FFF2-40B4-BE49-F238E27FC236}">
                <a16:creationId xmlns:a16="http://schemas.microsoft.com/office/drawing/2014/main" id="{1F519143-7735-ADAB-65AC-3E742E1036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0"/>
            <a:ext cx="5576697" cy="6858000"/>
          </a:xfrm>
          <a:prstGeom prst="rect">
            <a:avLst/>
          </a:prstGeom>
        </p:spPr>
      </p:pic>
      <p:pic>
        <p:nvPicPr>
          <p:cNvPr id="13" name="Picture 12" descr="Background pattern&#10;&#10;Description automatically generated with low confidence">
            <a:extLst>
              <a:ext uri="{FF2B5EF4-FFF2-40B4-BE49-F238E27FC236}">
                <a16:creationId xmlns:a16="http://schemas.microsoft.com/office/drawing/2014/main" id="{8D969CB4-5B9D-E610-5531-54EA07B039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303" y="0"/>
            <a:ext cx="4848606" cy="6858000"/>
          </a:xfrm>
          <a:prstGeom prst="rect">
            <a:avLst/>
          </a:prstGeom>
        </p:spPr>
      </p:pic>
    </p:spTree>
    <p:extLst>
      <p:ext uri="{BB962C8B-B14F-4D97-AF65-F5344CB8AC3E}">
        <p14:creationId xmlns:p14="http://schemas.microsoft.com/office/powerpoint/2010/main" val="5098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7"/>
          <p:cNvSpPr txBox="1">
            <a:spLocks noGrp="1"/>
          </p:cNvSpPr>
          <p:nvPr>
            <p:ph type="title"/>
          </p:nvPr>
        </p:nvSpPr>
        <p:spPr>
          <a:xfrm>
            <a:off x="1866900" y="1106938"/>
            <a:ext cx="5410200" cy="623891"/>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sz="6000" b="1" i="1" u="none" strike="noStrike" dirty="0">
                <a:solidFill>
                  <a:srgbClr val="010D67"/>
                </a:solidFill>
                <a:latin typeface="Arial"/>
                <a:ea typeface="Arial"/>
                <a:cs typeface="Diwani Letter" panose="02010400000000000000" pitchFamily="2" charset="-78"/>
                <a:sym typeface="Arial"/>
              </a:rPr>
              <a:t>" مواصفات القاضــــــي".</a:t>
            </a:r>
            <a:endParaRPr sz="6000" dirty="0">
              <a:cs typeface="Diwani Letter" panose="02010400000000000000" pitchFamily="2" charset="-78"/>
            </a:endParaRPr>
          </a:p>
        </p:txBody>
      </p:sp>
      <p:sp>
        <p:nvSpPr>
          <p:cNvPr id="385" name="Google Shape;385;p27"/>
          <p:cNvSpPr txBox="1">
            <a:spLocks noGrp="1"/>
          </p:cNvSpPr>
          <p:nvPr>
            <p:ph type="body" idx="1"/>
          </p:nvPr>
        </p:nvSpPr>
        <p:spPr>
          <a:xfrm>
            <a:off x="457200" y="1752600"/>
            <a:ext cx="8061650" cy="3656434"/>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Font typeface="Wingdings" panose="05000000000000000000" pitchFamily="2" charset="2"/>
              <a:buChar char="Ø"/>
            </a:pPr>
            <a:r>
              <a:rPr lang="ar-SA" sz="2100" b="1" dirty="0">
                <a:solidFill>
                  <a:schemeClr val="tx1"/>
                </a:solidFill>
                <a:latin typeface="Times New Roman"/>
                <a:ea typeface="Times New Roman"/>
                <a:cs typeface="Akhbar MT" pitchFamily="2" charset="-78"/>
                <a:sym typeface="Times New Roman"/>
              </a:rPr>
              <a:t>ينبغي أن يكون القاضي موثوقا به في عفافة، وعقله، وصلاحه</a:t>
            </a:r>
            <a:r>
              <a:rPr lang="en-US" sz="2100" b="1" dirty="0">
                <a:solidFill>
                  <a:schemeClr val="tx1"/>
                </a:solidFill>
                <a:latin typeface="Times New Roman"/>
                <a:ea typeface="Times New Roman"/>
                <a:cs typeface="Akhbar MT" pitchFamily="2" charset="-78"/>
                <a:sym typeface="Times New Roman"/>
              </a:rPr>
              <a:t>.</a:t>
            </a:r>
            <a:endParaRPr sz="21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Font typeface="Wingdings" panose="05000000000000000000" pitchFamily="2" charset="2"/>
              <a:buChar char="Ø"/>
            </a:pPr>
            <a:r>
              <a:rPr lang="ar-SA" sz="2100" b="1" dirty="0">
                <a:solidFill>
                  <a:schemeClr val="tx1"/>
                </a:solidFill>
                <a:latin typeface="Times New Roman"/>
                <a:ea typeface="Times New Roman"/>
                <a:cs typeface="Akhbar MT" pitchFamily="2" charset="-78"/>
                <a:sym typeface="Times New Roman"/>
              </a:rPr>
              <a:t> وفهمه؛ ولا يكون فظا غليظًا ، جبارًا عنيدًا. </a:t>
            </a:r>
            <a:endParaRPr sz="21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100" b="1" dirty="0">
                <a:solidFill>
                  <a:schemeClr val="tx1"/>
                </a:solidFill>
                <a:latin typeface="Times New Roman"/>
                <a:ea typeface="Times New Roman"/>
                <a:cs typeface="Akhbar MT" pitchFamily="2" charset="-78"/>
                <a:sym typeface="Times New Roman"/>
              </a:rPr>
              <a:t>يجب أن يكون القاضي شديداً في غير عنف، ليناً في غير ضعف. </a:t>
            </a:r>
            <a:endParaRPr sz="21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100" b="1" dirty="0">
                <a:solidFill>
                  <a:schemeClr val="tx1"/>
                </a:solidFill>
                <a:latin typeface="Times New Roman"/>
                <a:ea typeface="Times New Roman"/>
                <a:cs typeface="Akhbar MT" pitchFamily="2" charset="-78"/>
                <a:sym typeface="Times New Roman"/>
              </a:rPr>
              <a:t>يجب على القاضي أن يتقي الله، ويقضي بالحق، ولا يقضي لهوى يضله. </a:t>
            </a:r>
            <a:endParaRPr sz="21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100" b="1" dirty="0">
                <a:solidFill>
                  <a:schemeClr val="tx1"/>
                </a:solidFill>
                <a:latin typeface="Times New Roman"/>
                <a:ea typeface="Times New Roman"/>
                <a:cs typeface="Akhbar MT" pitchFamily="2" charset="-78"/>
                <a:sym typeface="Times New Roman"/>
              </a:rPr>
              <a:t>لا ينبغي للقاضي أن يستقرض. </a:t>
            </a:r>
            <a:endParaRPr lang="en-US" sz="21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Char char="▹"/>
            </a:pPr>
            <a:endParaRPr lang="en-US" sz="21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Char char="▹"/>
            </a:pPr>
            <a:endParaRPr sz="2100" dirty="0">
              <a:solidFill>
                <a:schemeClr val="tx1"/>
              </a:solidFill>
              <a:cs typeface="Akhbar MT" pitchFamily="2" charset="-78"/>
            </a:endParaRPr>
          </a:p>
          <a:p>
            <a:pPr indent="-266690" algn="r" rtl="1">
              <a:lnSpc>
                <a:spcPct val="200000"/>
              </a:lnSpc>
              <a:spcBef>
                <a:spcPts val="600"/>
              </a:spcBef>
              <a:buSzPts val="2400"/>
              <a:buNone/>
            </a:pPr>
            <a:endParaRPr sz="2100" b="1" dirty="0">
              <a:solidFill>
                <a:srgbClr val="0000FF"/>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100" b="1" dirty="0">
              <a:solidFill>
                <a:srgbClr val="0000FF"/>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100" b="1" dirty="0">
              <a:solidFill>
                <a:srgbClr val="0000FF"/>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100" b="1" dirty="0">
              <a:solidFill>
                <a:srgbClr val="4F81BD"/>
              </a:solidFill>
              <a:latin typeface="Times New Roman"/>
              <a:ea typeface="Times New Roman"/>
              <a:cs typeface="Akhbar MT" pitchFamily="2" charset="-78"/>
              <a:sym typeface="Times New Roman"/>
            </a:endParaRPr>
          </a:p>
        </p:txBody>
      </p:sp>
      <p:pic>
        <p:nvPicPr>
          <p:cNvPr id="5" name="Picture 4" descr="Logo&#10;&#10;Description automatically generated">
            <a:extLst>
              <a:ext uri="{FF2B5EF4-FFF2-40B4-BE49-F238E27FC236}">
                <a16:creationId xmlns:a16="http://schemas.microsoft.com/office/drawing/2014/main" id="{FC89F31E-8682-3432-8C16-DF7547B59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345559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a:spLocks noGrp="1"/>
          </p:cNvSpPr>
          <p:nvPr>
            <p:ph type="body" idx="1"/>
          </p:nvPr>
        </p:nvSpPr>
        <p:spPr>
          <a:xfrm>
            <a:off x="0" y="1502156"/>
            <a:ext cx="8642479" cy="3853689"/>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لا ينبغي له أن يتكلم مع أحد الخصوم في أي مجلس، و</a:t>
            </a:r>
            <a:r>
              <a:rPr lang="ar-EG" sz="2000" b="1" dirty="0">
                <a:solidFill>
                  <a:schemeClr val="tx1"/>
                </a:solidFill>
                <a:latin typeface="Times New Roman"/>
                <a:ea typeface="Times New Roman"/>
                <a:cs typeface="Akhbar MT" pitchFamily="2" charset="-78"/>
                <a:sym typeface="Times New Roman"/>
              </a:rPr>
              <a:t> </a:t>
            </a:r>
            <a:r>
              <a:rPr lang="ar-SA" sz="2000" b="1" dirty="0">
                <a:solidFill>
                  <a:schemeClr val="tx1"/>
                </a:solidFill>
                <a:latin typeface="Times New Roman"/>
                <a:ea typeface="Times New Roman"/>
                <a:cs typeface="Akhbar MT" pitchFamily="2" charset="-78"/>
                <a:sym typeface="Times New Roman"/>
              </a:rPr>
              <a:t>بشئ من الخصومات لا يقبل القاضي هدية إلا من ذي رحم. </a:t>
            </a:r>
            <a:endParaRPr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القاضي لا يذهب إلى ضيافة أحد الخصمين قط، ولا يجوز أن يضيفه. </a:t>
            </a:r>
            <a:endParaRPr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لا يجوز للقاضي أن يبدو منه أي حركة توجب التهمة، وسوء الظن. </a:t>
            </a:r>
            <a:endParaRPr lang="en-US" sz="20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لا يجوز للقاضي أن يضحك مع أحد الخصوم، يمزح معه، أو يتلطف به، أو يلقنه حجته.</a:t>
            </a:r>
            <a:endParaRPr lang="ar-SA"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ولا يرفع صوته عليه، و لا يقوم له، ولا يلقن الشاهد شهادته. </a:t>
            </a:r>
            <a:endParaRPr lang="ar-SA" sz="20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000" b="1" dirty="0">
                <a:solidFill>
                  <a:schemeClr val="tx1"/>
                </a:solidFill>
                <a:latin typeface="Times New Roman"/>
                <a:ea typeface="Times New Roman"/>
                <a:cs typeface="Akhbar MT" pitchFamily="2" charset="-78"/>
                <a:sym typeface="Times New Roman"/>
              </a:rPr>
              <a:t>على القاضي، العدل والمساواة في معاملة الخصوم: في الجلوس وإحالة النظر، وتوجيه الخطاب إليهما. </a:t>
            </a:r>
            <a:endParaRPr lang="ar-SA" sz="2000" dirty="0">
              <a:solidFill>
                <a:schemeClr val="tx1"/>
              </a:solidFill>
              <a:cs typeface="Akhbar MT" pitchFamily="2" charset="-78"/>
            </a:endParaRPr>
          </a:p>
          <a:p>
            <a:pPr indent="-380990" algn="r" rtl="1">
              <a:lnSpc>
                <a:spcPct val="200000"/>
              </a:lnSpc>
              <a:spcBef>
                <a:spcPts val="600"/>
              </a:spcBef>
              <a:buSzPts val="2400"/>
              <a:buChar char="▹"/>
            </a:pPr>
            <a:endParaRPr sz="2000" dirty="0">
              <a:solidFill>
                <a:schemeClr val="tx1"/>
              </a:solidFill>
              <a:cs typeface="Akhbar MT" pitchFamily="2" charset="-78"/>
            </a:endParaRPr>
          </a:p>
          <a:p>
            <a:pPr indent="-266690">
              <a:lnSpc>
                <a:spcPct val="200000"/>
              </a:lnSpc>
              <a:spcBef>
                <a:spcPts val="600"/>
              </a:spcBef>
              <a:buSzPts val="2400"/>
              <a:buNone/>
            </a:pPr>
            <a:endParaRPr sz="2000" dirty="0">
              <a:solidFill>
                <a:schemeClr val="tx1"/>
              </a:solidFill>
              <a:cs typeface="Akhbar MT" pitchFamily="2" charset="-78"/>
            </a:endParaRPr>
          </a:p>
        </p:txBody>
      </p:sp>
      <p:sp>
        <p:nvSpPr>
          <p:cNvPr id="2" name="Google Shape;384;p27">
            <a:extLst>
              <a:ext uri="{FF2B5EF4-FFF2-40B4-BE49-F238E27FC236}">
                <a16:creationId xmlns:a16="http://schemas.microsoft.com/office/drawing/2014/main" id="{2D5CBFF9-1E0D-38E9-2E90-4F88CE358F88}"/>
              </a:ext>
            </a:extLst>
          </p:cNvPr>
          <p:cNvSpPr txBox="1">
            <a:spLocks noGrp="1"/>
          </p:cNvSpPr>
          <p:nvPr>
            <p:ph type="title"/>
          </p:nvPr>
        </p:nvSpPr>
        <p:spPr>
          <a:xfrm>
            <a:off x="1866900" y="1066800"/>
            <a:ext cx="5410200" cy="623891"/>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sz="6000" b="1" i="1" u="none" strike="noStrike" dirty="0">
                <a:solidFill>
                  <a:srgbClr val="010D67"/>
                </a:solidFill>
                <a:latin typeface="Arial"/>
                <a:ea typeface="Arial"/>
                <a:cs typeface="Diwani Letter" panose="02010400000000000000" pitchFamily="2" charset="-78"/>
                <a:sym typeface="Arial"/>
              </a:rPr>
              <a:t>" مواصفات القاضــــــي".</a:t>
            </a:r>
            <a:endParaRPr sz="6000" dirty="0">
              <a:cs typeface="Diwani Letter" panose="02010400000000000000" pitchFamily="2" charset="-78"/>
            </a:endParaRPr>
          </a:p>
        </p:txBody>
      </p:sp>
      <p:pic>
        <p:nvPicPr>
          <p:cNvPr id="3" name="Picture 2" descr="Logo&#10;&#10;Description automatically generated">
            <a:extLst>
              <a:ext uri="{FF2B5EF4-FFF2-40B4-BE49-F238E27FC236}">
                <a16:creationId xmlns:a16="http://schemas.microsoft.com/office/drawing/2014/main" id="{C12D42B3-65EE-FD92-11F5-9C0C81251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169751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a:spLocks noGrp="1"/>
          </p:cNvSpPr>
          <p:nvPr>
            <p:ph type="title"/>
          </p:nvPr>
        </p:nvSpPr>
        <p:spPr>
          <a:xfrm>
            <a:off x="457200" y="838200"/>
            <a:ext cx="8229599" cy="1003957"/>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dirty="0">
                <a:solidFill>
                  <a:srgbClr val="010D67"/>
                </a:solidFill>
                <a:latin typeface="Arial"/>
                <a:ea typeface="Arial"/>
                <a:cs typeface="Diwani Letter" panose="02010400000000000000" pitchFamily="2" charset="-78"/>
                <a:sym typeface="Arial"/>
              </a:rPr>
              <a:t>" التحكيــــــــــــم </a:t>
            </a:r>
            <a:br>
              <a:rPr lang="ar-SA" b="1" i="1" dirty="0">
                <a:solidFill>
                  <a:srgbClr val="010D67"/>
                </a:solidFill>
                <a:latin typeface="Arial"/>
                <a:ea typeface="Arial"/>
                <a:cs typeface="Diwani Letter" panose="02010400000000000000" pitchFamily="2" charset="-78"/>
                <a:sym typeface="Arial"/>
              </a:rPr>
            </a:br>
            <a:r>
              <a:rPr lang="ar-SA" b="1" i="1" u="none" strike="noStrike" dirty="0">
                <a:solidFill>
                  <a:srgbClr val="010D67"/>
                </a:solidFill>
                <a:latin typeface="Arial"/>
                <a:ea typeface="Arial"/>
                <a:cs typeface="Diwani Letter" panose="02010400000000000000" pitchFamily="2" charset="-78"/>
                <a:sym typeface="Arial"/>
              </a:rPr>
              <a:t>تسوية المنازعات في المطالبات: </a:t>
            </a:r>
            <a:endParaRPr dirty="0">
              <a:cs typeface="Diwani Letter" panose="02010400000000000000" pitchFamily="2" charset="-78"/>
            </a:endParaRPr>
          </a:p>
        </p:txBody>
      </p:sp>
      <p:sp>
        <p:nvSpPr>
          <p:cNvPr id="401" name="Google Shape;401;p30"/>
          <p:cNvSpPr txBox="1">
            <a:spLocks noGrp="1"/>
          </p:cNvSpPr>
          <p:nvPr>
            <p:ph type="body" idx="1"/>
          </p:nvPr>
        </p:nvSpPr>
        <p:spPr>
          <a:xfrm>
            <a:off x="884567" y="2133600"/>
            <a:ext cx="7374863" cy="3278255"/>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التسوية الوديــــــة. </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التسوية عن طريق التحكيم. </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التسوية عن طريق القضاء. </a:t>
            </a:r>
            <a:endParaRPr sz="2400"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4DC9F334-3212-ACA4-DD46-61FCF592A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30151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5"/>
        <p:cNvGrpSpPr/>
        <p:nvPr/>
      </p:nvGrpSpPr>
      <p:grpSpPr>
        <a:xfrm>
          <a:off x="0" y="0"/>
          <a:ext cx="0" cy="0"/>
          <a:chOff x="0" y="0"/>
          <a:chExt cx="0" cy="0"/>
        </a:xfrm>
      </p:grpSpPr>
      <p:sp>
        <p:nvSpPr>
          <p:cNvPr id="406" name="Google Shape;406;p31"/>
          <p:cNvSpPr txBox="1">
            <a:spLocks noGrp="1"/>
          </p:cNvSpPr>
          <p:nvPr>
            <p:ph type="title"/>
          </p:nvPr>
        </p:nvSpPr>
        <p:spPr>
          <a:xfrm>
            <a:off x="2002650" y="1100934"/>
            <a:ext cx="5138700" cy="613175"/>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قواعـــد التوفيق</a:t>
            </a:r>
            <a:endParaRPr dirty="0">
              <a:cs typeface="Diwani Letter" panose="02010400000000000000" pitchFamily="2" charset="-78"/>
            </a:endParaRPr>
          </a:p>
        </p:txBody>
      </p:sp>
      <p:sp>
        <p:nvSpPr>
          <p:cNvPr id="407" name="Google Shape;407;p31"/>
          <p:cNvSpPr txBox="1">
            <a:spLocks noGrp="1"/>
          </p:cNvSpPr>
          <p:nvPr>
            <p:ph type="body" idx="1"/>
          </p:nvPr>
        </p:nvSpPr>
        <p:spPr>
          <a:xfrm>
            <a:off x="457200" y="1536052"/>
            <a:ext cx="8073312" cy="4082509"/>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البساطـــــــة. </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السرعــة.</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السريـــة.</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الإجراءات السليمة. </a:t>
            </a:r>
            <a:endParaRPr sz="240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قلة التكلفة.</a:t>
            </a:r>
            <a:endParaRPr sz="2400"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090F958C-144D-1535-A5F6-9C35E0880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382235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3"/>
          <p:cNvSpPr txBox="1">
            <a:spLocks noGrp="1"/>
          </p:cNvSpPr>
          <p:nvPr>
            <p:ph type="title"/>
          </p:nvPr>
        </p:nvSpPr>
        <p:spPr>
          <a:xfrm>
            <a:off x="2002650" y="1295400"/>
            <a:ext cx="5138700" cy="492919"/>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الفرق بين التحكيم والخبرة</a:t>
            </a:r>
            <a:endParaRPr dirty="0">
              <a:cs typeface="Diwani Letter" panose="02010400000000000000" pitchFamily="2" charset="-78"/>
            </a:endParaRPr>
          </a:p>
        </p:txBody>
      </p:sp>
      <p:sp>
        <p:nvSpPr>
          <p:cNvPr id="645" name="Google Shape;645;p73"/>
          <p:cNvSpPr txBox="1">
            <a:spLocks noGrp="1"/>
          </p:cNvSpPr>
          <p:nvPr>
            <p:ph type="body" idx="1"/>
          </p:nvPr>
        </p:nvSpPr>
        <p:spPr>
          <a:xfrm>
            <a:off x="457200" y="2032907"/>
            <a:ext cx="8304245" cy="3967843"/>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المحكم يقوم بوظيفة القضاء، ويحسم النزاع بين الخصوم ورأيه يفرض عليهم.</a:t>
            </a:r>
            <a:endParaRPr sz="1050" dirty="0">
              <a:solidFill>
                <a:schemeClr val="tx1"/>
              </a:solidFill>
              <a:cs typeface="Akhbar MT" pitchFamily="2" charset="-78"/>
            </a:endParaRPr>
          </a:p>
          <a:p>
            <a:pPr indent="-380990" algn="r" rtl="1">
              <a:lnSpc>
                <a:spcPct val="200000"/>
              </a:lnSpc>
              <a:spcBef>
                <a:spcPts val="600"/>
              </a:spcBef>
              <a:buSzPts val="2400"/>
              <a:buFont typeface="Wingdings" panose="05000000000000000000" pitchFamily="2" charset="2"/>
              <a:buChar char="Ø"/>
            </a:pPr>
            <a:r>
              <a:rPr lang="ar-SA" sz="2400" b="1" dirty="0">
                <a:solidFill>
                  <a:schemeClr val="tx1"/>
                </a:solidFill>
                <a:latin typeface="Times New Roman"/>
                <a:ea typeface="Times New Roman"/>
                <a:cs typeface="Akhbar MT" pitchFamily="2" charset="-78"/>
                <a:sym typeface="Times New Roman"/>
              </a:rPr>
              <a:t>بينما الخبير هو شخص قد يكون مساعداً للمحكم، أو القاضي أو وكيلا عن هذه الأطراف في هذه المساعدة أو هذه الوكالة، ولا يحسم النزاع  وإنما يعطى رأى متخصص بصدد مشكلة ما، وهذا الرأي ليست له قوة ملزمة.</a:t>
            </a:r>
            <a:endParaRPr sz="1050" dirty="0">
              <a:solidFill>
                <a:schemeClr val="tx1"/>
              </a:solidFill>
              <a:cs typeface="Akhbar MT" pitchFamily="2" charset="-78"/>
            </a:endParaRPr>
          </a:p>
          <a:p>
            <a:pPr indent="-266690" algn="r" rtl="1">
              <a:lnSpc>
                <a:spcPct val="200000"/>
              </a:lnSpc>
              <a:spcBef>
                <a:spcPts val="600"/>
              </a:spcBef>
              <a:buSzPts val="2400"/>
              <a:buNone/>
            </a:pPr>
            <a:endParaRPr sz="2400" b="1" dirty="0">
              <a:solidFill>
                <a:schemeClr val="tx1"/>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400"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1931D9D2-321F-552E-06E6-7D8DC8DA1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118274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4"/>
          <p:cNvSpPr txBox="1">
            <a:spLocks noGrp="1"/>
          </p:cNvSpPr>
          <p:nvPr>
            <p:ph type="title"/>
          </p:nvPr>
        </p:nvSpPr>
        <p:spPr>
          <a:xfrm>
            <a:off x="2002650" y="1232637"/>
            <a:ext cx="5138700" cy="554978"/>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الفرق بين التحكيم والصلح</a:t>
            </a:r>
            <a:endParaRPr dirty="0">
              <a:cs typeface="Diwani Letter" panose="02010400000000000000" pitchFamily="2" charset="-78"/>
            </a:endParaRPr>
          </a:p>
        </p:txBody>
      </p:sp>
      <p:sp>
        <p:nvSpPr>
          <p:cNvPr id="651" name="Google Shape;651;p74"/>
          <p:cNvSpPr txBox="1">
            <a:spLocks noGrp="1"/>
          </p:cNvSpPr>
          <p:nvPr>
            <p:ph type="body" idx="1"/>
          </p:nvPr>
        </p:nvSpPr>
        <p:spPr>
          <a:xfrm>
            <a:off x="457200" y="1765844"/>
            <a:ext cx="8534400" cy="3675459"/>
          </a:xfrm>
          <a:prstGeom prst="rect">
            <a:avLst/>
          </a:prstGeom>
          <a:noFill/>
          <a:ln>
            <a:noFill/>
          </a:ln>
        </p:spPr>
        <p:txBody>
          <a:bodyPr spcFirstLastPara="1" vert="horz" wrap="square" lIns="68569" tIns="68569" rIns="68569" bIns="68569" rtlCol="0" anchor="t" anchorCtr="0">
            <a:noAutofit/>
          </a:bodyPr>
          <a:lstStyle/>
          <a:p>
            <a:pPr marL="533399" indent="-457200" algn="r" rtl="1">
              <a:lnSpc>
                <a:spcPct val="200000"/>
              </a:lnSpc>
              <a:spcBef>
                <a:spcPts val="600"/>
              </a:spcBef>
              <a:buSzPts val="2400"/>
              <a:buFont typeface="Wingdings" panose="05000000000000000000" pitchFamily="2" charset="2"/>
              <a:buChar char="Ø"/>
            </a:pPr>
            <a:r>
              <a:rPr lang="ar-SA" sz="2700" b="1" dirty="0">
                <a:solidFill>
                  <a:schemeClr val="tx1"/>
                </a:solidFill>
                <a:latin typeface="Times New Roman"/>
                <a:ea typeface="Times New Roman"/>
                <a:cs typeface="Akhbar MT" pitchFamily="2" charset="-78"/>
                <a:sym typeface="Times New Roman"/>
              </a:rPr>
              <a:t>الصلح هو تنازل متبادل بين طرفي النزاع وذلك لحسم النزاع ، أي تفصل الأطراف المتنازعة في أمرها ، أما في التحكيم فإن الذي يحسم النزاع أشخاص آخرين (المحكمين).</a:t>
            </a:r>
            <a:endParaRPr lang="en-US" sz="2700" b="1" dirty="0">
              <a:solidFill>
                <a:schemeClr val="tx1"/>
              </a:solidFill>
              <a:latin typeface="Times New Roman"/>
              <a:ea typeface="Times New Roman"/>
              <a:cs typeface="Akhbar MT" pitchFamily="2" charset="-78"/>
              <a:sym typeface="Times New Roman"/>
            </a:endParaRPr>
          </a:p>
          <a:p>
            <a:pPr marL="533399" indent="-457200" algn="r" rtl="1">
              <a:lnSpc>
                <a:spcPct val="200000"/>
              </a:lnSpc>
              <a:spcBef>
                <a:spcPts val="600"/>
              </a:spcBef>
              <a:buSzPts val="2400"/>
              <a:buFont typeface="Wingdings" panose="05000000000000000000" pitchFamily="2" charset="2"/>
              <a:buChar char="Ø"/>
            </a:pPr>
            <a:r>
              <a:rPr lang="ar-SA" sz="2700" b="1" dirty="0">
                <a:solidFill>
                  <a:schemeClr val="tx1"/>
                </a:solidFill>
                <a:latin typeface="Times New Roman"/>
                <a:ea typeface="Times New Roman"/>
                <a:cs typeface="Akhbar MT" pitchFamily="2" charset="-78"/>
                <a:sym typeface="Times New Roman"/>
              </a:rPr>
              <a:t>ففي الصلح نجد تنازلاً متبادلا من كل طرف عن جزء من حقوقه.</a:t>
            </a:r>
            <a:endParaRPr lang="ar-SA" sz="2700" dirty="0">
              <a:solidFill>
                <a:schemeClr val="tx1"/>
              </a:solidFill>
              <a:cs typeface="Akhbar MT" pitchFamily="2" charset="-78"/>
            </a:endParaRPr>
          </a:p>
          <a:p>
            <a:pPr marL="533399" indent="-457200" algn="r" rtl="1">
              <a:lnSpc>
                <a:spcPct val="200000"/>
              </a:lnSpc>
              <a:spcBef>
                <a:spcPts val="600"/>
              </a:spcBef>
              <a:buSzPts val="2400"/>
              <a:buFont typeface="Wingdings" panose="05000000000000000000" pitchFamily="2" charset="2"/>
              <a:buChar char="Ø"/>
            </a:pPr>
            <a:r>
              <a:rPr lang="ar-SA" sz="2700" b="1" dirty="0">
                <a:solidFill>
                  <a:schemeClr val="tx1"/>
                </a:solidFill>
                <a:latin typeface="Times New Roman"/>
                <a:ea typeface="Times New Roman"/>
                <a:cs typeface="Akhbar MT" pitchFamily="2" charset="-78"/>
                <a:sym typeface="Times New Roman"/>
              </a:rPr>
              <a:t>في التحكيم فقد يكسب أحد الأطراف كل القضية.</a:t>
            </a:r>
            <a:endParaRPr lang="ar-SA" sz="2700" dirty="0">
              <a:solidFill>
                <a:schemeClr val="tx1"/>
              </a:solidFill>
              <a:cs typeface="Akhbar MT" pitchFamily="2" charset="-78"/>
            </a:endParaRPr>
          </a:p>
          <a:p>
            <a:pPr indent="-380990" algn="r" rtl="1">
              <a:lnSpc>
                <a:spcPct val="200000"/>
              </a:lnSpc>
              <a:spcBef>
                <a:spcPts val="600"/>
              </a:spcBef>
              <a:buSzPts val="2400"/>
              <a:buChar char="▹"/>
            </a:pPr>
            <a:endParaRPr sz="1200" dirty="0">
              <a:solidFill>
                <a:schemeClr val="tx1"/>
              </a:solidFill>
              <a:cs typeface="Akhbar MT" pitchFamily="2" charset="-78"/>
            </a:endParaRPr>
          </a:p>
          <a:p>
            <a:pPr indent="-266690" algn="r" rtl="1">
              <a:lnSpc>
                <a:spcPct val="200000"/>
              </a:lnSpc>
              <a:spcBef>
                <a:spcPts val="600"/>
              </a:spcBef>
              <a:buSzPts val="2400"/>
              <a:buNone/>
            </a:pPr>
            <a:endParaRPr sz="2700" b="1" dirty="0">
              <a:solidFill>
                <a:schemeClr val="tx1"/>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700" b="1" dirty="0">
              <a:solidFill>
                <a:schemeClr val="tx1"/>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700" b="1" dirty="0">
              <a:solidFill>
                <a:schemeClr val="tx1"/>
              </a:solidFill>
              <a:latin typeface="Times New Roman"/>
              <a:ea typeface="Times New Roman"/>
              <a:cs typeface="Akhbar MT" pitchFamily="2" charset="-78"/>
              <a:sym typeface="Times New Roman"/>
            </a:endParaRPr>
          </a:p>
        </p:txBody>
      </p:sp>
      <p:pic>
        <p:nvPicPr>
          <p:cNvPr id="2" name="Picture 1" descr="Logo&#10;&#10;Description automatically generated">
            <a:extLst>
              <a:ext uri="{FF2B5EF4-FFF2-40B4-BE49-F238E27FC236}">
                <a16:creationId xmlns:a16="http://schemas.microsoft.com/office/drawing/2014/main" id="{DDF80A89-F472-6821-DFB0-57DCDD674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5"/>
            <a:ext cx="1284514" cy="1195311"/>
          </a:xfrm>
          <a:prstGeom prst="rect">
            <a:avLst/>
          </a:prstGeom>
        </p:spPr>
      </p:pic>
    </p:spTree>
    <p:extLst>
      <p:ext uri="{BB962C8B-B14F-4D97-AF65-F5344CB8AC3E}">
        <p14:creationId xmlns:p14="http://schemas.microsoft.com/office/powerpoint/2010/main" val="94079349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333</TotalTime>
  <Words>892</Words>
  <Application>Microsoft Office PowerPoint</Application>
  <PresentationFormat>On-screen Show (4:3)</PresentationFormat>
  <Paragraphs>90</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Abadi</vt:lpstr>
      <vt:lpstr>-apple-system</vt:lpstr>
      <vt:lpstr>Arial</vt:lpstr>
      <vt:lpstr>Calibri</vt:lpstr>
      <vt:lpstr>Calibri Light</vt:lpstr>
      <vt:lpstr>Cambria</vt:lpstr>
      <vt:lpstr>Times New Roman</vt:lpstr>
      <vt:lpstr>Wingdings</vt:lpstr>
      <vt:lpstr>Retrospect</vt:lpstr>
      <vt:lpstr>PowerPoint Presentation</vt:lpstr>
      <vt:lpstr>PowerPoint Presentation</vt:lpstr>
      <vt:lpstr>PowerPoint Presentation</vt:lpstr>
      <vt:lpstr>" مواصفات القاضــــــي".</vt:lpstr>
      <vt:lpstr>" مواصفات القاضــــــي".</vt:lpstr>
      <vt:lpstr>" التحكيــــــــــــم  تسوية المنازعات في المطالبات: </vt:lpstr>
      <vt:lpstr>قواعـــد التوفيق</vt:lpstr>
      <vt:lpstr>الفرق بين التحكيم والخبرة</vt:lpstr>
      <vt:lpstr>الفرق بين التحكيم والصلح</vt:lpstr>
      <vt:lpstr>" خصائص التحكيم الهندسي ".</vt:lpstr>
      <vt:lpstr>أهمية التحكيم كنظام قضائي خاص</vt:lpstr>
      <vt:lpstr>المبادئ التي يقوم عليها نظام التحكيم</vt:lpstr>
      <vt:lpstr>سلطان الإدارة</vt:lpstr>
      <vt:lpstr>" التحكيم الحر والتحكيم المؤسسي ". تعريف التحكيم:</vt:lpstr>
      <vt:lpstr>التحكيمُ الحُر:AD HOC Arbitration:</vt:lpstr>
      <vt:lpstr>التحكيم المؤسسي</vt:lpstr>
      <vt:lpstr>تشكيل هيئة التحكيم في التحكيم المؤسسي</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 Rahman Mostafa Abbas</dc:creator>
  <cp:lastModifiedBy>Abdelrahman Mostafa</cp:lastModifiedBy>
  <cp:revision>23</cp:revision>
  <dcterms:created xsi:type="dcterms:W3CDTF">2022-09-22T22:19:45Z</dcterms:created>
  <dcterms:modified xsi:type="dcterms:W3CDTF">2023-05-04T12:35:55Z</dcterms:modified>
</cp:coreProperties>
</file>